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6"/>
  </p:notesMasterIdLst>
  <p:handoutMasterIdLst>
    <p:handoutMasterId r:id="rId47"/>
  </p:handoutMasterIdLst>
  <p:sldIdLst>
    <p:sldId id="256" r:id="rId2"/>
    <p:sldId id="580" r:id="rId3"/>
    <p:sldId id="1000" r:id="rId4"/>
    <p:sldId id="1001" r:id="rId5"/>
    <p:sldId id="985" r:id="rId6"/>
    <p:sldId id="542" r:id="rId7"/>
    <p:sldId id="548" r:id="rId8"/>
    <p:sldId id="998" r:id="rId9"/>
    <p:sldId id="986" r:id="rId10"/>
    <p:sldId id="553" r:id="rId11"/>
    <p:sldId id="577" r:id="rId12"/>
    <p:sldId id="579" r:id="rId13"/>
    <p:sldId id="260" r:id="rId14"/>
    <p:sldId id="593" r:id="rId15"/>
    <p:sldId id="541" r:id="rId16"/>
    <p:sldId id="995" r:id="rId17"/>
    <p:sldId id="586" r:id="rId18"/>
    <p:sldId id="587" r:id="rId19"/>
    <p:sldId id="990" r:id="rId20"/>
    <p:sldId id="996" r:id="rId21"/>
    <p:sldId id="997" r:id="rId22"/>
    <p:sldId id="267" r:id="rId23"/>
    <p:sldId id="561" r:id="rId24"/>
    <p:sldId id="583" r:id="rId25"/>
    <p:sldId id="584" r:id="rId26"/>
    <p:sldId id="557" r:id="rId27"/>
    <p:sldId id="581" r:id="rId28"/>
    <p:sldId id="1002" r:id="rId29"/>
    <p:sldId id="282" r:id="rId30"/>
    <p:sldId id="283" r:id="rId31"/>
    <p:sldId id="571" r:id="rId32"/>
    <p:sldId id="991" r:id="rId33"/>
    <p:sldId id="992" r:id="rId34"/>
    <p:sldId id="993" r:id="rId35"/>
    <p:sldId id="994" r:id="rId36"/>
    <p:sldId id="987" r:id="rId37"/>
    <p:sldId id="989" r:id="rId38"/>
    <p:sldId id="983" r:id="rId39"/>
    <p:sldId id="988" r:id="rId40"/>
    <p:sldId id="574" r:id="rId41"/>
    <p:sldId id="504" r:id="rId42"/>
    <p:sldId id="505" r:id="rId43"/>
    <p:sldId id="507" r:id="rId44"/>
    <p:sldId id="506" r:id="rId4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es, Pat" initials="JP" lastIdx="19" clrIdx="0">
    <p:extLst>
      <p:ext uri="{19B8F6BF-5375-455C-9EA6-DF929625EA0E}">
        <p15:presenceInfo xmlns:p15="http://schemas.microsoft.com/office/powerpoint/2012/main" userId="S-1-5-21-3705532613-2034232594-4028613033-56855" providerId="AD"/>
      </p:ext>
    </p:extLst>
  </p:cmAuthor>
  <p:cmAuthor id="2" name="Perry, Lori" initials="PL" lastIdx="7" clrIdx="1">
    <p:extLst>
      <p:ext uri="{19B8F6BF-5375-455C-9EA6-DF929625EA0E}">
        <p15:presenceInfo xmlns:p15="http://schemas.microsoft.com/office/powerpoint/2012/main" userId="S-1-5-21-3705532613-2034232594-4028613033-16027" providerId="AD"/>
      </p:ext>
    </p:extLst>
  </p:cmAuthor>
  <p:cmAuthor id="3" name="Theroux, Kelly" initials="TK" lastIdx="4" clrIdx="2">
    <p:extLst>
      <p:ext uri="{19B8F6BF-5375-455C-9EA6-DF929625EA0E}">
        <p15:presenceInfo xmlns:p15="http://schemas.microsoft.com/office/powerpoint/2012/main" userId="S-1-5-21-3705532613-2034232594-4028613033-72947" providerId="AD"/>
      </p:ext>
    </p:extLst>
  </p:cmAuthor>
  <p:cmAuthor id="4" name="Theroux, Kelly" initials="TK [2]" lastIdx="1" clrIdx="3">
    <p:extLst>
      <p:ext uri="{19B8F6BF-5375-455C-9EA6-DF929625EA0E}">
        <p15:presenceInfo xmlns:p15="http://schemas.microsoft.com/office/powerpoint/2012/main" userId="S::Kelly.Theroux@vermont.gov::1c4e2f2e-29ed-45a9-be86-09168f4f75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5ED"/>
    <a:srgbClr val="339966"/>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2462" autoAdjust="0"/>
  </p:normalViewPr>
  <p:slideViewPr>
    <p:cSldViewPr>
      <p:cViewPr varScale="1">
        <p:scale>
          <a:sx n="76" d="100"/>
          <a:sy n="76" d="100"/>
        </p:scale>
        <p:origin x="1584" y="53"/>
      </p:cViewPr>
      <p:guideLst>
        <p:guide orient="horz" pos="2160"/>
        <p:guide pos="2880"/>
      </p:guideLst>
    </p:cSldViewPr>
  </p:slideViewPr>
  <p:outlineViewPr>
    <p:cViewPr>
      <p:scale>
        <a:sx n="33" d="100"/>
        <a:sy n="33" d="100"/>
      </p:scale>
      <p:origin x="0" y="-25608"/>
    </p:cViewPr>
  </p:outlineViewPr>
  <p:notesTextViewPr>
    <p:cViewPr>
      <p:scale>
        <a:sx n="1" d="1"/>
        <a:sy n="1" d="1"/>
      </p:scale>
      <p:origin x="0" y="0"/>
    </p:cViewPr>
  </p:notesTextViewPr>
  <p:sorterViewPr>
    <p:cViewPr>
      <p:scale>
        <a:sx n="160" d="100"/>
        <a:sy n="160" d="100"/>
      </p:scale>
      <p:origin x="0" y="-8310"/>
    </p:cViewPr>
  </p:sorterViewPr>
  <p:notesViewPr>
    <p:cSldViewPr>
      <p:cViewPr varScale="1">
        <p:scale>
          <a:sx n="61" d="100"/>
          <a:sy n="61" d="100"/>
        </p:scale>
        <p:origin x="3139"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vsms.state.vt.us\Shared\AOA\GMCB\GMCB%20-%20Shared\HCA-Special\HOME\HOSP\B2020\Staff%20Analysis\Draft%20Excel%20Files\B20%20All%20Hospitals%20Staff%20Analysis--%20Draf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vsms.state.vt.us\Shared\AOA\GMCB\GMCB%20-%20Shared\HCA-Special\HOME\HOSP\B2020\Staff%20Analysis\Draft%20Excel%20Files\B20%20All%20Hospitals%20Staff%20Analysis--%20Draf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vsms.state.vt.us\Shared\AOA\GMCB\GMCB%20-%20Shared\HCA-Special\HOME\HOSP\B2020\Staff%20Analysis\Draft%20Excel%20Files\B20%20All%20Hospitals%20Staff%20Analysis--%20Draft.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vsms.state.vt.us\Shared\AOA\GMCB\GMCB%20-%20Shared\HCA-Special\HOME\HOSP\B2020\Preliminary%20Report\Prelim%20report.xlsxai"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vsms.state.vt.us\Shared\AOA\GMCB\GMCB%20-%20Shared\HCA-Special\HOME\HOSP\B2020\Preliminary%20Report\Prelim%20report.xlsxai"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vsms.state.vt.us\Shared\AOA\GMCB\GMCB%20-%20Shared\HCA-Special\HOME\HOSP\B2020\Preliminary%20Report\RATE_Historical_Hosp_Rates_Submd_App_Weighted_2002_-_Present%20FY2020-7%2023%2019.xlsxai"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400" b="1" dirty="0"/>
              <a:t>$2.7 Billion </a:t>
            </a:r>
          </a:p>
          <a:p>
            <a:pPr>
              <a:defRPr sz="1400" b="1"/>
            </a:pPr>
            <a:r>
              <a:rPr lang="en-US" sz="1400" b="1" dirty="0"/>
              <a:t>NPR/FPP by Payer</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E9F-471D-B1A8-146626E0F8A3}"/>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4E9F-471D-B1A8-146626E0F8A3}"/>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4E9F-471D-B1A8-146626E0F8A3}"/>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4E9F-471D-B1A8-146626E0F8A3}"/>
              </c:ext>
            </c:extLst>
          </c:dPt>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'NPR Payer'!$P$30:$P$33</c:f>
              <c:strCache>
                <c:ptCount val="4"/>
                <c:pt idx="0">
                  <c:v>Commercial</c:v>
                </c:pt>
                <c:pt idx="1">
                  <c:v>Medicaid</c:v>
                </c:pt>
                <c:pt idx="2">
                  <c:v>Medicare</c:v>
                </c:pt>
                <c:pt idx="3">
                  <c:v>DSH</c:v>
                </c:pt>
              </c:strCache>
            </c:strRef>
          </c:cat>
          <c:val>
            <c:numRef>
              <c:f>'NPR Payer'!$Q$30:$Q$33</c:f>
              <c:numCache>
                <c:formatCode>"$"#,##0</c:formatCode>
                <c:ptCount val="4"/>
                <c:pt idx="0">
                  <c:v>1498824726.513288</c:v>
                </c:pt>
                <c:pt idx="1">
                  <c:v>299340189.72752422</c:v>
                </c:pt>
                <c:pt idx="2">
                  <c:v>907055820.86954236</c:v>
                </c:pt>
                <c:pt idx="3">
                  <c:v>22782671</c:v>
                </c:pt>
              </c:numCache>
            </c:numRef>
          </c:val>
          <c:extLst>
            <c:ext xmlns:c16="http://schemas.microsoft.com/office/drawing/2014/chart" uri="{C3380CC4-5D6E-409C-BE32-E72D297353CC}">
              <c16:uniqueId val="{00000008-4E9F-471D-B1A8-146626E0F8A3}"/>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$405.6 Million</a:t>
            </a:r>
          </a:p>
          <a:p>
            <a:pPr>
              <a:defRPr b="1"/>
            </a:pPr>
            <a:r>
              <a:rPr lang="en-US" b="1" dirty="0"/>
              <a:t>FPP* by Payer</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62F-4DF5-BD23-A2300F9214F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62F-4DF5-BD23-A2300F9214F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62F-4DF5-BD23-A2300F9214F9}"/>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'NPR Payer'!$P$15:$P$17</c:f>
              <c:strCache>
                <c:ptCount val="3"/>
                <c:pt idx="0">
                  <c:v>Medicare</c:v>
                </c:pt>
                <c:pt idx="1">
                  <c:v>Medicaid</c:v>
                </c:pt>
                <c:pt idx="2">
                  <c:v>Commercial</c:v>
                </c:pt>
              </c:strCache>
            </c:strRef>
          </c:cat>
          <c:val>
            <c:numRef>
              <c:f>'NPR Payer'!$Q$15:$Q$17</c:f>
              <c:numCache>
                <c:formatCode>0%</c:formatCode>
                <c:ptCount val="3"/>
                <c:pt idx="0">
                  <c:v>0.5976902784315471</c:v>
                </c:pt>
                <c:pt idx="1">
                  <c:v>0.28631468972013613</c:v>
                </c:pt>
                <c:pt idx="2">
                  <c:v>0.11599503184831687</c:v>
                </c:pt>
              </c:numCache>
            </c:numRef>
          </c:val>
          <c:extLst>
            <c:ext xmlns:c16="http://schemas.microsoft.com/office/drawing/2014/chart" uri="{C3380CC4-5D6E-409C-BE32-E72D297353CC}">
              <c16:uniqueId val="{00000006-262F-4DF5-BD23-A2300F9214F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baseline="0" dirty="0"/>
              <a:t>NPR &amp; FPP*</a:t>
            </a:r>
            <a:endParaRPr lang="en-US" b="1" dirty="0"/>
          </a:p>
        </c:rich>
      </c:tx>
      <c:overlay val="0"/>
      <c:spPr>
        <a:noFill/>
        <a:ln>
          <a:noFill/>
        </a:ln>
        <a:effectLst/>
      </c:spPr>
    </c:title>
    <c:autoTitleDeleted val="0"/>
    <c:plotArea>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9F8D-470C-9024-D7655D564ABE}"/>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9F8D-470C-9024-D7655D564ABE}"/>
              </c:ext>
            </c:extLst>
          </c:dPt>
          <c:dLbls>
            <c:dLbl>
              <c:idx val="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9F8D-470C-9024-D7655D564ABE}"/>
                </c:ext>
              </c:extLst>
            </c:dLbl>
            <c:dLbl>
              <c:idx val="1"/>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9F8D-470C-9024-D7655D564A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'P&amp;L'!$R$18:$R$19</c:f>
              <c:strCache>
                <c:ptCount val="2"/>
                <c:pt idx="0">
                  <c:v>FPP</c:v>
                </c:pt>
                <c:pt idx="1">
                  <c:v>NPR</c:v>
                </c:pt>
              </c:strCache>
            </c:strRef>
          </c:cat>
          <c:val>
            <c:numRef>
              <c:f>'P&amp;L'!$S$18:$S$19</c:f>
              <c:numCache>
                <c:formatCode>"$"#,##0</c:formatCode>
                <c:ptCount val="2"/>
                <c:pt idx="0">
                  <c:v>405640080.6268546</c:v>
                </c:pt>
                <c:pt idx="1">
                  <c:v>2322363325.5224452</c:v>
                </c:pt>
              </c:numCache>
            </c:numRef>
          </c:val>
          <c:extLst>
            <c:ext xmlns:c16="http://schemas.microsoft.com/office/drawing/2014/chart" uri="{C3380CC4-5D6E-409C-BE32-E72D297353CC}">
              <c16:uniqueId val="{00000004-9F8D-470C-9024-D7655D564AB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8.9781815230098816E-2"/>
          <c:y val="0.87904924141485907"/>
          <c:w val="0.80258514392618729"/>
          <c:h val="0.1209507585851409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'OperMargin % history with buds'!$A$46</c:f>
              <c:strCache>
                <c:ptCount val="1"/>
                <c:pt idx="0">
                  <c:v>PPS Hospitals</c:v>
                </c:pt>
              </c:strCache>
            </c:strRef>
          </c:tx>
          <c:spPr>
            <a:ln w="28575" cap="rnd">
              <a:solidFill>
                <a:schemeClr val="accent1"/>
              </a:solidFill>
              <a:round/>
            </a:ln>
            <a:effectLst/>
          </c:spPr>
          <c:marker>
            <c:symbol val="none"/>
          </c:marker>
          <c:cat>
            <c:strRef>
              <c:f>'OperMargin % history with buds'!$J$39:$P$39</c:f>
              <c:strCache>
                <c:ptCount val="7"/>
                <c:pt idx="0">
                  <c:v>FY2014</c:v>
                </c:pt>
                <c:pt idx="1">
                  <c:v>FY2015</c:v>
                </c:pt>
                <c:pt idx="2">
                  <c:v>FY2016</c:v>
                </c:pt>
                <c:pt idx="3">
                  <c:v>FY2017</c:v>
                </c:pt>
                <c:pt idx="4">
                  <c:v>FY2018</c:v>
                </c:pt>
                <c:pt idx="5">
                  <c:v>FY2019</c:v>
                </c:pt>
                <c:pt idx="6">
                  <c:v>FY2020</c:v>
                </c:pt>
              </c:strCache>
            </c:strRef>
          </c:cat>
          <c:val>
            <c:numRef>
              <c:f>'OperMargin % history with buds'!$C$46:$H$46</c:f>
              <c:numCache>
                <c:formatCode>[$-409]#,##0.00;\([$-409]#,##0.00\)</c:formatCode>
                <c:ptCount val="6"/>
                <c:pt idx="0">
                  <c:v>4.6924344732292657E-2</c:v>
                </c:pt>
                <c:pt idx="1">
                  <c:v>4.5146888092801041E-2</c:v>
                </c:pt>
                <c:pt idx="2">
                  <c:v>2.9136202131618685E-2</c:v>
                </c:pt>
                <c:pt idx="3">
                  <c:v>8.9074062044234171E-3</c:v>
                </c:pt>
                <c:pt idx="4">
                  <c:v>-1.8002398044318461E-3</c:v>
                </c:pt>
                <c:pt idx="5">
                  <c:v>8.0611247108371906E-3</c:v>
                </c:pt>
              </c:numCache>
            </c:numRef>
          </c:val>
          <c:smooth val="0"/>
          <c:extLst>
            <c:ext xmlns:c16="http://schemas.microsoft.com/office/drawing/2014/chart" uri="{C3380CC4-5D6E-409C-BE32-E72D297353CC}">
              <c16:uniqueId val="{00000000-59F5-4D8C-8FAB-BAA7F368998D}"/>
            </c:ext>
          </c:extLst>
        </c:ser>
        <c:ser>
          <c:idx val="1"/>
          <c:order val="1"/>
          <c:tx>
            <c:strRef>
              <c:f>'OperMargin % history with buds'!$I$46</c:f>
              <c:strCache>
                <c:ptCount val="1"/>
                <c:pt idx="0">
                  <c:v>PPS Hospitals-Budgets</c:v>
                </c:pt>
              </c:strCache>
            </c:strRef>
          </c:tx>
          <c:spPr>
            <a:ln w="28575" cap="rnd">
              <a:solidFill>
                <a:schemeClr val="accent2"/>
              </a:solidFill>
              <a:round/>
            </a:ln>
            <a:effectLst/>
          </c:spPr>
          <c:marker>
            <c:symbol val="none"/>
          </c:marker>
          <c:cat>
            <c:strRef>
              <c:f>'OperMargin % history with buds'!$J$39:$P$39</c:f>
              <c:strCache>
                <c:ptCount val="7"/>
                <c:pt idx="0">
                  <c:v>FY2014</c:v>
                </c:pt>
                <c:pt idx="1">
                  <c:v>FY2015</c:v>
                </c:pt>
                <c:pt idx="2">
                  <c:v>FY2016</c:v>
                </c:pt>
                <c:pt idx="3">
                  <c:v>FY2017</c:v>
                </c:pt>
                <c:pt idx="4">
                  <c:v>FY2018</c:v>
                </c:pt>
                <c:pt idx="5">
                  <c:v>FY2019</c:v>
                </c:pt>
                <c:pt idx="6">
                  <c:v>FY2020</c:v>
                </c:pt>
              </c:strCache>
            </c:strRef>
          </c:cat>
          <c:val>
            <c:numRef>
              <c:f>'OperMargin % history with buds'!$J$46:$P$46</c:f>
              <c:numCache>
                <c:formatCode>[$-409]#,##0.00;\([$-409]#,##0.00\)</c:formatCode>
                <c:ptCount val="7"/>
                <c:pt idx="0">
                  <c:v>3.0083055809348395E-2</c:v>
                </c:pt>
                <c:pt idx="1">
                  <c:v>3.0304724811634372E-2</c:v>
                </c:pt>
                <c:pt idx="2">
                  <c:v>2.353017107406755E-2</c:v>
                </c:pt>
                <c:pt idx="3">
                  <c:v>2.378926731891037E-2</c:v>
                </c:pt>
                <c:pt idx="4">
                  <c:v>1.863067550967451E-2</c:v>
                </c:pt>
                <c:pt idx="5">
                  <c:v>2.0708246484542649E-2</c:v>
                </c:pt>
                <c:pt idx="6" formatCode="0.0%">
                  <c:v>2.152768988598085E-2</c:v>
                </c:pt>
              </c:numCache>
            </c:numRef>
          </c:val>
          <c:smooth val="0"/>
          <c:extLst>
            <c:ext xmlns:c16="http://schemas.microsoft.com/office/drawing/2014/chart" uri="{C3380CC4-5D6E-409C-BE32-E72D297353CC}">
              <c16:uniqueId val="{00000001-59F5-4D8C-8FAB-BAA7F368998D}"/>
            </c:ext>
          </c:extLst>
        </c:ser>
        <c:dLbls>
          <c:showLegendKey val="0"/>
          <c:showVal val="0"/>
          <c:showCatName val="0"/>
          <c:showSerName val="0"/>
          <c:showPercent val="0"/>
          <c:showBubbleSize val="0"/>
        </c:dLbls>
        <c:smooth val="0"/>
        <c:axId val="933976056"/>
        <c:axId val="933965888"/>
        <c:extLst>
          <c:ext xmlns:c15="http://schemas.microsoft.com/office/drawing/2012/chart" uri="{02D57815-91ED-43cb-92C2-25804820EDAC}">
            <c15:filteredLineSeries>
              <c15:ser>
                <c:idx val="2"/>
                <c:order val="2"/>
                <c:tx>
                  <c:strRef>
                    <c:extLst>
                      <c:ext uri="{02D57815-91ED-43cb-92C2-25804820EDAC}">
                        <c15:formulaRef>
                          <c15:sqref>'OperMargin % history with buds'!$A$37</c15:sqref>
                        </c15:formulaRef>
                      </c:ext>
                    </c:extLst>
                    <c:strCache>
                      <c:ptCount val="1"/>
                      <c:pt idx="0">
                        <c:v>CAH Hospitals</c:v>
                      </c:pt>
                    </c:strCache>
                  </c:strRef>
                </c:tx>
                <c:spPr>
                  <a:ln w="28575" cap="rnd">
                    <a:solidFill>
                      <a:schemeClr val="accent3"/>
                    </a:solidFill>
                    <a:round/>
                  </a:ln>
                  <a:effectLst/>
                </c:spPr>
                <c:marker>
                  <c:symbol val="none"/>
                </c:marker>
                <c:cat>
                  <c:strRef>
                    <c:extLst>
                      <c:ext uri="{02D57815-91ED-43cb-92C2-25804820EDAC}">
                        <c15:formulaRef>
                          <c15:sqref>'OperMargin % history with buds'!$J$39:$P$39</c15:sqref>
                        </c15:formulaRef>
                      </c:ext>
                    </c:extLst>
                    <c:strCache>
                      <c:ptCount val="7"/>
                      <c:pt idx="0">
                        <c:v>FY2014</c:v>
                      </c:pt>
                      <c:pt idx="1">
                        <c:v>FY2015</c:v>
                      </c:pt>
                      <c:pt idx="2">
                        <c:v>FY2016</c:v>
                      </c:pt>
                      <c:pt idx="3">
                        <c:v>FY2017</c:v>
                      </c:pt>
                      <c:pt idx="4">
                        <c:v>FY2018</c:v>
                      </c:pt>
                      <c:pt idx="5">
                        <c:v>FY2019</c:v>
                      </c:pt>
                      <c:pt idx="6">
                        <c:v>FY2020</c:v>
                      </c:pt>
                    </c:strCache>
                  </c:strRef>
                </c:cat>
                <c:val>
                  <c:numRef>
                    <c:extLst>
                      <c:ext uri="{02D57815-91ED-43cb-92C2-25804820EDAC}">
                        <c15:formulaRef>
                          <c15:sqref>'OperMargin % history with buds'!$C$37:$H$37</c15:sqref>
                        </c15:formulaRef>
                      </c:ext>
                    </c:extLst>
                    <c:numCache>
                      <c:formatCode>0.0%</c:formatCode>
                      <c:ptCount val="6"/>
                      <c:pt idx="0">
                        <c:v>-7.4280279330631149E-3</c:v>
                      </c:pt>
                      <c:pt idx="1">
                        <c:v>4.9537822669672108E-3</c:v>
                      </c:pt>
                      <c:pt idx="2">
                        <c:v>5.5486850913752449E-4</c:v>
                      </c:pt>
                      <c:pt idx="3">
                        <c:v>-1.4028039007058174E-2</c:v>
                      </c:pt>
                      <c:pt idx="4">
                        <c:v>-3.3145197570050661E-2</c:v>
                      </c:pt>
                      <c:pt idx="5">
                        <c:v>-1.9297445303179991E-2</c:v>
                      </c:pt>
                    </c:numCache>
                  </c:numRef>
                </c:val>
                <c:smooth val="0"/>
                <c:extLst>
                  <c:ext xmlns:c16="http://schemas.microsoft.com/office/drawing/2014/chart" uri="{C3380CC4-5D6E-409C-BE32-E72D297353CC}">
                    <c16:uniqueId val="{00000002-59F5-4D8C-8FAB-BAA7F368998D}"/>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'OperMargin % history with buds'!$I$37</c15:sqref>
                        </c15:formulaRef>
                      </c:ext>
                    </c:extLst>
                    <c:strCache>
                      <c:ptCount val="1"/>
                      <c:pt idx="0">
                        <c:v>CAH Hospitals-Budgets</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'OperMargin % history with buds'!$J$39:$P$39</c15:sqref>
                        </c15:formulaRef>
                      </c:ext>
                    </c:extLst>
                    <c:strCache>
                      <c:ptCount val="7"/>
                      <c:pt idx="0">
                        <c:v>FY2014</c:v>
                      </c:pt>
                      <c:pt idx="1">
                        <c:v>FY2015</c:v>
                      </c:pt>
                      <c:pt idx="2">
                        <c:v>FY2016</c:v>
                      </c:pt>
                      <c:pt idx="3">
                        <c:v>FY2017</c:v>
                      </c:pt>
                      <c:pt idx="4">
                        <c:v>FY2018</c:v>
                      </c:pt>
                      <c:pt idx="5">
                        <c:v>FY2019</c:v>
                      </c:pt>
                      <c:pt idx="6">
                        <c:v>FY2020</c:v>
                      </c:pt>
                    </c:strCache>
                  </c:strRef>
                </c:cat>
                <c:val>
                  <c:numRef>
                    <c:extLst xmlns:c15="http://schemas.microsoft.com/office/drawing/2012/chart">
                      <c:ext xmlns:c15="http://schemas.microsoft.com/office/drawing/2012/chart" uri="{02D57815-91ED-43cb-92C2-25804820EDAC}">
                        <c15:formulaRef>
                          <c15:sqref>'OperMargin % history with buds'!$J$37:$O$37</c15:sqref>
                        </c15:formulaRef>
                      </c:ext>
                    </c:extLst>
                    <c:numCache>
                      <c:formatCode>0.0%</c:formatCode>
                      <c:ptCount val="6"/>
                      <c:pt idx="0">
                        <c:v>1.7350431000949174E-2</c:v>
                      </c:pt>
                      <c:pt idx="1">
                        <c:v>1.9948000929376052E-2</c:v>
                      </c:pt>
                      <c:pt idx="2">
                        <c:v>9.5791570862336084E-3</c:v>
                      </c:pt>
                      <c:pt idx="3">
                        <c:v>5.7947904821265602E-3</c:v>
                      </c:pt>
                      <c:pt idx="4">
                        <c:v>2.1868316417489536E-3</c:v>
                      </c:pt>
                      <c:pt idx="5">
                        <c:v>1.5362969439521146E-2</c:v>
                      </c:pt>
                    </c:numCache>
                  </c:numRef>
                </c:val>
                <c:smooth val="0"/>
                <c:extLst xmlns:c15="http://schemas.microsoft.com/office/drawing/2012/chart">
                  <c:ext xmlns:c16="http://schemas.microsoft.com/office/drawing/2014/chart" uri="{C3380CC4-5D6E-409C-BE32-E72D297353CC}">
                    <c16:uniqueId val="{00000003-59F5-4D8C-8FAB-BAA7F368998D}"/>
                  </c:ext>
                </c:extLst>
              </c15:ser>
            </c15:filteredLineSeries>
          </c:ext>
        </c:extLst>
      </c:lineChart>
      <c:catAx>
        <c:axId val="93397605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3965888"/>
        <c:crosses val="autoZero"/>
        <c:auto val="1"/>
        <c:lblAlgn val="ctr"/>
        <c:lblOffset val="100"/>
        <c:noMultiLvlLbl val="0"/>
      </c:catAx>
      <c:valAx>
        <c:axId val="9339658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3976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2"/>
          <c:order val="0"/>
          <c:tx>
            <c:strRef>
              <c:f>'OperMargin % history with buds'!$A$37</c:f>
              <c:strCache>
                <c:ptCount val="1"/>
                <c:pt idx="0">
                  <c:v>CAH Hospitals</c:v>
                </c:pt>
              </c:strCache>
            </c:strRef>
          </c:tx>
          <c:spPr>
            <a:ln w="28575" cap="rnd">
              <a:solidFill>
                <a:schemeClr val="accent3"/>
              </a:solidFill>
              <a:round/>
            </a:ln>
            <a:effectLst/>
          </c:spPr>
          <c:marker>
            <c:symbol val="none"/>
          </c:marker>
          <c:cat>
            <c:strRef>
              <c:f>'OperMargin % history with buds'!$J$39:$P$39</c:f>
              <c:strCache>
                <c:ptCount val="7"/>
                <c:pt idx="0">
                  <c:v>FY2014</c:v>
                </c:pt>
                <c:pt idx="1">
                  <c:v>FY2015</c:v>
                </c:pt>
                <c:pt idx="2">
                  <c:v>FY2016</c:v>
                </c:pt>
                <c:pt idx="3">
                  <c:v>FY2017</c:v>
                </c:pt>
                <c:pt idx="4">
                  <c:v>FY2018</c:v>
                </c:pt>
                <c:pt idx="5">
                  <c:v>FY2019</c:v>
                </c:pt>
                <c:pt idx="6">
                  <c:v>FY2020</c:v>
                </c:pt>
              </c:strCache>
            </c:strRef>
          </c:cat>
          <c:val>
            <c:numRef>
              <c:f>'OperMargin % history with buds'!$C$37:$H$37</c:f>
              <c:numCache>
                <c:formatCode>0.0%</c:formatCode>
                <c:ptCount val="6"/>
                <c:pt idx="0">
                  <c:v>-7.4280279330631149E-3</c:v>
                </c:pt>
                <c:pt idx="1">
                  <c:v>4.9537822669672108E-3</c:v>
                </c:pt>
                <c:pt idx="2">
                  <c:v>5.5486850913752449E-4</c:v>
                </c:pt>
                <c:pt idx="3">
                  <c:v>-1.4028039007058174E-2</c:v>
                </c:pt>
                <c:pt idx="4">
                  <c:v>-3.3145197570050661E-2</c:v>
                </c:pt>
                <c:pt idx="5">
                  <c:v>-1.9297445303179991E-2</c:v>
                </c:pt>
              </c:numCache>
            </c:numRef>
          </c:val>
          <c:smooth val="0"/>
          <c:extLst>
            <c:ext xmlns:c16="http://schemas.microsoft.com/office/drawing/2014/chart" uri="{C3380CC4-5D6E-409C-BE32-E72D297353CC}">
              <c16:uniqueId val="{00000000-0B5B-4127-87ED-5DF49676CA9E}"/>
            </c:ext>
          </c:extLst>
        </c:ser>
        <c:ser>
          <c:idx val="3"/>
          <c:order val="1"/>
          <c:tx>
            <c:strRef>
              <c:f>'OperMargin % history with buds'!$I$37</c:f>
              <c:strCache>
                <c:ptCount val="1"/>
                <c:pt idx="0">
                  <c:v>CAH Hospitals-Budgets</c:v>
                </c:pt>
              </c:strCache>
            </c:strRef>
          </c:tx>
          <c:spPr>
            <a:ln w="28575" cap="rnd">
              <a:solidFill>
                <a:schemeClr val="accent4"/>
              </a:solidFill>
              <a:round/>
            </a:ln>
            <a:effectLst/>
          </c:spPr>
          <c:marker>
            <c:symbol val="none"/>
          </c:marker>
          <c:cat>
            <c:strRef>
              <c:f>'OperMargin % history with buds'!$J$39:$P$39</c:f>
              <c:strCache>
                <c:ptCount val="7"/>
                <c:pt idx="0">
                  <c:v>FY2014</c:v>
                </c:pt>
                <c:pt idx="1">
                  <c:v>FY2015</c:v>
                </c:pt>
                <c:pt idx="2">
                  <c:v>FY2016</c:v>
                </c:pt>
                <c:pt idx="3">
                  <c:v>FY2017</c:v>
                </c:pt>
                <c:pt idx="4">
                  <c:v>FY2018</c:v>
                </c:pt>
                <c:pt idx="5">
                  <c:v>FY2019</c:v>
                </c:pt>
                <c:pt idx="6">
                  <c:v>FY2020</c:v>
                </c:pt>
              </c:strCache>
            </c:strRef>
          </c:cat>
          <c:val>
            <c:numRef>
              <c:f>'OperMargin % history with buds'!$J$37:$P$37</c:f>
              <c:numCache>
                <c:formatCode>0.0%</c:formatCode>
                <c:ptCount val="7"/>
                <c:pt idx="0">
                  <c:v>1.7350431000949174E-2</c:v>
                </c:pt>
                <c:pt idx="1">
                  <c:v>1.9948000929376052E-2</c:v>
                </c:pt>
                <c:pt idx="2">
                  <c:v>9.5791570862336084E-3</c:v>
                </c:pt>
                <c:pt idx="3">
                  <c:v>5.7947904821265602E-3</c:v>
                </c:pt>
                <c:pt idx="4">
                  <c:v>2.1868316417489536E-3</c:v>
                </c:pt>
                <c:pt idx="5">
                  <c:v>1.5362969439521146E-2</c:v>
                </c:pt>
                <c:pt idx="6">
                  <c:v>1.1913354096882132E-2</c:v>
                </c:pt>
              </c:numCache>
            </c:numRef>
          </c:val>
          <c:smooth val="0"/>
          <c:extLst>
            <c:ext xmlns:c16="http://schemas.microsoft.com/office/drawing/2014/chart" uri="{C3380CC4-5D6E-409C-BE32-E72D297353CC}">
              <c16:uniqueId val="{00000001-0B5B-4127-87ED-5DF49676CA9E}"/>
            </c:ext>
          </c:extLst>
        </c:ser>
        <c:dLbls>
          <c:showLegendKey val="0"/>
          <c:showVal val="0"/>
          <c:showCatName val="0"/>
          <c:showSerName val="0"/>
          <c:showPercent val="0"/>
          <c:showBubbleSize val="0"/>
        </c:dLbls>
        <c:smooth val="0"/>
        <c:axId val="933976056"/>
        <c:axId val="933965888"/>
      </c:lineChart>
      <c:catAx>
        <c:axId val="93397605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3965888"/>
        <c:crosses val="autoZero"/>
        <c:auto val="1"/>
        <c:lblAlgn val="ctr"/>
        <c:lblOffset val="100"/>
        <c:noMultiLvlLbl val="0"/>
      </c:catAx>
      <c:valAx>
        <c:axId val="9339658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3976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sz="1800" b="1" dirty="0"/>
          </a:p>
          <a:p>
            <a:pPr>
              <a:defRPr sz="1800" b="1"/>
            </a:pPr>
            <a:r>
              <a:rPr lang="en-US" sz="1800" b="1" dirty="0"/>
              <a:t>Estimated Weighted Average</a:t>
            </a:r>
            <a:r>
              <a:rPr lang="en-US" sz="1800" b="1" baseline="0" dirty="0"/>
              <a:t> </a:t>
            </a:r>
            <a:r>
              <a:rPr lang="en-US" sz="1800" b="1" dirty="0"/>
              <a:t>Change in Charges</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Graphs!$B$5</c:f>
              <c:strCache>
                <c:ptCount val="1"/>
                <c:pt idx="0">
                  <c:v>Submitted Rate</c:v>
                </c:pt>
              </c:strCache>
            </c:strRef>
          </c:tx>
          <c:spPr>
            <a:ln w="28575" cap="rnd">
              <a:solidFill>
                <a:schemeClr val="tx1"/>
              </a:solidFill>
              <a:round/>
            </a:ln>
            <a:effectLst/>
          </c:spPr>
          <c:marker>
            <c:symbol val="x"/>
            <c:size val="5"/>
            <c:spPr>
              <a:solidFill>
                <a:schemeClr val="tx1"/>
              </a:solidFill>
              <a:ln w="9525">
                <a:solidFill>
                  <a:schemeClr val="tx1"/>
                </a:solidFill>
              </a:ln>
              <a:effectLst/>
            </c:spPr>
          </c:marker>
          <c:cat>
            <c:strRef>
              <c:f>Graphs!$D$4:$V$4</c:f>
              <c:strCache>
                <c:ptCount val="19"/>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strCache>
            </c:strRef>
          </c:cat>
          <c:val>
            <c:numRef>
              <c:f>Graphs!$D$5:$V$5</c:f>
              <c:numCache>
                <c:formatCode>0.0%</c:formatCode>
                <c:ptCount val="19"/>
                <c:pt idx="0">
                  <c:v>4.140441560758136E-2</c:v>
                </c:pt>
                <c:pt idx="1">
                  <c:v>5.360735482032996E-2</c:v>
                </c:pt>
                <c:pt idx="2">
                  <c:v>7.8180382766711215E-2</c:v>
                </c:pt>
                <c:pt idx="3">
                  <c:v>7.7069770204807098E-2</c:v>
                </c:pt>
                <c:pt idx="4">
                  <c:v>7.480038434638904E-2</c:v>
                </c:pt>
                <c:pt idx="5">
                  <c:v>7.0748868930362988E-2</c:v>
                </c:pt>
                <c:pt idx="6">
                  <c:v>7.4110639966930639E-2</c:v>
                </c:pt>
                <c:pt idx="7">
                  <c:v>9.8167160221427879E-2</c:v>
                </c:pt>
                <c:pt idx="8">
                  <c:v>6.0844388840992553E-2</c:v>
                </c:pt>
                <c:pt idx="9">
                  <c:v>5.7185350234450358E-2</c:v>
                </c:pt>
                <c:pt idx="10">
                  <c:v>6.4620903245032904E-2</c:v>
                </c:pt>
                <c:pt idx="11">
                  <c:v>8.2076828908479296E-2</c:v>
                </c:pt>
                <c:pt idx="12">
                  <c:v>5.4529682897269262E-2</c:v>
                </c:pt>
                <c:pt idx="13">
                  <c:v>6.8175738084436235E-2</c:v>
                </c:pt>
                <c:pt idx="14">
                  <c:v>4.396311236943036E-2</c:v>
                </c:pt>
                <c:pt idx="15">
                  <c:v>2.2083956456094105E-2</c:v>
                </c:pt>
                <c:pt idx="16">
                  <c:v>2.3446881707208468E-2</c:v>
                </c:pt>
                <c:pt idx="17">
                  <c:v>3.8671159013893924E-2</c:v>
                </c:pt>
                <c:pt idx="18">
                  <c:v>3.153457600407459E-2</c:v>
                </c:pt>
              </c:numCache>
            </c:numRef>
          </c:val>
          <c:smooth val="0"/>
          <c:extLst>
            <c:ext xmlns:c16="http://schemas.microsoft.com/office/drawing/2014/chart" uri="{C3380CC4-5D6E-409C-BE32-E72D297353CC}">
              <c16:uniqueId val="{00000000-C0C9-4337-A295-9E5A9458D9CE}"/>
            </c:ext>
          </c:extLst>
        </c:ser>
        <c:ser>
          <c:idx val="1"/>
          <c:order val="1"/>
          <c:tx>
            <c:strRef>
              <c:f>Graphs!$B$6</c:f>
              <c:strCache>
                <c:ptCount val="1"/>
                <c:pt idx="0">
                  <c:v>Approved Rate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Graphs!$D$4:$V$4</c:f>
              <c:strCache>
                <c:ptCount val="19"/>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strCache>
            </c:strRef>
          </c:cat>
          <c:val>
            <c:numRef>
              <c:f>Graphs!$D$6:$V$6</c:f>
              <c:numCache>
                <c:formatCode>0.0%</c:formatCode>
                <c:ptCount val="19"/>
                <c:pt idx="0">
                  <c:v>3.6174195618508029E-2</c:v>
                </c:pt>
                <c:pt idx="1">
                  <c:v>4.9919372348885924E-2</c:v>
                </c:pt>
                <c:pt idx="2">
                  <c:v>7.5553458923824118E-2</c:v>
                </c:pt>
                <c:pt idx="3">
                  <c:v>6.6818079268973596E-2</c:v>
                </c:pt>
                <c:pt idx="4">
                  <c:v>7.329656082352097E-2</c:v>
                </c:pt>
                <c:pt idx="5">
                  <c:v>6.5426990999468498E-2</c:v>
                </c:pt>
                <c:pt idx="6">
                  <c:v>6.3106599790824794E-2</c:v>
                </c:pt>
                <c:pt idx="7">
                  <c:v>9.4561486633504818E-2</c:v>
                </c:pt>
                <c:pt idx="8">
                  <c:v>5.8740926925828482E-2</c:v>
                </c:pt>
                <c:pt idx="9">
                  <c:v>5.4539455146418225E-2</c:v>
                </c:pt>
                <c:pt idx="10">
                  <c:v>6.4620903245032904E-2</c:v>
                </c:pt>
                <c:pt idx="11">
                  <c:v>7.940728440940921E-2</c:v>
                </c:pt>
                <c:pt idx="12">
                  <c:v>5.1599720884592679E-2</c:v>
                </c:pt>
                <c:pt idx="13">
                  <c:v>6.8175738084436249E-2</c:v>
                </c:pt>
                <c:pt idx="14">
                  <c:v>4.367147209494486E-2</c:v>
                </c:pt>
                <c:pt idx="15">
                  <c:v>1.7540004004491364E-2</c:v>
                </c:pt>
                <c:pt idx="16">
                  <c:v>2.0406705908743033E-2</c:v>
                </c:pt>
                <c:pt idx="17">
                  <c:v>2.8923426499966067E-2</c:v>
                </c:pt>
              </c:numCache>
            </c:numRef>
          </c:val>
          <c:smooth val="0"/>
          <c:extLst>
            <c:ext xmlns:c16="http://schemas.microsoft.com/office/drawing/2014/chart" uri="{C3380CC4-5D6E-409C-BE32-E72D297353CC}">
              <c16:uniqueId val="{00000001-C0C9-4337-A295-9E5A9458D9CE}"/>
            </c:ext>
          </c:extLst>
        </c:ser>
        <c:dLbls>
          <c:showLegendKey val="0"/>
          <c:showVal val="0"/>
          <c:showCatName val="0"/>
          <c:showSerName val="0"/>
          <c:showPercent val="0"/>
          <c:showBubbleSize val="0"/>
        </c:dLbls>
        <c:marker val="1"/>
        <c:smooth val="0"/>
        <c:axId val="552500920"/>
        <c:axId val="552497640"/>
      </c:lineChart>
      <c:catAx>
        <c:axId val="552500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2497640"/>
        <c:crosses val="autoZero"/>
        <c:auto val="1"/>
        <c:lblAlgn val="ctr"/>
        <c:lblOffset val="100"/>
        <c:noMultiLvlLbl val="0"/>
      </c:catAx>
      <c:valAx>
        <c:axId val="5524976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5250092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 y="6"/>
            <a:ext cx="3038475" cy="464981"/>
          </a:xfrm>
          <a:prstGeom prst="rect">
            <a:avLst/>
          </a:prstGeom>
        </p:spPr>
        <p:txBody>
          <a:bodyPr vert="horz" lIns="91042" tIns="45521" rIns="91042" bIns="45521" rtlCol="0"/>
          <a:lstStyle>
            <a:lvl1pPr algn="l">
              <a:defRPr sz="1100"/>
            </a:lvl1pPr>
          </a:lstStyle>
          <a:p>
            <a:endParaRPr lang="en-US" dirty="0"/>
          </a:p>
        </p:txBody>
      </p:sp>
      <p:sp>
        <p:nvSpPr>
          <p:cNvPr id="3" name="Date Placeholder 2"/>
          <p:cNvSpPr>
            <a:spLocks noGrp="1"/>
          </p:cNvSpPr>
          <p:nvPr>
            <p:ph type="dt" sz="quarter" idx="1"/>
          </p:nvPr>
        </p:nvSpPr>
        <p:spPr>
          <a:xfrm>
            <a:off x="3970345" y="6"/>
            <a:ext cx="3038475" cy="464981"/>
          </a:xfrm>
          <a:prstGeom prst="rect">
            <a:avLst/>
          </a:prstGeom>
        </p:spPr>
        <p:txBody>
          <a:bodyPr vert="horz" lIns="91042" tIns="45521" rIns="91042" bIns="45521" rtlCol="0"/>
          <a:lstStyle>
            <a:lvl1pPr algn="r">
              <a:defRPr sz="1100"/>
            </a:lvl1pPr>
          </a:lstStyle>
          <a:p>
            <a:fld id="{F9DF516D-F2AA-4AA4-8B98-2F5D7FCA0B6E}" type="datetimeFigureOut">
              <a:rPr lang="en-US" smtClean="0"/>
              <a:t>8/6/2019</a:t>
            </a:fld>
            <a:endParaRPr lang="en-US" dirty="0"/>
          </a:p>
        </p:txBody>
      </p:sp>
      <p:sp>
        <p:nvSpPr>
          <p:cNvPr id="4" name="Footer Placeholder 3"/>
          <p:cNvSpPr>
            <a:spLocks noGrp="1"/>
          </p:cNvSpPr>
          <p:nvPr>
            <p:ph type="ftr" sz="quarter" idx="2"/>
          </p:nvPr>
        </p:nvSpPr>
        <p:spPr>
          <a:xfrm>
            <a:off x="10" y="8829829"/>
            <a:ext cx="3038475" cy="464981"/>
          </a:xfrm>
          <a:prstGeom prst="rect">
            <a:avLst/>
          </a:prstGeom>
        </p:spPr>
        <p:txBody>
          <a:bodyPr vert="horz" lIns="91042" tIns="45521" rIns="91042" bIns="45521"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70345" y="8829829"/>
            <a:ext cx="3038475" cy="464981"/>
          </a:xfrm>
          <a:prstGeom prst="rect">
            <a:avLst/>
          </a:prstGeom>
        </p:spPr>
        <p:txBody>
          <a:bodyPr vert="horz" lIns="91042" tIns="45521" rIns="91042" bIns="45521" rtlCol="0" anchor="b"/>
          <a:lstStyle>
            <a:lvl1pPr algn="r">
              <a:defRPr sz="1100"/>
            </a:lvl1pPr>
          </a:lstStyle>
          <a:p>
            <a:fld id="{5C92E7A1-E18D-4628-B1EC-2C3967DDD0F0}" type="slidenum">
              <a:rPr lang="en-US" smtClean="0"/>
              <a:t>‹#›</a:t>
            </a:fld>
            <a:endParaRPr lang="en-US" dirty="0"/>
          </a:p>
        </p:txBody>
      </p:sp>
    </p:spTree>
    <p:extLst>
      <p:ext uri="{BB962C8B-B14F-4D97-AF65-F5344CB8AC3E}">
        <p14:creationId xmlns:p14="http://schemas.microsoft.com/office/powerpoint/2010/main" val="3847366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2425" tIns="46213" rIns="92425" bIns="46213" rtlCol="0"/>
          <a:lstStyle>
            <a:lvl1pPr algn="l">
              <a:defRPr sz="1100"/>
            </a:lvl1pPr>
          </a:lstStyle>
          <a:p>
            <a:endParaRPr lang="en-US" dirty="0"/>
          </a:p>
        </p:txBody>
      </p:sp>
      <p:sp>
        <p:nvSpPr>
          <p:cNvPr id="3" name="Date Placeholder 2"/>
          <p:cNvSpPr>
            <a:spLocks noGrp="1"/>
          </p:cNvSpPr>
          <p:nvPr>
            <p:ph type="dt" idx="1"/>
          </p:nvPr>
        </p:nvSpPr>
        <p:spPr>
          <a:xfrm>
            <a:off x="3970944" y="1"/>
            <a:ext cx="3037840" cy="464820"/>
          </a:xfrm>
          <a:prstGeom prst="rect">
            <a:avLst/>
          </a:prstGeom>
        </p:spPr>
        <p:txBody>
          <a:bodyPr vert="horz" lIns="92425" tIns="46213" rIns="92425" bIns="46213" rtlCol="0"/>
          <a:lstStyle>
            <a:lvl1pPr algn="r">
              <a:defRPr sz="1100"/>
            </a:lvl1pPr>
          </a:lstStyle>
          <a:p>
            <a:fld id="{944BA709-070B-4867-AE97-D8DF7DB1F15D}" type="datetimeFigureOut">
              <a:rPr lang="en-US" smtClean="0"/>
              <a:t>8/6/2019</a:t>
            </a:fld>
            <a:endParaRPr lang="en-US" dirty="0"/>
          </a:p>
        </p:txBody>
      </p:sp>
      <p:sp>
        <p:nvSpPr>
          <p:cNvPr id="4" name="Slide Image Placeholder 3"/>
          <p:cNvSpPr>
            <a:spLocks noGrp="1" noRot="1" noChangeAspect="1"/>
          </p:cNvSpPr>
          <p:nvPr>
            <p:ph type="sldImg" idx="2"/>
          </p:nvPr>
        </p:nvSpPr>
        <p:spPr>
          <a:xfrm>
            <a:off x="1179513" y="695325"/>
            <a:ext cx="4651375" cy="3487738"/>
          </a:xfrm>
          <a:prstGeom prst="rect">
            <a:avLst/>
          </a:prstGeom>
          <a:noFill/>
          <a:ln w="12700">
            <a:solidFill>
              <a:prstClr val="black"/>
            </a:solidFill>
          </a:ln>
        </p:spPr>
        <p:txBody>
          <a:bodyPr vert="horz" lIns="92425" tIns="46213" rIns="92425" bIns="46213"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2425" tIns="46213" rIns="92425" bIns="462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6"/>
            <a:ext cx="3037840" cy="464820"/>
          </a:xfrm>
          <a:prstGeom prst="rect">
            <a:avLst/>
          </a:prstGeom>
        </p:spPr>
        <p:txBody>
          <a:bodyPr vert="horz" lIns="92425" tIns="46213" rIns="92425" bIns="46213"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944" y="8829966"/>
            <a:ext cx="3037840" cy="464820"/>
          </a:xfrm>
          <a:prstGeom prst="rect">
            <a:avLst/>
          </a:prstGeom>
        </p:spPr>
        <p:txBody>
          <a:bodyPr vert="horz" lIns="92425" tIns="46213" rIns="92425" bIns="46213" rtlCol="0" anchor="b"/>
          <a:lstStyle>
            <a:lvl1pPr algn="r">
              <a:defRPr sz="1100"/>
            </a:lvl1pPr>
          </a:lstStyle>
          <a:p>
            <a:fld id="{4A0206D1-E21F-4780-BD2F-40C9432EE412}" type="slidenum">
              <a:rPr lang="en-US" smtClean="0"/>
              <a:t>‹#›</a:t>
            </a:fld>
            <a:endParaRPr lang="en-US" dirty="0"/>
          </a:p>
        </p:txBody>
      </p:sp>
    </p:spTree>
    <p:extLst>
      <p:ext uri="{BB962C8B-B14F-4D97-AF65-F5344CB8AC3E}">
        <p14:creationId xmlns:p14="http://schemas.microsoft.com/office/powerpoint/2010/main" val="311387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0206D1-E21F-4780-BD2F-40C9432EE412}" type="slidenum">
              <a:rPr lang="en-US" smtClean="0"/>
              <a:t>8</a:t>
            </a:fld>
            <a:endParaRPr lang="en-US" dirty="0"/>
          </a:p>
        </p:txBody>
      </p:sp>
    </p:spTree>
    <p:extLst>
      <p:ext uri="{BB962C8B-B14F-4D97-AF65-F5344CB8AC3E}">
        <p14:creationId xmlns:p14="http://schemas.microsoft.com/office/powerpoint/2010/main" val="2183374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Hospitals report that increase in bad debt a results of high deductible insurance plans</a:t>
            </a:r>
          </a:p>
        </p:txBody>
      </p:sp>
      <p:sp>
        <p:nvSpPr>
          <p:cNvPr id="4" name="Slide Number Placeholder 3"/>
          <p:cNvSpPr>
            <a:spLocks noGrp="1"/>
          </p:cNvSpPr>
          <p:nvPr>
            <p:ph type="sldNum" sz="quarter" idx="5"/>
          </p:nvPr>
        </p:nvSpPr>
        <p:spPr/>
        <p:txBody>
          <a:bodyPr/>
          <a:lstStyle/>
          <a:p>
            <a:fld id="{4A0206D1-E21F-4780-BD2F-40C9432EE412}" type="slidenum">
              <a:rPr lang="en-US" smtClean="0"/>
              <a:t>34</a:t>
            </a:fld>
            <a:endParaRPr lang="en-US" dirty="0"/>
          </a:p>
        </p:txBody>
      </p:sp>
    </p:spTree>
    <p:extLst>
      <p:ext uri="{BB962C8B-B14F-4D97-AF65-F5344CB8AC3E}">
        <p14:creationId xmlns:p14="http://schemas.microsoft.com/office/powerpoint/2010/main" val="3095226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Hospitals report that increase in bad debt a results of high deductible insurance plans</a:t>
            </a:r>
          </a:p>
        </p:txBody>
      </p:sp>
      <p:sp>
        <p:nvSpPr>
          <p:cNvPr id="4" name="Slide Number Placeholder 3"/>
          <p:cNvSpPr>
            <a:spLocks noGrp="1"/>
          </p:cNvSpPr>
          <p:nvPr>
            <p:ph type="sldNum" sz="quarter" idx="5"/>
          </p:nvPr>
        </p:nvSpPr>
        <p:spPr/>
        <p:txBody>
          <a:bodyPr/>
          <a:lstStyle/>
          <a:p>
            <a:fld id="{4A0206D1-E21F-4780-BD2F-40C9432EE412}" type="slidenum">
              <a:rPr lang="en-US" smtClean="0"/>
              <a:t>35</a:t>
            </a:fld>
            <a:endParaRPr lang="en-US" dirty="0"/>
          </a:p>
        </p:txBody>
      </p:sp>
    </p:spTree>
    <p:extLst>
      <p:ext uri="{BB962C8B-B14F-4D97-AF65-F5344CB8AC3E}">
        <p14:creationId xmlns:p14="http://schemas.microsoft.com/office/powerpoint/2010/main" val="3006207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MELISSA - While we anticipate that we are below our scale targets, as you can see from this slide, the geographic reach of the model has growth significantly between 2017, PY 0, and 2019, PY 2. We went from four communities participating in a Medicaid risk-based program in 2017 to all but two communities participating in at least one risk program in 2019. </a:t>
            </a:r>
          </a:p>
        </p:txBody>
      </p:sp>
      <p:sp>
        <p:nvSpPr>
          <p:cNvPr id="4" name="Slide Number Placeholder 3"/>
          <p:cNvSpPr>
            <a:spLocks noGrp="1"/>
          </p:cNvSpPr>
          <p:nvPr>
            <p:ph type="sldNum" sz="quarter" idx="5"/>
          </p:nvPr>
        </p:nvSpPr>
        <p:spPr/>
        <p:txBody>
          <a:bodyPr/>
          <a:lstStyle/>
          <a:p>
            <a:fld id="{65C099CB-14F5-427B-82D8-17FB886343FE}" type="slidenum">
              <a:rPr lang="en-US" smtClean="0"/>
              <a:t>38</a:t>
            </a:fld>
            <a:endParaRPr lang="en-US"/>
          </a:p>
        </p:txBody>
      </p:sp>
    </p:spTree>
    <p:extLst>
      <p:ext uri="{BB962C8B-B14F-4D97-AF65-F5344CB8AC3E}">
        <p14:creationId xmlns:p14="http://schemas.microsoft.com/office/powerpoint/2010/main" val="1453620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3"/>
          <p:cNvSpPr>
            <a:spLocks noGrp="1" noChangeArrowheads="1"/>
          </p:cNvSpPr>
          <p:nvPr>
            <p:ph type="sldNum" sz="quarter" idx="5"/>
          </p:nvPr>
        </p:nvSpPr>
        <p:spPr>
          <a:noFill/>
        </p:spPr>
        <p:txBody>
          <a:bodyPr/>
          <a:lstStyle>
            <a:lvl1pPr defTabSz="908143">
              <a:defRPr kumimoji="1" sz="2000" b="1">
                <a:solidFill>
                  <a:schemeClr val="tx1"/>
                </a:solidFill>
                <a:latin typeface="Times New Roman" charset="0"/>
              </a:defRPr>
            </a:lvl1pPr>
            <a:lvl2pPr marL="741727" indent="-285280" defTabSz="908143">
              <a:defRPr kumimoji="1" sz="2000" b="1">
                <a:solidFill>
                  <a:schemeClr val="tx1"/>
                </a:solidFill>
                <a:latin typeface="Times New Roman" charset="0"/>
              </a:defRPr>
            </a:lvl2pPr>
            <a:lvl3pPr marL="1141119" indent="-228223" defTabSz="908143">
              <a:defRPr kumimoji="1" sz="2000" b="1">
                <a:solidFill>
                  <a:schemeClr val="tx1"/>
                </a:solidFill>
                <a:latin typeface="Times New Roman" charset="0"/>
              </a:defRPr>
            </a:lvl3pPr>
            <a:lvl4pPr marL="1597567" indent="-228223" defTabSz="908143">
              <a:defRPr kumimoji="1" sz="2000" b="1">
                <a:solidFill>
                  <a:schemeClr val="tx1"/>
                </a:solidFill>
                <a:latin typeface="Times New Roman" charset="0"/>
              </a:defRPr>
            </a:lvl4pPr>
            <a:lvl5pPr marL="2054014" indent="-228223" defTabSz="908143">
              <a:defRPr kumimoji="1" sz="2000" b="1">
                <a:solidFill>
                  <a:schemeClr val="tx1"/>
                </a:solidFill>
                <a:latin typeface="Times New Roman" charset="0"/>
              </a:defRPr>
            </a:lvl5pPr>
            <a:lvl6pPr marL="2510463" indent="-228223" defTabSz="908143" eaLnBrk="0" fontAlgn="base" hangingPunct="0">
              <a:spcBef>
                <a:spcPct val="0"/>
              </a:spcBef>
              <a:spcAft>
                <a:spcPct val="0"/>
              </a:spcAft>
              <a:defRPr kumimoji="1" sz="2000" b="1">
                <a:solidFill>
                  <a:schemeClr val="tx1"/>
                </a:solidFill>
                <a:latin typeface="Times New Roman" charset="0"/>
              </a:defRPr>
            </a:lvl6pPr>
            <a:lvl7pPr marL="2966911" indent="-228223" defTabSz="908143" eaLnBrk="0" fontAlgn="base" hangingPunct="0">
              <a:spcBef>
                <a:spcPct val="0"/>
              </a:spcBef>
              <a:spcAft>
                <a:spcPct val="0"/>
              </a:spcAft>
              <a:defRPr kumimoji="1" sz="2000" b="1">
                <a:solidFill>
                  <a:schemeClr val="tx1"/>
                </a:solidFill>
                <a:latin typeface="Times New Roman" charset="0"/>
              </a:defRPr>
            </a:lvl7pPr>
            <a:lvl8pPr marL="3423359" indent="-228223" defTabSz="908143" eaLnBrk="0" fontAlgn="base" hangingPunct="0">
              <a:spcBef>
                <a:spcPct val="0"/>
              </a:spcBef>
              <a:spcAft>
                <a:spcPct val="0"/>
              </a:spcAft>
              <a:defRPr kumimoji="1" sz="2000" b="1">
                <a:solidFill>
                  <a:schemeClr val="tx1"/>
                </a:solidFill>
                <a:latin typeface="Times New Roman" charset="0"/>
              </a:defRPr>
            </a:lvl8pPr>
            <a:lvl9pPr marL="3879806" indent="-228223" defTabSz="908143" eaLnBrk="0" fontAlgn="base" hangingPunct="0">
              <a:spcBef>
                <a:spcPct val="0"/>
              </a:spcBef>
              <a:spcAft>
                <a:spcPct val="0"/>
              </a:spcAft>
              <a:defRPr kumimoji="1" sz="2000" b="1">
                <a:solidFill>
                  <a:schemeClr val="tx1"/>
                </a:solidFill>
                <a:latin typeface="Times New Roman" charset="0"/>
              </a:defRPr>
            </a:lvl9pPr>
          </a:lstStyle>
          <a:p>
            <a:fld id="{899034B0-DA8D-45F4-99B1-82ADFB4B4078}" type="slidenum">
              <a:rPr kumimoji="0" lang="en-US" sz="1100" b="0"/>
              <a:pPr/>
              <a:t>42</a:t>
            </a:fld>
            <a:endParaRPr kumimoji="0" lang="en-US" sz="1100" b="0" dirty="0"/>
          </a:p>
        </p:txBody>
      </p:sp>
      <p:sp>
        <p:nvSpPr>
          <p:cNvPr id="72707" name="Rectangle 2"/>
          <p:cNvSpPr>
            <a:spLocks noGrp="1" noRot="1" noChangeAspect="1" noChangeArrowheads="1" noTextEdit="1"/>
          </p:cNvSpPr>
          <p:nvPr>
            <p:ph type="sldImg"/>
          </p:nvPr>
        </p:nvSpPr>
        <p:spPr>
          <a:solidFill>
            <a:srgbClr val="FFFFFF"/>
          </a:solidFill>
          <a:ln/>
        </p:spPr>
      </p:sp>
      <p:sp>
        <p:nvSpPr>
          <p:cNvPr id="72708" name="Rectangle 3"/>
          <p:cNvSpPr>
            <a:spLocks noGrp="1" noChangeArrowheads="1"/>
          </p:cNvSpPr>
          <p:nvPr>
            <p:ph type="body" idx="1"/>
          </p:nvPr>
        </p:nvSpPr>
        <p:spPr>
          <a:solidFill>
            <a:srgbClr val="FFFFFF"/>
          </a:solidFill>
          <a:ln w="12700" cap="sq">
            <a:solidFill>
              <a:srgbClr val="000000"/>
            </a:solidFill>
            <a:miter lim="800000"/>
            <a:headEnd type="none" w="sm" len="sm"/>
            <a:tailEnd type="none" w="sm" len="sm"/>
          </a:ln>
        </p:spPr>
        <p:txBody>
          <a:bodyPr/>
          <a:lstStyle/>
          <a:p>
            <a:endParaRPr lang="en-US" dirty="0"/>
          </a:p>
        </p:txBody>
      </p:sp>
    </p:spTree>
    <p:extLst>
      <p:ext uri="{BB962C8B-B14F-4D97-AF65-F5344CB8AC3E}">
        <p14:creationId xmlns:p14="http://schemas.microsoft.com/office/powerpoint/2010/main" val="308819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Northwestern dermatology FY19</a:t>
            </a:r>
          </a:p>
        </p:txBody>
      </p:sp>
      <p:sp>
        <p:nvSpPr>
          <p:cNvPr id="4" name="Slide Number Placeholder 3"/>
          <p:cNvSpPr>
            <a:spLocks noGrp="1"/>
          </p:cNvSpPr>
          <p:nvPr>
            <p:ph type="sldNum" sz="quarter" idx="5"/>
          </p:nvPr>
        </p:nvSpPr>
        <p:spPr/>
        <p:txBody>
          <a:bodyPr/>
          <a:lstStyle/>
          <a:p>
            <a:fld id="{4A0206D1-E21F-4780-BD2F-40C9432EE412}" type="slidenum">
              <a:rPr lang="en-US" smtClean="0"/>
              <a:t>12</a:t>
            </a:fld>
            <a:endParaRPr lang="en-US" dirty="0"/>
          </a:p>
        </p:txBody>
      </p:sp>
    </p:spTree>
    <p:extLst>
      <p:ext uri="{BB962C8B-B14F-4D97-AF65-F5344CB8AC3E}">
        <p14:creationId xmlns:p14="http://schemas.microsoft.com/office/powerpoint/2010/main" val="2882191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E1D81-7009-415A-AC54-016A4AE5B862}" type="slidenum">
              <a:rPr lang="en-US" smtClean="0"/>
              <a:t>13</a:t>
            </a:fld>
            <a:endParaRPr lang="en-US"/>
          </a:p>
        </p:txBody>
      </p:sp>
    </p:spTree>
    <p:extLst>
      <p:ext uri="{BB962C8B-B14F-4D97-AF65-F5344CB8AC3E}">
        <p14:creationId xmlns:p14="http://schemas.microsoft.com/office/powerpoint/2010/main" val="3952143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0206D1-E21F-4780-BD2F-40C9432EE412}" type="slidenum">
              <a:rPr lang="en-US" smtClean="0"/>
              <a:t>14</a:t>
            </a:fld>
            <a:endParaRPr lang="en-US" dirty="0"/>
          </a:p>
        </p:txBody>
      </p:sp>
    </p:spTree>
    <p:extLst>
      <p:ext uri="{BB962C8B-B14F-4D97-AF65-F5344CB8AC3E}">
        <p14:creationId xmlns:p14="http://schemas.microsoft.com/office/powerpoint/2010/main" val="1352361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Accounting Adjustments</a:t>
            </a:r>
          </a:p>
          <a:p>
            <a:r>
              <a:rPr lang="en-US" dirty="0"/>
              <a:t>Add more information about type of adjustment</a:t>
            </a:r>
          </a:p>
        </p:txBody>
      </p:sp>
      <p:sp>
        <p:nvSpPr>
          <p:cNvPr id="4" name="Slide Number Placeholder 3"/>
          <p:cNvSpPr>
            <a:spLocks noGrp="1"/>
          </p:cNvSpPr>
          <p:nvPr>
            <p:ph type="sldNum" sz="quarter" idx="5"/>
          </p:nvPr>
        </p:nvSpPr>
        <p:spPr/>
        <p:txBody>
          <a:bodyPr/>
          <a:lstStyle/>
          <a:p>
            <a:fld id="{4A0206D1-E21F-4780-BD2F-40C9432EE412}" type="slidenum">
              <a:rPr lang="en-US" smtClean="0"/>
              <a:t>19</a:t>
            </a:fld>
            <a:endParaRPr lang="en-US" dirty="0"/>
          </a:p>
        </p:txBody>
      </p:sp>
    </p:spTree>
    <p:extLst>
      <p:ext uri="{BB962C8B-B14F-4D97-AF65-F5344CB8AC3E}">
        <p14:creationId xmlns:p14="http://schemas.microsoft.com/office/powerpoint/2010/main" val="3224565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0206D1-E21F-4780-BD2F-40C9432EE412}" type="slidenum">
              <a:rPr lang="en-US" smtClean="0"/>
              <a:t>28</a:t>
            </a:fld>
            <a:endParaRPr lang="en-US" dirty="0"/>
          </a:p>
        </p:txBody>
      </p:sp>
    </p:spTree>
    <p:extLst>
      <p:ext uri="{BB962C8B-B14F-4D97-AF65-F5344CB8AC3E}">
        <p14:creationId xmlns:p14="http://schemas.microsoft.com/office/powerpoint/2010/main" val="2359891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Hospitals report that increase in bad debt a results of high deductible insurance plans</a:t>
            </a:r>
          </a:p>
        </p:txBody>
      </p:sp>
      <p:sp>
        <p:nvSpPr>
          <p:cNvPr id="4" name="Slide Number Placeholder 3"/>
          <p:cNvSpPr>
            <a:spLocks noGrp="1"/>
          </p:cNvSpPr>
          <p:nvPr>
            <p:ph type="sldNum" sz="quarter" idx="5"/>
          </p:nvPr>
        </p:nvSpPr>
        <p:spPr/>
        <p:txBody>
          <a:bodyPr/>
          <a:lstStyle/>
          <a:p>
            <a:fld id="{4A0206D1-E21F-4780-BD2F-40C9432EE412}" type="slidenum">
              <a:rPr lang="en-US" smtClean="0"/>
              <a:t>31</a:t>
            </a:fld>
            <a:endParaRPr lang="en-US" dirty="0"/>
          </a:p>
        </p:txBody>
      </p:sp>
    </p:spTree>
    <p:extLst>
      <p:ext uri="{BB962C8B-B14F-4D97-AF65-F5344CB8AC3E}">
        <p14:creationId xmlns:p14="http://schemas.microsoft.com/office/powerpoint/2010/main" val="2587253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Hospitals report that increase in bad debt a results of high deductible insurance plans</a:t>
            </a:r>
          </a:p>
        </p:txBody>
      </p:sp>
      <p:sp>
        <p:nvSpPr>
          <p:cNvPr id="4" name="Slide Number Placeholder 3"/>
          <p:cNvSpPr>
            <a:spLocks noGrp="1"/>
          </p:cNvSpPr>
          <p:nvPr>
            <p:ph type="sldNum" sz="quarter" idx="5"/>
          </p:nvPr>
        </p:nvSpPr>
        <p:spPr/>
        <p:txBody>
          <a:bodyPr/>
          <a:lstStyle/>
          <a:p>
            <a:fld id="{4A0206D1-E21F-4780-BD2F-40C9432EE412}" type="slidenum">
              <a:rPr lang="en-US" smtClean="0"/>
              <a:t>32</a:t>
            </a:fld>
            <a:endParaRPr lang="en-US" dirty="0"/>
          </a:p>
        </p:txBody>
      </p:sp>
    </p:spTree>
    <p:extLst>
      <p:ext uri="{BB962C8B-B14F-4D97-AF65-F5344CB8AC3E}">
        <p14:creationId xmlns:p14="http://schemas.microsoft.com/office/powerpoint/2010/main" val="3593673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Hospitals report that increase in bad debt a results of high deductible insurance plans</a:t>
            </a:r>
          </a:p>
        </p:txBody>
      </p:sp>
      <p:sp>
        <p:nvSpPr>
          <p:cNvPr id="4" name="Slide Number Placeholder 3"/>
          <p:cNvSpPr>
            <a:spLocks noGrp="1"/>
          </p:cNvSpPr>
          <p:nvPr>
            <p:ph type="sldNum" sz="quarter" idx="5"/>
          </p:nvPr>
        </p:nvSpPr>
        <p:spPr/>
        <p:txBody>
          <a:bodyPr/>
          <a:lstStyle/>
          <a:p>
            <a:fld id="{4A0206D1-E21F-4780-BD2F-40C9432EE412}" type="slidenum">
              <a:rPr lang="en-US" smtClean="0"/>
              <a:t>33</a:t>
            </a:fld>
            <a:endParaRPr lang="en-US" dirty="0"/>
          </a:p>
        </p:txBody>
      </p:sp>
    </p:spTree>
    <p:extLst>
      <p:ext uri="{BB962C8B-B14F-4D97-AF65-F5344CB8AC3E}">
        <p14:creationId xmlns:p14="http://schemas.microsoft.com/office/powerpoint/2010/main" val="4882209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61189" y="1304131"/>
            <a:ext cx="2925622" cy="3886200"/>
          </a:xfrm>
          <a:prstGeom prst="rect">
            <a:avLst/>
          </a:prstGeom>
          <a:effectLst>
            <a:softEdge rad="127000"/>
          </a:effectLst>
        </p:spPr>
      </p:pic>
      <p:sp>
        <p:nvSpPr>
          <p:cNvPr id="4" name="Date Placeholder 3"/>
          <p:cNvSpPr>
            <a:spLocks noGrp="1"/>
          </p:cNvSpPr>
          <p:nvPr>
            <p:ph type="dt" sz="half" idx="10"/>
          </p:nvPr>
        </p:nvSpPr>
        <p:spPr/>
        <p:txBody>
          <a:bodyPr/>
          <a:lstStyle/>
          <a:p>
            <a:r>
              <a:rPr lang="en-US"/>
              <a:t>7/28/16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820DE8-B2A3-4495-B05C-4C28FA95D4C8}" type="slidenum">
              <a:rPr lang="en-US" smtClean="0"/>
              <a:t>‹#›</a:t>
            </a:fld>
            <a:endParaRPr lang="en-US" dirty="0"/>
          </a:p>
        </p:txBody>
      </p:sp>
      <p:pic>
        <p:nvPicPr>
          <p:cNvPr id="7" name="Picture 4" descr="page head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3813"/>
            <a:ext cx="9153525" cy="115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Page foot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856288"/>
            <a:ext cx="9144000"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page header.jpg">
            <a:extLst>
              <a:ext uri="{FF2B5EF4-FFF2-40B4-BE49-F238E27FC236}">
                <a16:creationId xmlns:a16="http://schemas.microsoft.com/office/drawing/2014/main" id="{BD285622-E820-44ED-8D61-BF4F6BB9DF0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23813"/>
            <a:ext cx="9153525" cy="115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descr="Page footer.jpg">
            <a:extLst>
              <a:ext uri="{FF2B5EF4-FFF2-40B4-BE49-F238E27FC236}">
                <a16:creationId xmlns:a16="http://schemas.microsoft.com/office/drawing/2014/main" id="{7D318268-6E38-406F-AEEC-A20338AC769D}"/>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7234" y="5729779"/>
            <a:ext cx="9144000"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
            <a:extLst>
              <a:ext uri="{FF2B5EF4-FFF2-40B4-BE49-F238E27FC236}">
                <a16:creationId xmlns:a16="http://schemas.microsoft.com/office/drawing/2014/main" id="{31603B2A-9EED-403E-AF18-45373543E33E}"/>
              </a:ext>
            </a:extLst>
          </p:cNvPr>
          <p:cNvSpPr txBox="1">
            <a:spLocks noChangeArrowheads="1"/>
          </p:cNvSpPr>
          <p:nvPr userDrawn="1"/>
        </p:nvSpPr>
        <p:spPr bwMode="auto">
          <a:xfrm>
            <a:off x="3217863" y="1920875"/>
            <a:ext cx="5680075" cy="76944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ctr">
              <a:spcBef>
                <a:spcPct val="0"/>
              </a:spcBef>
              <a:buFontTx/>
              <a:buNone/>
            </a:pPr>
            <a:endParaRPr lang="en-US" altLang="en-US" sz="4400" i="1" dirty="0">
              <a:solidFill>
                <a:srgbClr val="3F844B"/>
              </a:solidFill>
              <a:latin typeface="Franklin Gothic Medium" pitchFamily="34" charset="0"/>
            </a:endParaRPr>
          </a:p>
        </p:txBody>
      </p:sp>
    </p:spTree>
    <p:extLst>
      <p:ext uri="{BB962C8B-B14F-4D97-AF65-F5344CB8AC3E}">
        <p14:creationId xmlns:p14="http://schemas.microsoft.com/office/powerpoint/2010/main" val="3293879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7/28/16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820DE8-B2A3-4495-B05C-4C28FA95D4C8}" type="slidenum">
              <a:rPr lang="en-US" smtClean="0"/>
              <a:t>‹#›</a:t>
            </a:fld>
            <a:endParaRPr lang="en-US" dirty="0"/>
          </a:p>
        </p:txBody>
      </p:sp>
    </p:spTree>
    <p:extLst>
      <p:ext uri="{BB962C8B-B14F-4D97-AF65-F5344CB8AC3E}">
        <p14:creationId xmlns:p14="http://schemas.microsoft.com/office/powerpoint/2010/main" val="300574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7/28/16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820DE8-B2A3-4495-B05C-4C28FA95D4C8}" type="slidenum">
              <a:rPr lang="en-US" smtClean="0"/>
              <a:t>‹#›</a:t>
            </a:fld>
            <a:endParaRPr lang="en-US" dirty="0"/>
          </a:p>
        </p:txBody>
      </p:sp>
    </p:spTree>
    <p:extLst>
      <p:ext uri="{BB962C8B-B14F-4D97-AF65-F5344CB8AC3E}">
        <p14:creationId xmlns:p14="http://schemas.microsoft.com/office/powerpoint/2010/main" val="1493675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7/28/16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820DE8-B2A3-4495-B05C-4C28FA95D4C8}" type="slidenum">
              <a:rPr lang="en-US" smtClean="0"/>
              <a:t>‹#›</a:t>
            </a:fld>
            <a:endParaRPr lang="en-US" dirty="0"/>
          </a:p>
        </p:txBody>
      </p:sp>
      <p:pic>
        <p:nvPicPr>
          <p:cNvPr id="7" name="Picture 4" descr="page head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3813"/>
            <a:ext cx="9153525" cy="115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Page footer.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525" y="5791489"/>
            <a:ext cx="9144000"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VT puzzle map.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1050" y="1541463"/>
            <a:ext cx="2436813" cy="344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
          <p:cNvSpPr txBox="1">
            <a:spLocks noChangeArrowheads="1"/>
          </p:cNvSpPr>
          <p:nvPr userDrawn="1"/>
        </p:nvSpPr>
        <p:spPr bwMode="auto">
          <a:xfrm>
            <a:off x="3217863" y="1920875"/>
            <a:ext cx="5680075" cy="76944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ctr">
              <a:spcBef>
                <a:spcPct val="0"/>
              </a:spcBef>
              <a:buFontTx/>
              <a:buNone/>
            </a:pPr>
            <a:endParaRPr lang="en-US" altLang="en-US" sz="4400" i="1" dirty="0">
              <a:solidFill>
                <a:srgbClr val="3F844B"/>
              </a:solidFill>
              <a:latin typeface="Franklin Gothic Medium" pitchFamily="34" charset="0"/>
            </a:endParaRPr>
          </a:p>
        </p:txBody>
      </p:sp>
    </p:spTree>
    <p:extLst>
      <p:ext uri="{BB962C8B-B14F-4D97-AF65-F5344CB8AC3E}">
        <p14:creationId xmlns:p14="http://schemas.microsoft.com/office/powerpoint/2010/main" val="9712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ED1453A2-F190-4F44-98AA-75631DF8818D}"/>
              </a:ext>
            </a:extLst>
          </p:cNvPr>
          <p:cNvSpPr>
            <a:spLocks noGrp="1"/>
          </p:cNvSpPr>
          <p:nvPr>
            <p:ph type="dt" sz="half" idx="10"/>
          </p:nvPr>
        </p:nvSpPr>
        <p:spPr>
          <a:xfrm>
            <a:off x="228600" y="6492875"/>
            <a:ext cx="2133600" cy="365125"/>
          </a:xfrm>
        </p:spPr>
        <p:txBody>
          <a:bodyPr/>
          <a:lstStyle>
            <a:lvl1pPr>
              <a:defRPr/>
            </a:lvl1pPr>
          </a:lstStyle>
          <a:p>
            <a:fld id="{72A86281-56C8-4152-8356-C91B3396D9A0}" type="slidenum">
              <a:rPr lang="en-US" smtClean="0"/>
              <a:pPr/>
              <a:t>‹#›</a:t>
            </a:fld>
            <a:endParaRPr lang="en-US" dirty="0"/>
          </a:p>
        </p:txBody>
      </p:sp>
      <p:sp>
        <p:nvSpPr>
          <p:cNvPr id="8" name="Footer Placeholder 7">
            <a:extLst>
              <a:ext uri="{FF2B5EF4-FFF2-40B4-BE49-F238E27FC236}">
                <a16:creationId xmlns:a16="http://schemas.microsoft.com/office/drawing/2014/main" id="{2C9EEC5A-8433-488C-BFDA-25574E7069EF}"/>
              </a:ext>
            </a:extLst>
          </p:cNvPr>
          <p:cNvSpPr>
            <a:spLocks noGrp="1"/>
          </p:cNvSpPr>
          <p:nvPr>
            <p:ph type="ftr" sz="quarter" idx="11"/>
          </p:nvPr>
        </p:nvSpPr>
        <p:spPr>
          <a:xfrm>
            <a:off x="3124200" y="6356350"/>
            <a:ext cx="2895600" cy="365125"/>
          </a:xfrm>
        </p:spPr>
        <p:txBody>
          <a:bodyPr/>
          <a:lstStyle/>
          <a:p>
            <a:endParaRPr lang="en-US" dirty="0"/>
          </a:p>
        </p:txBody>
      </p:sp>
      <p:sp>
        <p:nvSpPr>
          <p:cNvPr id="9" name="Slide Number Placeholder 8">
            <a:extLst>
              <a:ext uri="{FF2B5EF4-FFF2-40B4-BE49-F238E27FC236}">
                <a16:creationId xmlns:a16="http://schemas.microsoft.com/office/drawing/2014/main" id="{E334C8A7-0358-412E-B224-4C775470F32E}"/>
              </a:ext>
            </a:extLst>
          </p:cNvPr>
          <p:cNvSpPr>
            <a:spLocks noGrp="1"/>
          </p:cNvSpPr>
          <p:nvPr>
            <p:ph type="sldNum" sz="quarter" idx="12"/>
          </p:nvPr>
        </p:nvSpPr>
        <p:spPr/>
        <p:txBody>
          <a:bodyPr/>
          <a:lstStyle/>
          <a:p>
            <a:fld id="{8C820DE8-B2A3-4495-B05C-4C28FA95D4C8}" type="slidenum">
              <a:rPr lang="en-US" smtClean="0"/>
              <a:t>‹#›</a:t>
            </a:fld>
            <a:endParaRPr lang="en-US" dirty="0"/>
          </a:p>
        </p:txBody>
      </p:sp>
    </p:spTree>
    <p:extLst>
      <p:ext uri="{BB962C8B-B14F-4D97-AF65-F5344CB8AC3E}">
        <p14:creationId xmlns:p14="http://schemas.microsoft.com/office/powerpoint/2010/main" val="411685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381000" y="6492875"/>
            <a:ext cx="2133600" cy="365125"/>
          </a:xfrm>
        </p:spPr>
        <p:txBody>
          <a:bodyPr/>
          <a:lstStyle>
            <a:lvl1pPr algn="l">
              <a:defRPr>
                <a:solidFill>
                  <a:schemeClr val="bg1">
                    <a:lumMod val="50000"/>
                  </a:schemeClr>
                </a:solidFill>
              </a:defRPr>
            </a:lvl1pPr>
          </a:lstStyle>
          <a:p>
            <a:fld id="{8C820DE8-B2A3-4495-B05C-4C28FA95D4C8}" type="slidenum">
              <a:rPr lang="en-US" smtClean="0"/>
              <a:pPr/>
              <a:t>‹#›</a:t>
            </a:fld>
            <a:endParaRPr lang="en-US" dirty="0"/>
          </a:p>
        </p:txBody>
      </p:sp>
    </p:spTree>
    <p:extLst>
      <p:ext uri="{BB962C8B-B14F-4D97-AF65-F5344CB8AC3E}">
        <p14:creationId xmlns:p14="http://schemas.microsoft.com/office/powerpoint/2010/main" val="643996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457200" y="6492875"/>
            <a:ext cx="2133600" cy="365125"/>
          </a:xfrm>
        </p:spPr>
        <p:txBody>
          <a:bodyPr/>
          <a:lstStyle>
            <a:lvl1pPr algn="l">
              <a:defRPr/>
            </a:lvl1pPr>
          </a:lstStyle>
          <a:p>
            <a:pPr algn="l"/>
            <a:fld id="{8C820DE8-B2A3-4495-B05C-4C28FA95D4C8}" type="slidenum">
              <a:rPr lang="en-US" smtClean="0"/>
              <a:pPr algn="l"/>
              <a:t>‹#›</a:t>
            </a:fld>
            <a:endParaRPr lang="en-US" dirty="0"/>
          </a:p>
        </p:txBody>
      </p:sp>
    </p:spTree>
    <p:extLst>
      <p:ext uri="{BB962C8B-B14F-4D97-AF65-F5344CB8AC3E}">
        <p14:creationId xmlns:p14="http://schemas.microsoft.com/office/powerpoint/2010/main" val="325185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7/28/16</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820DE8-B2A3-4495-B05C-4C28FA95D4C8}" type="slidenum">
              <a:rPr lang="en-US" smtClean="0"/>
              <a:t>‹#›</a:t>
            </a:fld>
            <a:endParaRPr lang="en-US" dirty="0"/>
          </a:p>
        </p:txBody>
      </p:sp>
    </p:spTree>
    <p:extLst>
      <p:ext uri="{BB962C8B-B14F-4D97-AF65-F5344CB8AC3E}">
        <p14:creationId xmlns:p14="http://schemas.microsoft.com/office/powerpoint/2010/main" val="1262310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7/28/16</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820DE8-B2A3-4495-B05C-4C28FA95D4C8}" type="slidenum">
              <a:rPr lang="en-US" smtClean="0"/>
              <a:t>‹#›</a:t>
            </a:fld>
            <a:endParaRPr lang="en-US" dirty="0"/>
          </a:p>
        </p:txBody>
      </p:sp>
    </p:spTree>
    <p:extLst>
      <p:ext uri="{BB962C8B-B14F-4D97-AF65-F5344CB8AC3E}">
        <p14:creationId xmlns:p14="http://schemas.microsoft.com/office/powerpoint/2010/main" val="103705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7/28/16</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C820DE8-B2A3-4495-B05C-4C28FA95D4C8}" type="slidenum">
              <a:rPr lang="en-US" smtClean="0"/>
              <a:t>‹#›</a:t>
            </a:fld>
            <a:endParaRPr lang="en-US" dirty="0"/>
          </a:p>
        </p:txBody>
      </p:sp>
    </p:spTree>
    <p:extLst>
      <p:ext uri="{BB962C8B-B14F-4D97-AF65-F5344CB8AC3E}">
        <p14:creationId xmlns:p14="http://schemas.microsoft.com/office/powerpoint/2010/main" val="3880932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7/28/16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820DE8-B2A3-4495-B05C-4C28FA95D4C8}" type="slidenum">
              <a:rPr lang="en-US" smtClean="0"/>
              <a:t>‹#›</a:t>
            </a:fld>
            <a:endParaRPr lang="en-US" dirty="0"/>
          </a:p>
        </p:txBody>
      </p:sp>
    </p:spTree>
    <p:extLst>
      <p:ext uri="{BB962C8B-B14F-4D97-AF65-F5344CB8AC3E}">
        <p14:creationId xmlns:p14="http://schemas.microsoft.com/office/powerpoint/2010/main" val="4839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7/28/16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820DE8-B2A3-4495-B05C-4C28FA95D4C8}" type="slidenum">
              <a:rPr lang="en-US" smtClean="0"/>
              <a:t>‹#›</a:t>
            </a:fld>
            <a:endParaRPr lang="en-US" dirty="0"/>
          </a:p>
        </p:txBody>
      </p:sp>
    </p:spTree>
    <p:extLst>
      <p:ext uri="{BB962C8B-B14F-4D97-AF65-F5344CB8AC3E}">
        <p14:creationId xmlns:p14="http://schemas.microsoft.com/office/powerpoint/2010/main" val="297522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95300" y="1509712"/>
            <a:ext cx="8229600" cy="4525963"/>
          </a:xfrm>
          <a:prstGeom prst="rect">
            <a:avLst/>
          </a:prstGeom>
        </p:spPr>
        <p:txBody>
          <a:bodyPr vert="horz" lIns="91440" tIns="45720" rIns="91440" bIns="45720" rtlCol="0">
            <a:normAutofit/>
          </a:bodyPr>
          <a:lstStyle/>
          <a:p>
            <a:pPr lvl="0"/>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7/28/16</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20DE8-B2A3-4495-B05C-4C28FA95D4C8}" type="slidenum">
              <a:rPr lang="en-US" smtClean="0"/>
              <a:t>‹#›</a:t>
            </a:fld>
            <a:endParaRPr lang="en-US" dirty="0"/>
          </a:p>
        </p:txBody>
      </p:sp>
      <p:pic>
        <p:nvPicPr>
          <p:cNvPr id="7" name="Picture 4" descr="page header.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53525"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Page footer.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6127750"/>
            <a:ext cx="91440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page header.jpg">
            <a:extLst>
              <a:ext uri="{FF2B5EF4-FFF2-40B4-BE49-F238E27FC236}">
                <a16:creationId xmlns:a16="http://schemas.microsoft.com/office/drawing/2014/main" id="{453C1EAE-5E53-4549-BCA6-DAA1E1197F24}"/>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53525"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5D892931-E729-4F36-8509-62C1388E177B}"/>
              </a:ext>
            </a:extLst>
          </p:cNvPr>
          <p:cNvSpPr txBox="1"/>
          <p:nvPr userDrawn="1"/>
        </p:nvSpPr>
        <p:spPr>
          <a:xfrm>
            <a:off x="152400" y="6231265"/>
            <a:ext cx="4267200" cy="461665"/>
          </a:xfrm>
          <a:prstGeom prst="rect">
            <a:avLst/>
          </a:prstGeom>
          <a:noFill/>
        </p:spPr>
        <p:txBody>
          <a:bodyPr wrap="square" rtlCol="0">
            <a:spAutoFit/>
          </a:bodyPr>
          <a:lstStyle/>
          <a:p>
            <a:pPr algn="ctr"/>
            <a:r>
              <a:rPr lang="en-US" sz="1200" dirty="0">
                <a:solidFill>
                  <a:srgbClr val="FF0000"/>
                </a:solidFill>
              </a:rPr>
              <a:t>PRELIMINARY – Information in this presentation is based on hospital submissions and is still under review</a:t>
            </a:r>
          </a:p>
        </p:txBody>
      </p:sp>
    </p:spTree>
    <p:extLst>
      <p:ext uri="{BB962C8B-B14F-4D97-AF65-F5344CB8AC3E}">
        <p14:creationId xmlns:p14="http://schemas.microsoft.com/office/powerpoint/2010/main" val="574510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49" r:id="rId12"/>
  </p:sldLayoutIdLst>
  <p:hf hdr="0" ftr="0" dt="0"/>
  <p:txStyles>
    <p:titleStyle>
      <a:lvl1pPr algn="ctr" defTabSz="914400" rtl="0" eaLnBrk="1" latinLnBrk="0" hangingPunct="1">
        <a:spcBef>
          <a:spcPct val="0"/>
        </a:spcBef>
        <a:buNone/>
        <a:defRPr sz="3600" kern="1200">
          <a:solidFill>
            <a:srgbClr val="339966"/>
          </a:solidFill>
          <a:latin typeface="Franklin Gothic Medium" panose="020B0603020102020204" pitchFamily="34" charset="0"/>
          <a:ea typeface="+mj-ea"/>
          <a:cs typeface="+mj-cs"/>
        </a:defRPr>
      </a:lvl1pPr>
    </p:titleStyle>
    <p:bodyStyle>
      <a:lvl1pPr marL="0" indent="0" algn="l" defTabSz="914400" rtl="0" eaLnBrk="1" latinLnBrk="0" hangingPunct="1">
        <a:spcBef>
          <a:spcPct val="20000"/>
        </a:spcBef>
        <a:buFont typeface="Arial" panose="020B0604020202020204" pitchFamily="34" charset="0"/>
        <a:buNone/>
        <a:defRPr sz="1800" kern="1200">
          <a:solidFill>
            <a:schemeClr val="tx1"/>
          </a:solidFill>
          <a:latin typeface="Palatino Linotype" panose="0204050205050503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gmcboard.vermont.gov/content/2020-Budget" TargetMode="External"/><Relationship Id="rId3" Type="http://schemas.openxmlformats.org/officeDocument/2006/relationships/hyperlink" Target="http://gmcboard.vermont.gov/contact" TargetMode="External"/><Relationship Id="rId7" Type="http://schemas.openxmlformats.org/officeDocument/2006/relationships/hyperlink" Target="https://gmcboard.vermont.gov/sites/gmcb/files/Hospital%20Budget%20Calendar-revised%20comment%20periods.pdf" TargetMode="External"/><Relationship Id="rId2" Type="http://schemas.openxmlformats.org/officeDocument/2006/relationships/hyperlink" Target="http://gmcboard.vermont.gov/" TargetMode="External"/><Relationship Id="rId1" Type="http://schemas.openxmlformats.org/officeDocument/2006/relationships/slideLayout" Target="../slideLayouts/slideLayout2.xml"/><Relationship Id="rId6" Type="http://schemas.openxmlformats.org/officeDocument/2006/relationships/hyperlink" Target="http://gmcboard.vermont.gov/board/news" TargetMode="External"/><Relationship Id="rId5" Type="http://schemas.openxmlformats.org/officeDocument/2006/relationships/hyperlink" Target="http://gmcboard.vermont.gov/content/2018-board-meeting-information-0" TargetMode="External"/><Relationship Id="rId4" Type="http://schemas.openxmlformats.org/officeDocument/2006/relationships/hyperlink" Target="http://gmcboard.vermont.gov/board/comment" TargetMode="External"/><Relationship Id="rId9" Type="http://schemas.openxmlformats.org/officeDocument/2006/relationships/hyperlink" Target="mailto:Abigail.Connelly@vermont.gov?subject=Public%20Comment%20Re:%20Hospital%20Budget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76600" y="1600200"/>
            <a:ext cx="5410200" cy="3375025"/>
          </a:xfrm>
        </p:spPr>
        <p:txBody>
          <a:bodyPr>
            <a:noAutofit/>
          </a:bodyPr>
          <a:lstStyle/>
          <a:p>
            <a:r>
              <a:rPr lang="en-US" sz="2800" b="1" dirty="0">
                <a:solidFill>
                  <a:schemeClr val="tx1"/>
                </a:solidFill>
                <a:latin typeface="+mn-lt"/>
              </a:rPr>
              <a:t>Fiscal Year 2020</a:t>
            </a:r>
            <a:br>
              <a:rPr lang="en-US" sz="2800" b="1" dirty="0">
                <a:solidFill>
                  <a:schemeClr val="tx1"/>
                </a:solidFill>
                <a:latin typeface="+mn-lt"/>
              </a:rPr>
            </a:br>
            <a:r>
              <a:rPr lang="en-US" sz="2800" b="1" dirty="0">
                <a:solidFill>
                  <a:schemeClr val="tx1"/>
                </a:solidFill>
                <a:latin typeface="+mn-lt"/>
              </a:rPr>
              <a:t> Vermont Hospital Budget Submissions</a:t>
            </a:r>
            <a:br>
              <a:rPr lang="en-US" sz="2800" b="1" dirty="0">
                <a:solidFill>
                  <a:schemeClr val="tx1"/>
                </a:solidFill>
                <a:latin typeface="+mn-lt"/>
              </a:rPr>
            </a:br>
            <a:br>
              <a:rPr lang="en-US" sz="2800" b="1" dirty="0">
                <a:solidFill>
                  <a:schemeClr val="tx1"/>
                </a:solidFill>
                <a:latin typeface="+mn-lt"/>
              </a:rPr>
            </a:br>
            <a:r>
              <a:rPr lang="en-US" sz="1800" dirty="0">
                <a:solidFill>
                  <a:schemeClr val="tx1"/>
                </a:solidFill>
                <a:latin typeface="+mn-lt"/>
              </a:rPr>
              <a:t>Preliminary Review</a:t>
            </a:r>
            <a:br>
              <a:rPr lang="en-US" sz="1800" dirty="0">
                <a:solidFill>
                  <a:schemeClr val="tx1"/>
                </a:solidFill>
                <a:latin typeface="+mn-lt"/>
              </a:rPr>
            </a:br>
            <a:r>
              <a:rPr lang="en-US" sz="1800" dirty="0">
                <a:solidFill>
                  <a:schemeClr val="tx1"/>
                </a:solidFill>
                <a:latin typeface="+mn-lt"/>
              </a:rPr>
              <a:t>Report Date:  July 31, 2019</a:t>
            </a:r>
            <a:br>
              <a:rPr lang="en-US" sz="1800" dirty="0">
                <a:solidFill>
                  <a:schemeClr val="tx1"/>
                </a:solidFill>
                <a:latin typeface="+mn-lt"/>
              </a:rPr>
            </a:br>
            <a:r>
              <a:rPr lang="en-US" sz="1800" dirty="0">
                <a:solidFill>
                  <a:schemeClr val="tx1"/>
                </a:solidFill>
                <a:latin typeface="+mn-lt"/>
              </a:rPr>
              <a:t>GMCB Health System Finance Team</a:t>
            </a:r>
            <a:br>
              <a:rPr lang="en-US" sz="1800" dirty="0">
                <a:solidFill>
                  <a:schemeClr val="tx1"/>
                </a:solidFill>
                <a:latin typeface="+mn-lt"/>
              </a:rPr>
            </a:br>
            <a:br>
              <a:rPr lang="en-US" sz="1800" dirty="0">
                <a:latin typeface="+mn-lt"/>
              </a:rPr>
            </a:br>
            <a:endParaRPr lang="en-US" sz="2800" b="1" dirty="0">
              <a:latin typeface="+mn-lt"/>
            </a:endParaRPr>
          </a:p>
        </p:txBody>
      </p:sp>
    </p:spTree>
    <p:extLst>
      <p:ext uri="{BB962C8B-B14F-4D97-AF65-F5344CB8AC3E}">
        <p14:creationId xmlns:p14="http://schemas.microsoft.com/office/powerpoint/2010/main" val="1603084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05639-DEAB-447C-BAE1-65825E0D58C4}"/>
              </a:ext>
            </a:extLst>
          </p:cNvPr>
          <p:cNvSpPr>
            <a:spLocks noGrp="1"/>
          </p:cNvSpPr>
          <p:nvPr>
            <p:ph type="title"/>
          </p:nvPr>
        </p:nvSpPr>
        <p:spPr/>
        <p:txBody>
          <a:bodyPr>
            <a:normAutofit/>
          </a:bodyPr>
          <a:lstStyle/>
          <a:p>
            <a:r>
              <a:rPr lang="en-US" dirty="0"/>
              <a:t>Considerations</a:t>
            </a:r>
          </a:p>
        </p:txBody>
      </p:sp>
      <p:sp>
        <p:nvSpPr>
          <p:cNvPr id="3" name="Content Placeholder 2">
            <a:extLst>
              <a:ext uri="{FF2B5EF4-FFF2-40B4-BE49-F238E27FC236}">
                <a16:creationId xmlns:a16="http://schemas.microsoft.com/office/drawing/2014/main" id="{A6C83C29-1CE2-4AE2-9E8B-9AD74FE4541D}"/>
              </a:ext>
            </a:extLst>
          </p:cNvPr>
          <p:cNvSpPr>
            <a:spLocks noGrp="1"/>
          </p:cNvSpPr>
          <p:nvPr>
            <p:ph idx="1"/>
          </p:nvPr>
        </p:nvSpPr>
        <p:spPr>
          <a:xfrm>
            <a:off x="304800" y="1295400"/>
            <a:ext cx="8534400" cy="4830763"/>
          </a:xfrm>
        </p:spPr>
        <p:txBody>
          <a:bodyPr>
            <a:normAutofit/>
          </a:bodyPr>
          <a:lstStyle/>
          <a:p>
            <a:pPr marL="342900" indent="-342900">
              <a:buClr>
                <a:schemeClr val="accent1"/>
              </a:buClr>
              <a:buFont typeface="Wingdings" panose="05000000000000000000" pitchFamily="2" charset="2"/>
              <a:buChar char="§"/>
            </a:pPr>
            <a:r>
              <a:rPr lang="en-US" sz="2400" dirty="0">
                <a:latin typeface="+mn-lt"/>
              </a:rPr>
              <a:t>Report is preliminary and based on hospital submissions,</a:t>
            </a:r>
            <a:r>
              <a:rPr lang="en-US" sz="2400" dirty="0"/>
              <a:t> </a:t>
            </a:r>
            <a:r>
              <a:rPr lang="en-US" sz="2400" dirty="0">
                <a:latin typeface="+mn-lt"/>
              </a:rPr>
              <a:t>review with caution.  Some hospitals suggested adjustments to base NPR &amp; FPP; if Board approves, the adjustments would affect NPR &amp; FPP growth rates. </a:t>
            </a:r>
          </a:p>
          <a:p>
            <a:pPr marL="342900" indent="-342900">
              <a:buClr>
                <a:schemeClr val="accent1"/>
              </a:buClr>
              <a:buFont typeface="Wingdings" panose="05000000000000000000" pitchFamily="2" charset="2"/>
              <a:buChar char="§"/>
            </a:pPr>
            <a:r>
              <a:rPr lang="en-US" sz="2400" dirty="0">
                <a:latin typeface="+mn-lt"/>
              </a:rPr>
              <a:t>GMCB Health Systems Finance Team has not completed its review and analysis.  Information in this presentation may change with additional information and analysis. </a:t>
            </a:r>
          </a:p>
          <a:p>
            <a:pPr marL="342900" indent="-342900">
              <a:buClr>
                <a:schemeClr val="accent1"/>
              </a:buClr>
              <a:buFont typeface="Wingdings" panose="05000000000000000000" pitchFamily="2" charset="2"/>
              <a:buChar char="§"/>
            </a:pPr>
            <a:r>
              <a:rPr lang="en-US" sz="2400" dirty="0">
                <a:latin typeface="+mn-lt"/>
              </a:rPr>
              <a:t>Hospital budget hearings are scheduled for the last two weeks in August.  </a:t>
            </a:r>
          </a:p>
          <a:p>
            <a:pPr marL="342900" indent="-342900">
              <a:buClr>
                <a:schemeClr val="accent1"/>
              </a:buClr>
              <a:buFont typeface="Wingdings" panose="05000000000000000000" pitchFamily="2" charset="2"/>
              <a:buChar char="§"/>
            </a:pPr>
            <a:r>
              <a:rPr lang="en-US" sz="2400" dirty="0">
                <a:latin typeface="+mn-lt"/>
              </a:rPr>
              <a:t>Preliminary Report is intended to provide information for hospital budget review and to facilitate Board discussion at public meetings. </a:t>
            </a:r>
          </a:p>
          <a:p>
            <a:pPr marL="342900" indent="-342900">
              <a:buClr>
                <a:schemeClr val="accent1"/>
              </a:buClr>
              <a:buFont typeface="Wingdings" panose="05000000000000000000" pitchFamily="2" charset="2"/>
              <a:buChar char="§"/>
            </a:pPr>
            <a:endParaRPr lang="en-US" sz="2400" dirty="0">
              <a:latin typeface="+mn-lt"/>
            </a:endParaRPr>
          </a:p>
          <a:p>
            <a:pPr marL="342900" indent="-342900">
              <a:buClr>
                <a:schemeClr val="accent1"/>
              </a:buClr>
              <a:buFont typeface="Wingdings" panose="05000000000000000000" pitchFamily="2" charset="2"/>
              <a:buChar char="§"/>
            </a:pPr>
            <a:endParaRPr lang="en-US" sz="2400" dirty="0">
              <a:latin typeface="+mn-lt"/>
            </a:endParaRPr>
          </a:p>
        </p:txBody>
      </p:sp>
      <p:sp>
        <p:nvSpPr>
          <p:cNvPr id="4" name="Slide Number Placeholder 3">
            <a:extLst>
              <a:ext uri="{FF2B5EF4-FFF2-40B4-BE49-F238E27FC236}">
                <a16:creationId xmlns:a16="http://schemas.microsoft.com/office/drawing/2014/main" id="{91810032-16A1-48A3-A2AF-8C7727FED52D}"/>
              </a:ext>
            </a:extLst>
          </p:cNvPr>
          <p:cNvSpPr>
            <a:spLocks noGrp="1"/>
          </p:cNvSpPr>
          <p:nvPr>
            <p:ph type="sldNum" sz="quarter" idx="12"/>
          </p:nvPr>
        </p:nvSpPr>
        <p:spPr/>
        <p:txBody>
          <a:bodyPr/>
          <a:lstStyle/>
          <a:p>
            <a:fld id="{8C820DE8-B2A3-4495-B05C-4C28FA95D4C8}" type="slidenum">
              <a:rPr lang="en-US" smtClean="0"/>
              <a:t>10</a:t>
            </a:fld>
            <a:endParaRPr lang="en-US" dirty="0"/>
          </a:p>
        </p:txBody>
      </p:sp>
    </p:spTree>
    <p:extLst>
      <p:ext uri="{BB962C8B-B14F-4D97-AF65-F5344CB8AC3E}">
        <p14:creationId xmlns:p14="http://schemas.microsoft.com/office/powerpoint/2010/main" val="737345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05639-DEAB-447C-BAE1-65825E0D58C4}"/>
              </a:ext>
            </a:extLst>
          </p:cNvPr>
          <p:cNvSpPr>
            <a:spLocks noGrp="1"/>
          </p:cNvSpPr>
          <p:nvPr>
            <p:ph type="title"/>
          </p:nvPr>
        </p:nvSpPr>
        <p:spPr/>
        <p:txBody>
          <a:bodyPr>
            <a:normAutofit fontScale="90000"/>
          </a:bodyPr>
          <a:lstStyle/>
          <a:p>
            <a:r>
              <a:rPr lang="en-US" dirty="0"/>
              <a:t>Considerations:</a:t>
            </a:r>
            <a:br>
              <a:rPr lang="en-US" dirty="0"/>
            </a:br>
            <a:r>
              <a:rPr lang="en-US" dirty="0"/>
              <a:t>FY19 Amended Budget Orders</a:t>
            </a:r>
          </a:p>
        </p:txBody>
      </p:sp>
      <p:sp>
        <p:nvSpPr>
          <p:cNvPr id="3" name="Content Placeholder 2">
            <a:extLst>
              <a:ext uri="{FF2B5EF4-FFF2-40B4-BE49-F238E27FC236}">
                <a16:creationId xmlns:a16="http://schemas.microsoft.com/office/drawing/2014/main" id="{A6C83C29-1CE2-4AE2-9E8B-9AD74FE4541D}"/>
              </a:ext>
            </a:extLst>
          </p:cNvPr>
          <p:cNvSpPr>
            <a:spLocks noGrp="1"/>
          </p:cNvSpPr>
          <p:nvPr>
            <p:ph idx="1"/>
          </p:nvPr>
        </p:nvSpPr>
        <p:spPr>
          <a:xfrm>
            <a:off x="304800" y="1524000"/>
            <a:ext cx="8534400" cy="4602163"/>
          </a:xfrm>
        </p:spPr>
        <p:txBody>
          <a:bodyPr>
            <a:normAutofit fontScale="85000" lnSpcReduction="20000"/>
          </a:bodyPr>
          <a:lstStyle/>
          <a:p>
            <a:pPr>
              <a:buClr>
                <a:schemeClr val="accent1"/>
              </a:buClr>
            </a:pPr>
            <a:r>
              <a:rPr lang="en-US" sz="2400" b="1" dirty="0">
                <a:latin typeface="+mn-lt"/>
              </a:rPr>
              <a:t>Provider Transfers</a:t>
            </a:r>
          </a:p>
          <a:p>
            <a:pPr marL="342900" indent="-342900">
              <a:buClr>
                <a:schemeClr val="accent1"/>
              </a:buClr>
              <a:buFont typeface="Wingdings" panose="05000000000000000000" pitchFamily="2" charset="2"/>
              <a:buChar char="§"/>
            </a:pPr>
            <a:r>
              <a:rPr lang="en-US" sz="2400" dirty="0">
                <a:latin typeface="+mn-lt"/>
              </a:rPr>
              <a:t>Brattleboro Memorial Hospital</a:t>
            </a:r>
          </a:p>
          <a:p>
            <a:pPr marL="1085850" lvl="1" indent="-342900">
              <a:buClr>
                <a:schemeClr val="accent1"/>
              </a:buClr>
              <a:buFont typeface="Wingdings" panose="05000000000000000000" pitchFamily="2" charset="2"/>
              <a:buChar char="§"/>
            </a:pPr>
            <a:r>
              <a:rPr lang="en-US" sz="1800" dirty="0"/>
              <a:t>Provider Transfer Adjustment of $1,178,593, NPR &amp; FPP changed from  $82,769,115 to $83,947,707</a:t>
            </a:r>
          </a:p>
          <a:p>
            <a:pPr marL="1085850" lvl="1" indent="-342900">
              <a:buClr>
                <a:schemeClr val="accent1"/>
              </a:buClr>
              <a:buFont typeface="Wingdings" panose="05000000000000000000" pitchFamily="2" charset="2"/>
              <a:buChar char="§"/>
            </a:pPr>
            <a:r>
              <a:rPr lang="en-US" sz="1800" dirty="0"/>
              <a:t>Effective Date: March 22, 2019</a:t>
            </a:r>
          </a:p>
          <a:p>
            <a:pPr marL="342900" indent="-342900">
              <a:buClr>
                <a:schemeClr val="accent1"/>
              </a:buClr>
              <a:buFont typeface="Wingdings" panose="05000000000000000000" pitchFamily="2" charset="2"/>
              <a:buChar char="§"/>
            </a:pPr>
            <a:r>
              <a:rPr lang="en-US" sz="2400" dirty="0">
                <a:latin typeface="+mn-lt"/>
              </a:rPr>
              <a:t>Northeastern Vermont Regional Hospital </a:t>
            </a:r>
          </a:p>
          <a:p>
            <a:pPr marL="1085850" lvl="1" indent="-342900">
              <a:buClr>
                <a:schemeClr val="accent1"/>
              </a:buClr>
              <a:buFont typeface="Wingdings" panose="05000000000000000000" pitchFamily="2" charset="2"/>
              <a:buChar char="§"/>
            </a:pPr>
            <a:r>
              <a:rPr lang="en-US" sz="1800" dirty="0"/>
              <a:t>Provider Transfer Adjustment of $1,041,700, NPR &amp; FPP changed from $80,527,005 to $81,568,705</a:t>
            </a:r>
          </a:p>
          <a:p>
            <a:pPr marL="1085850" lvl="1" indent="-342900">
              <a:buClr>
                <a:schemeClr val="accent1"/>
              </a:buClr>
              <a:buFont typeface="Wingdings" panose="05000000000000000000" pitchFamily="2" charset="2"/>
              <a:buChar char="§"/>
            </a:pPr>
            <a:r>
              <a:rPr lang="en-US" sz="1800" dirty="0"/>
              <a:t>Effective Date: March 22, 2019</a:t>
            </a:r>
          </a:p>
          <a:p>
            <a:pPr>
              <a:buClr>
                <a:schemeClr val="accent1"/>
              </a:buClr>
            </a:pPr>
            <a:endParaRPr lang="en-US" sz="2400" b="1" dirty="0">
              <a:latin typeface="+mn-lt"/>
            </a:endParaRPr>
          </a:p>
          <a:p>
            <a:pPr>
              <a:buClr>
                <a:schemeClr val="accent1"/>
              </a:buClr>
            </a:pPr>
            <a:r>
              <a:rPr lang="en-US" sz="2400" b="1" dirty="0">
                <a:latin typeface="+mn-lt"/>
              </a:rPr>
              <a:t>Change in Charge</a:t>
            </a:r>
          </a:p>
          <a:p>
            <a:pPr marL="342900" indent="-342900">
              <a:buClr>
                <a:schemeClr val="accent1"/>
              </a:buClr>
              <a:buFont typeface="Wingdings" panose="05000000000000000000" pitchFamily="2" charset="2"/>
              <a:buChar char="§"/>
            </a:pPr>
            <a:r>
              <a:rPr lang="en-US" sz="2400" dirty="0">
                <a:latin typeface="+mn-lt"/>
              </a:rPr>
              <a:t>Gifford Medical Center</a:t>
            </a:r>
          </a:p>
          <a:p>
            <a:pPr marL="1085850" lvl="1" indent="-342900">
              <a:buClr>
                <a:schemeClr val="accent1"/>
              </a:buClr>
              <a:buFont typeface="Wingdings" panose="05000000000000000000" pitchFamily="2" charset="2"/>
              <a:buChar char="§"/>
            </a:pPr>
            <a:r>
              <a:rPr lang="en-US" sz="1800" dirty="0"/>
              <a:t>Change in Charge Increased from 2.75% to 4.0%, No change in NPR &amp; FPP</a:t>
            </a:r>
          </a:p>
          <a:p>
            <a:pPr marL="1085850" lvl="1" indent="-342900">
              <a:buClr>
                <a:schemeClr val="accent1"/>
              </a:buClr>
              <a:buFont typeface="Wingdings" panose="05000000000000000000" pitchFamily="2" charset="2"/>
              <a:buChar char="§"/>
            </a:pPr>
            <a:r>
              <a:rPr lang="en-US" sz="1800" dirty="0"/>
              <a:t>Effective Date: March 18, 2019</a:t>
            </a:r>
          </a:p>
          <a:p>
            <a:pPr marL="342900" indent="-342900">
              <a:buClr>
                <a:schemeClr val="accent1"/>
              </a:buClr>
              <a:buFont typeface="Wingdings" panose="05000000000000000000" pitchFamily="2" charset="2"/>
              <a:buChar char="§"/>
            </a:pPr>
            <a:r>
              <a:rPr lang="en-US" sz="2400" dirty="0">
                <a:latin typeface="+mn-lt"/>
              </a:rPr>
              <a:t>Springfield Hospital</a:t>
            </a:r>
          </a:p>
          <a:p>
            <a:pPr marL="1085850" lvl="1" indent="-342900">
              <a:buClr>
                <a:schemeClr val="accent1"/>
              </a:buClr>
              <a:buFont typeface="Wingdings" panose="05000000000000000000" pitchFamily="2" charset="2"/>
              <a:buChar char="§"/>
            </a:pPr>
            <a:r>
              <a:rPr lang="en-US" sz="1800" dirty="0"/>
              <a:t>Change in Charge Increased from 5.0% to 10.0%. NPR &amp; FPP changed from $59,996,953 to $60,485,878</a:t>
            </a:r>
          </a:p>
          <a:p>
            <a:pPr marL="1085850" lvl="1" indent="-342900">
              <a:buClr>
                <a:schemeClr val="accent1"/>
              </a:buClr>
              <a:buFont typeface="Wingdings" panose="05000000000000000000" pitchFamily="2" charset="2"/>
              <a:buChar char="§"/>
            </a:pPr>
            <a:r>
              <a:rPr lang="en-US" sz="1800" dirty="0"/>
              <a:t>Effective Date: May 1, 2019</a:t>
            </a:r>
          </a:p>
          <a:p>
            <a:pPr marL="342900" indent="-342900">
              <a:buClr>
                <a:schemeClr val="accent1"/>
              </a:buClr>
              <a:buFont typeface="Wingdings" panose="05000000000000000000" pitchFamily="2" charset="2"/>
              <a:buChar char="§"/>
            </a:pPr>
            <a:endParaRPr lang="en-US" sz="2400" dirty="0">
              <a:latin typeface="+mn-lt"/>
            </a:endParaRPr>
          </a:p>
          <a:p>
            <a:pPr marL="342900" indent="-342900">
              <a:buClr>
                <a:schemeClr val="accent1"/>
              </a:buClr>
              <a:buFont typeface="Wingdings" panose="05000000000000000000" pitchFamily="2" charset="2"/>
              <a:buChar char="§"/>
            </a:pPr>
            <a:endParaRPr lang="en-US" sz="2400" dirty="0">
              <a:latin typeface="+mn-lt"/>
            </a:endParaRPr>
          </a:p>
        </p:txBody>
      </p:sp>
      <p:sp>
        <p:nvSpPr>
          <p:cNvPr id="4" name="Slide Number Placeholder 3">
            <a:extLst>
              <a:ext uri="{FF2B5EF4-FFF2-40B4-BE49-F238E27FC236}">
                <a16:creationId xmlns:a16="http://schemas.microsoft.com/office/drawing/2014/main" id="{AB92CA86-21D9-4F4F-B35B-FA75E11A14FF}"/>
              </a:ext>
            </a:extLst>
          </p:cNvPr>
          <p:cNvSpPr>
            <a:spLocks noGrp="1"/>
          </p:cNvSpPr>
          <p:nvPr>
            <p:ph type="sldNum" sz="quarter" idx="12"/>
          </p:nvPr>
        </p:nvSpPr>
        <p:spPr/>
        <p:txBody>
          <a:bodyPr/>
          <a:lstStyle/>
          <a:p>
            <a:fld id="{8C820DE8-B2A3-4495-B05C-4C28FA95D4C8}" type="slidenum">
              <a:rPr lang="en-US" smtClean="0"/>
              <a:t>11</a:t>
            </a:fld>
            <a:endParaRPr lang="en-US" dirty="0"/>
          </a:p>
        </p:txBody>
      </p:sp>
    </p:spTree>
    <p:extLst>
      <p:ext uri="{BB962C8B-B14F-4D97-AF65-F5344CB8AC3E}">
        <p14:creationId xmlns:p14="http://schemas.microsoft.com/office/powerpoint/2010/main" val="1064649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05639-DEAB-447C-BAE1-65825E0D58C4}"/>
              </a:ext>
            </a:extLst>
          </p:cNvPr>
          <p:cNvSpPr>
            <a:spLocks noGrp="1"/>
          </p:cNvSpPr>
          <p:nvPr>
            <p:ph type="title"/>
          </p:nvPr>
        </p:nvSpPr>
        <p:spPr/>
        <p:txBody>
          <a:bodyPr>
            <a:normAutofit fontScale="90000"/>
          </a:bodyPr>
          <a:lstStyle/>
          <a:p>
            <a:r>
              <a:rPr lang="en-US" dirty="0"/>
              <a:t>Considerations:</a:t>
            </a:r>
            <a:br>
              <a:rPr lang="en-US" dirty="0"/>
            </a:br>
            <a:r>
              <a:rPr lang="en-US" dirty="0"/>
              <a:t>Requested Adjustments</a:t>
            </a:r>
          </a:p>
        </p:txBody>
      </p:sp>
      <p:sp>
        <p:nvSpPr>
          <p:cNvPr id="3" name="Content Placeholder 2">
            <a:extLst>
              <a:ext uri="{FF2B5EF4-FFF2-40B4-BE49-F238E27FC236}">
                <a16:creationId xmlns:a16="http://schemas.microsoft.com/office/drawing/2014/main" id="{A6C83C29-1CE2-4AE2-9E8B-9AD74FE4541D}"/>
              </a:ext>
            </a:extLst>
          </p:cNvPr>
          <p:cNvSpPr>
            <a:spLocks noGrp="1"/>
          </p:cNvSpPr>
          <p:nvPr>
            <p:ph idx="1"/>
          </p:nvPr>
        </p:nvSpPr>
        <p:spPr>
          <a:xfrm>
            <a:off x="304800" y="1600201"/>
            <a:ext cx="8534400" cy="3962400"/>
          </a:xfrm>
        </p:spPr>
        <p:txBody>
          <a:bodyPr>
            <a:normAutofit/>
          </a:bodyPr>
          <a:lstStyle/>
          <a:p>
            <a:pPr>
              <a:buClr>
                <a:schemeClr val="accent1"/>
              </a:buClr>
            </a:pPr>
            <a:r>
              <a:rPr lang="en-US" sz="2800" dirty="0">
                <a:latin typeface="+mn-lt"/>
              </a:rPr>
              <a:t>Requests for Adjustments</a:t>
            </a:r>
          </a:p>
          <a:p>
            <a:pPr marL="1085850" lvl="1" indent="-342900">
              <a:buClr>
                <a:schemeClr val="accent1"/>
              </a:buClr>
              <a:buFont typeface="Wingdings" panose="05000000000000000000" pitchFamily="2" charset="2"/>
              <a:buChar char="§"/>
            </a:pPr>
            <a:r>
              <a:rPr lang="en-US" sz="2400" dirty="0"/>
              <a:t>Provider Transfers and Acquisitions</a:t>
            </a:r>
          </a:p>
          <a:p>
            <a:pPr marL="1085850" lvl="1" indent="-342900">
              <a:buClr>
                <a:schemeClr val="accent1"/>
              </a:buClr>
              <a:buFont typeface="Wingdings" panose="05000000000000000000" pitchFamily="2" charset="2"/>
              <a:buChar char="§"/>
            </a:pPr>
            <a:r>
              <a:rPr lang="en-US" sz="2400" dirty="0"/>
              <a:t>Accounting changes*</a:t>
            </a:r>
          </a:p>
          <a:p>
            <a:pPr marL="1085850" lvl="1" indent="-342900">
              <a:buClr>
                <a:schemeClr val="accent1"/>
              </a:buClr>
              <a:buFont typeface="Wingdings" panose="05000000000000000000" pitchFamily="2" charset="2"/>
              <a:buChar char="§"/>
            </a:pPr>
            <a:r>
              <a:rPr lang="en-US" sz="2400" dirty="0"/>
              <a:t>Unique Patient</a:t>
            </a:r>
          </a:p>
          <a:p>
            <a:pPr marL="1085850" lvl="1" indent="-342900">
              <a:buClr>
                <a:schemeClr val="accent1"/>
              </a:buClr>
              <a:buFont typeface="Wingdings" panose="05000000000000000000" pitchFamily="2" charset="2"/>
              <a:buChar char="§"/>
            </a:pPr>
            <a:r>
              <a:rPr lang="en-US" sz="2400" dirty="0"/>
              <a:t>Case Mix Index (CMI)</a:t>
            </a:r>
          </a:p>
          <a:p>
            <a:pPr marL="1085850" lvl="1" indent="-342900">
              <a:buClr>
                <a:schemeClr val="accent1"/>
              </a:buClr>
              <a:buFont typeface="Wingdings" panose="05000000000000000000" pitchFamily="2" charset="2"/>
              <a:buChar char="§"/>
            </a:pPr>
            <a:r>
              <a:rPr lang="en-US" sz="2400" dirty="0"/>
              <a:t>Impact in both FY19 and FY20</a:t>
            </a:r>
          </a:p>
          <a:p>
            <a:pPr marL="342900" indent="-342900">
              <a:buClr>
                <a:schemeClr val="accent1"/>
              </a:buClr>
              <a:buFont typeface="Wingdings" panose="05000000000000000000" pitchFamily="2" charset="2"/>
              <a:buChar char="§"/>
            </a:pPr>
            <a:endParaRPr lang="en-US" sz="2400" dirty="0">
              <a:latin typeface="+mn-lt"/>
            </a:endParaRPr>
          </a:p>
        </p:txBody>
      </p:sp>
      <p:sp>
        <p:nvSpPr>
          <p:cNvPr id="6" name="TextBox 5">
            <a:extLst>
              <a:ext uri="{FF2B5EF4-FFF2-40B4-BE49-F238E27FC236}">
                <a16:creationId xmlns:a16="http://schemas.microsoft.com/office/drawing/2014/main" id="{20E5C4E9-7FA6-430F-A24A-DF62AB6E7AD3}"/>
              </a:ext>
            </a:extLst>
          </p:cNvPr>
          <p:cNvSpPr txBox="1"/>
          <p:nvPr/>
        </p:nvSpPr>
        <p:spPr>
          <a:xfrm>
            <a:off x="449664" y="5867400"/>
            <a:ext cx="8534400" cy="246221"/>
          </a:xfrm>
          <a:prstGeom prst="rect">
            <a:avLst/>
          </a:prstGeom>
          <a:noFill/>
        </p:spPr>
        <p:txBody>
          <a:bodyPr wrap="square" rtlCol="0">
            <a:spAutoFit/>
          </a:bodyPr>
          <a:lstStyle/>
          <a:p>
            <a:r>
              <a:rPr lang="en-US" sz="1000" dirty="0"/>
              <a:t>*Requested accounting changes include payment reform investments moved to deductions and bad debt collection fees moved to expenses</a:t>
            </a:r>
          </a:p>
        </p:txBody>
      </p:sp>
      <p:sp>
        <p:nvSpPr>
          <p:cNvPr id="4" name="Slide Number Placeholder 3">
            <a:extLst>
              <a:ext uri="{FF2B5EF4-FFF2-40B4-BE49-F238E27FC236}">
                <a16:creationId xmlns:a16="http://schemas.microsoft.com/office/drawing/2014/main" id="{739FEEC6-0ED9-4755-9707-27AC190062AD}"/>
              </a:ext>
            </a:extLst>
          </p:cNvPr>
          <p:cNvSpPr>
            <a:spLocks noGrp="1"/>
          </p:cNvSpPr>
          <p:nvPr>
            <p:ph type="sldNum" sz="quarter" idx="12"/>
          </p:nvPr>
        </p:nvSpPr>
        <p:spPr/>
        <p:txBody>
          <a:bodyPr/>
          <a:lstStyle/>
          <a:p>
            <a:fld id="{8C820DE8-B2A3-4495-B05C-4C28FA95D4C8}" type="slidenum">
              <a:rPr lang="en-US" smtClean="0"/>
              <a:t>12</a:t>
            </a:fld>
            <a:endParaRPr lang="en-US" dirty="0"/>
          </a:p>
        </p:txBody>
      </p:sp>
    </p:spTree>
    <p:extLst>
      <p:ext uri="{BB962C8B-B14F-4D97-AF65-F5344CB8AC3E}">
        <p14:creationId xmlns:p14="http://schemas.microsoft.com/office/powerpoint/2010/main" val="992798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51658" y="195127"/>
            <a:ext cx="4436745" cy="1107996"/>
          </a:xfrm>
          <a:prstGeom prst="rect">
            <a:avLst/>
          </a:prstGeom>
        </p:spPr>
        <p:txBody>
          <a:bodyPr vert="horz" wrap="square" lIns="0" tIns="0" rIns="0" bIns="0" rtlCol="0">
            <a:spAutoFit/>
          </a:bodyPr>
          <a:lstStyle/>
          <a:p>
            <a:pPr marL="12700">
              <a:lnSpc>
                <a:spcPct val="100000"/>
              </a:lnSpc>
            </a:pPr>
            <a:r>
              <a:rPr lang="en-US" sz="2400" spc="-5" dirty="0"/>
              <a:t>FY20 Budget Requests</a:t>
            </a:r>
            <a:br>
              <a:rPr lang="en-US" sz="2400" spc="-5" dirty="0"/>
            </a:br>
            <a:r>
              <a:rPr lang="en-US" sz="2400" spc="-5" dirty="0"/>
              <a:t>Summary</a:t>
            </a:r>
            <a:br>
              <a:rPr lang="en-US" sz="2400" spc="-20" dirty="0"/>
            </a:br>
            <a:endParaRPr sz="2400" dirty="0"/>
          </a:p>
        </p:txBody>
      </p:sp>
      <p:sp>
        <p:nvSpPr>
          <p:cNvPr id="3" name="object 3"/>
          <p:cNvSpPr txBox="1"/>
          <p:nvPr/>
        </p:nvSpPr>
        <p:spPr>
          <a:xfrm>
            <a:off x="840709" y="5018637"/>
            <a:ext cx="7308850" cy="689932"/>
          </a:xfrm>
          <a:prstGeom prst="rect">
            <a:avLst/>
          </a:prstGeom>
        </p:spPr>
        <p:txBody>
          <a:bodyPr vert="horz" wrap="square" lIns="0" tIns="0" rIns="0" bIns="0" rtlCol="0">
            <a:spAutoFit/>
          </a:bodyPr>
          <a:lstStyle/>
          <a:p>
            <a:pPr marL="3613785">
              <a:lnSpc>
                <a:spcPct val="100000"/>
              </a:lnSpc>
            </a:pPr>
            <a:r>
              <a:rPr sz="1100" spc="-5" dirty="0">
                <a:solidFill>
                  <a:srgbClr val="808080"/>
                </a:solidFill>
                <a:latin typeface="Calibri"/>
                <a:cs typeface="Calibri"/>
              </a:rPr>
              <a:t>Critical </a:t>
            </a:r>
            <a:r>
              <a:rPr sz="1100" dirty="0">
                <a:solidFill>
                  <a:srgbClr val="808080"/>
                </a:solidFill>
                <a:latin typeface="Calibri"/>
                <a:cs typeface="Calibri"/>
              </a:rPr>
              <a:t>Access </a:t>
            </a:r>
            <a:r>
              <a:rPr sz="1100" spc="-5" dirty="0">
                <a:solidFill>
                  <a:srgbClr val="808080"/>
                </a:solidFill>
                <a:latin typeface="Calibri"/>
                <a:cs typeface="Calibri"/>
              </a:rPr>
              <a:t>Hospital (CAH), </a:t>
            </a:r>
            <a:r>
              <a:rPr sz="1100" dirty="0">
                <a:solidFill>
                  <a:srgbClr val="808080"/>
                </a:solidFill>
                <a:latin typeface="Calibri"/>
                <a:cs typeface="Calibri"/>
              </a:rPr>
              <a:t>Prospective Payment System</a:t>
            </a:r>
            <a:r>
              <a:rPr sz="1100" spc="-155" dirty="0">
                <a:solidFill>
                  <a:srgbClr val="808080"/>
                </a:solidFill>
                <a:latin typeface="Calibri"/>
                <a:cs typeface="Calibri"/>
              </a:rPr>
              <a:t> </a:t>
            </a:r>
            <a:r>
              <a:rPr sz="1100" dirty="0">
                <a:solidFill>
                  <a:srgbClr val="808080"/>
                </a:solidFill>
                <a:latin typeface="Calibri"/>
                <a:cs typeface="Calibri"/>
              </a:rPr>
              <a:t>(PPS)</a:t>
            </a:r>
            <a:endParaRPr sz="1100" dirty="0">
              <a:latin typeface="Calibri"/>
              <a:cs typeface="Calibri"/>
            </a:endParaRPr>
          </a:p>
          <a:p>
            <a:pPr>
              <a:lnSpc>
                <a:spcPct val="100000"/>
              </a:lnSpc>
              <a:spcBef>
                <a:spcPts val="50"/>
              </a:spcBef>
            </a:pPr>
            <a:endParaRPr sz="1100" dirty="0">
              <a:latin typeface="Times New Roman"/>
              <a:cs typeface="Times New Roman"/>
            </a:endParaRPr>
          </a:p>
          <a:p>
            <a:pPr marL="12700" marR="456565">
              <a:lnSpc>
                <a:spcPct val="100000"/>
              </a:lnSpc>
            </a:pPr>
            <a:r>
              <a:rPr sz="1100" spc="-5" dirty="0">
                <a:solidFill>
                  <a:srgbClr val="808080"/>
                </a:solidFill>
                <a:latin typeface="Calibri"/>
                <a:cs typeface="Calibri"/>
              </a:rPr>
              <a:t>*Brattleboro Memorial Hospital </a:t>
            </a:r>
            <a:r>
              <a:rPr sz="1100" dirty="0">
                <a:solidFill>
                  <a:srgbClr val="808080"/>
                </a:solidFill>
                <a:latin typeface="Calibri"/>
                <a:cs typeface="Calibri"/>
              </a:rPr>
              <a:t>(BMH) </a:t>
            </a:r>
            <a:r>
              <a:rPr sz="1100" spc="-5" dirty="0">
                <a:solidFill>
                  <a:srgbClr val="808080"/>
                </a:solidFill>
                <a:latin typeface="Calibri"/>
                <a:cs typeface="Calibri"/>
              </a:rPr>
              <a:t>is categorized as </a:t>
            </a:r>
            <a:r>
              <a:rPr sz="1100" dirty="0">
                <a:solidFill>
                  <a:srgbClr val="808080"/>
                </a:solidFill>
                <a:latin typeface="Calibri"/>
                <a:cs typeface="Calibri"/>
              </a:rPr>
              <a:t>a </a:t>
            </a:r>
            <a:r>
              <a:rPr sz="1100" spc="5" dirty="0">
                <a:solidFill>
                  <a:srgbClr val="808080"/>
                </a:solidFill>
                <a:latin typeface="Calibri"/>
                <a:cs typeface="Calibri"/>
              </a:rPr>
              <a:t>PPS </a:t>
            </a:r>
            <a:r>
              <a:rPr sz="1100" spc="-5" dirty="0">
                <a:solidFill>
                  <a:srgbClr val="808080"/>
                </a:solidFill>
                <a:latin typeface="Calibri"/>
                <a:cs typeface="Calibri"/>
              </a:rPr>
              <a:t>hospital </a:t>
            </a:r>
            <a:r>
              <a:rPr sz="1100" dirty="0">
                <a:solidFill>
                  <a:srgbClr val="808080"/>
                </a:solidFill>
                <a:latin typeface="Calibri"/>
                <a:cs typeface="Calibri"/>
              </a:rPr>
              <a:t>for the purposes of </a:t>
            </a:r>
            <a:r>
              <a:rPr sz="1100" spc="-5" dirty="0">
                <a:solidFill>
                  <a:srgbClr val="808080"/>
                </a:solidFill>
                <a:latin typeface="Calibri"/>
                <a:cs typeface="Calibri"/>
              </a:rPr>
              <a:t>this </a:t>
            </a:r>
            <a:r>
              <a:rPr sz="1100" dirty="0">
                <a:solidFill>
                  <a:srgbClr val="808080"/>
                </a:solidFill>
                <a:latin typeface="Calibri"/>
                <a:cs typeface="Calibri"/>
              </a:rPr>
              <a:t>report; however, BMH </a:t>
            </a:r>
            <a:r>
              <a:rPr sz="1100" spc="-5" dirty="0">
                <a:solidFill>
                  <a:srgbClr val="808080"/>
                </a:solidFill>
                <a:latin typeface="Calibri"/>
                <a:cs typeface="Calibri"/>
              </a:rPr>
              <a:t>is  officially designated as </a:t>
            </a:r>
            <a:r>
              <a:rPr sz="1100" dirty="0">
                <a:solidFill>
                  <a:srgbClr val="808080"/>
                </a:solidFill>
                <a:latin typeface="Calibri"/>
                <a:cs typeface="Calibri"/>
              </a:rPr>
              <a:t>a </a:t>
            </a:r>
            <a:r>
              <a:rPr sz="1100" spc="-5" dirty="0">
                <a:solidFill>
                  <a:srgbClr val="808080"/>
                </a:solidFill>
                <a:latin typeface="Calibri"/>
                <a:cs typeface="Calibri"/>
              </a:rPr>
              <a:t>Medicare Dependent</a:t>
            </a:r>
            <a:r>
              <a:rPr sz="1100" spc="-10" dirty="0">
                <a:solidFill>
                  <a:srgbClr val="808080"/>
                </a:solidFill>
                <a:latin typeface="Calibri"/>
                <a:cs typeface="Calibri"/>
              </a:rPr>
              <a:t> </a:t>
            </a:r>
            <a:r>
              <a:rPr sz="1100" spc="-5" dirty="0">
                <a:solidFill>
                  <a:srgbClr val="808080"/>
                </a:solidFill>
                <a:latin typeface="Calibri"/>
                <a:cs typeface="Calibri"/>
              </a:rPr>
              <a:t>Hospital.</a:t>
            </a:r>
            <a:endParaRPr lang="en-US" sz="1100" spc="-5" dirty="0">
              <a:solidFill>
                <a:srgbClr val="808080"/>
              </a:solidFill>
              <a:latin typeface="Calibri"/>
              <a:cs typeface="Calibri"/>
            </a:endParaRPr>
          </a:p>
        </p:txBody>
      </p:sp>
      <p:graphicFrame>
        <p:nvGraphicFramePr>
          <p:cNvPr id="4" name="object 4"/>
          <p:cNvGraphicFramePr>
            <a:graphicFrameLocks noGrp="1"/>
          </p:cNvGraphicFramePr>
          <p:nvPr>
            <p:extLst>
              <p:ext uri="{D42A27DB-BD31-4B8C-83A1-F6EECF244321}">
                <p14:modId xmlns:p14="http://schemas.microsoft.com/office/powerpoint/2010/main" val="966471227"/>
              </p:ext>
            </p:extLst>
          </p:nvPr>
        </p:nvGraphicFramePr>
        <p:xfrm>
          <a:off x="447040" y="914400"/>
          <a:ext cx="8239761" cy="4283437"/>
        </p:xfrm>
        <a:graphic>
          <a:graphicData uri="http://schemas.openxmlformats.org/drawingml/2006/table">
            <a:tbl>
              <a:tblPr firstRow="1" bandRow="1">
                <a:tableStyleId>{2D5ABB26-0587-4C30-8999-92F81FD0307C}</a:tableStyleId>
              </a:tblPr>
              <a:tblGrid>
                <a:gridCol w="1223538">
                  <a:extLst>
                    <a:ext uri="{9D8B030D-6E8A-4147-A177-3AD203B41FA5}">
                      <a16:colId xmlns:a16="http://schemas.microsoft.com/office/drawing/2014/main" val="20000"/>
                    </a:ext>
                  </a:extLst>
                </a:gridCol>
                <a:gridCol w="1238181">
                  <a:extLst>
                    <a:ext uri="{9D8B030D-6E8A-4147-A177-3AD203B41FA5}">
                      <a16:colId xmlns:a16="http://schemas.microsoft.com/office/drawing/2014/main" val="20001"/>
                    </a:ext>
                  </a:extLst>
                </a:gridCol>
                <a:gridCol w="3298113">
                  <a:extLst>
                    <a:ext uri="{9D8B030D-6E8A-4147-A177-3AD203B41FA5}">
                      <a16:colId xmlns:a16="http://schemas.microsoft.com/office/drawing/2014/main" val="20002"/>
                    </a:ext>
                  </a:extLst>
                </a:gridCol>
                <a:gridCol w="1799792">
                  <a:extLst>
                    <a:ext uri="{9D8B030D-6E8A-4147-A177-3AD203B41FA5}">
                      <a16:colId xmlns:a16="http://schemas.microsoft.com/office/drawing/2014/main" val="20003"/>
                    </a:ext>
                  </a:extLst>
                </a:gridCol>
                <a:gridCol w="680137">
                  <a:extLst>
                    <a:ext uri="{9D8B030D-6E8A-4147-A177-3AD203B41FA5}">
                      <a16:colId xmlns:a16="http://schemas.microsoft.com/office/drawing/2014/main" val="20004"/>
                    </a:ext>
                  </a:extLst>
                </a:gridCol>
              </a:tblGrid>
              <a:tr h="632590">
                <a:tc>
                  <a:txBody>
                    <a:bodyPr/>
                    <a:lstStyle/>
                    <a:p>
                      <a:pPr marL="44450" algn="ctr">
                        <a:lnSpc>
                          <a:spcPts val="1335"/>
                        </a:lnSpc>
                      </a:pPr>
                      <a:endParaRPr lang="en-US" sz="1400" b="1" spc="-5" dirty="0">
                        <a:latin typeface="Calibri"/>
                        <a:cs typeface="Calibri"/>
                      </a:endParaRPr>
                    </a:p>
                    <a:p>
                      <a:pPr marL="44450" algn="ctr">
                        <a:lnSpc>
                          <a:spcPts val="1335"/>
                        </a:lnSpc>
                      </a:pPr>
                      <a:r>
                        <a:rPr sz="1400" b="1" spc="-5" dirty="0">
                          <a:latin typeface="Calibri"/>
                          <a:cs typeface="Calibri"/>
                        </a:rPr>
                        <a:t>Medicare</a:t>
                      </a:r>
                      <a:endParaRPr sz="1400" dirty="0">
                        <a:latin typeface="Calibri"/>
                        <a:cs typeface="Calibri"/>
                      </a:endParaRPr>
                    </a:p>
                    <a:p>
                      <a:pPr marL="45720" algn="ctr">
                        <a:lnSpc>
                          <a:spcPct val="100000"/>
                        </a:lnSpc>
                      </a:pPr>
                      <a:r>
                        <a:rPr sz="1400" b="1" dirty="0">
                          <a:latin typeface="Calibri"/>
                          <a:cs typeface="Calibri"/>
                        </a:rPr>
                        <a:t>Designation</a:t>
                      </a:r>
                      <a:endParaRPr sz="1400" dirty="0">
                        <a:latin typeface="Calibri"/>
                        <a:cs typeface="Calibri"/>
                      </a:endParaRPr>
                    </a:p>
                  </a:txBody>
                  <a:tcPr marL="0" marR="0" marT="0" marB="0">
                    <a:lnB w="25400">
                      <a:solidFill>
                        <a:srgbClr val="000000"/>
                      </a:solidFill>
                      <a:prstDash val="solid"/>
                    </a:lnB>
                  </a:tcPr>
                </a:tc>
                <a:tc>
                  <a:txBody>
                    <a:bodyPr/>
                    <a:lstStyle/>
                    <a:p>
                      <a:pPr marL="86995" indent="-3175">
                        <a:lnSpc>
                          <a:spcPts val="1335"/>
                        </a:lnSpc>
                      </a:pPr>
                      <a:endParaRPr lang="en-US" sz="1400" b="1" spc="-5" dirty="0">
                        <a:latin typeface="Calibri"/>
                        <a:cs typeface="Calibri"/>
                      </a:endParaRPr>
                    </a:p>
                    <a:p>
                      <a:pPr marL="86995" indent="-3175">
                        <a:lnSpc>
                          <a:spcPts val="1335"/>
                        </a:lnSpc>
                      </a:pPr>
                      <a:endParaRPr lang="en-US" sz="1400" b="1" spc="-5" dirty="0">
                        <a:latin typeface="Calibri"/>
                        <a:cs typeface="Calibri"/>
                      </a:endParaRPr>
                    </a:p>
                    <a:p>
                      <a:pPr marL="86995" indent="-3175">
                        <a:lnSpc>
                          <a:spcPts val="1335"/>
                        </a:lnSpc>
                      </a:pPr>
                      <a:r>
                        <a:rPr lang="en-US" sz="1400" b="1" spc="-5" dirty="0">
                          <a:latin typeface="Calibri"/>
                          <a:cs typeface="Calibri"/>
                        </a:rPr>
                        <a:t>Budgeted FPP</a:t>
                      </a:r>
                      <a:endParaRPr sz="1400" dirty="0">
                        <a:latin typeface="Calibri"/>
                        <a:cs typeface="Calibri"/>
                      </a:endParaRPr>
                    </a:p>
                  </a:txBody>
                  <a:tcPr marL="0" marR="0" marT="0" marB="0">
                    <a:lnB w="25400">
                      <a:solidFill>
                        <a:srgbClr val="000000"/>
                      </a:solidFill>
                      <a:prstDash val="solid"/>
                    </a:lnB>
                  </a:tcPr>
                </a:tc>
                <a:tc>
                  <a:txBody>
                    <a:bodyPr/>
                    <a:lstStyle/>
                    <a:p>
                      <a:pPr>
                        <a:lnSpc>
                          <a:spcPct val="100000"/>
                        </a:lnSpc>
                        <a:spcBef>
                          <a:spcPts val="10"/>
                        </a:spcBef>
                      </a:pPr>
                      <a:endParaRPr sz="1150" dirty="0">
                        <a:latin typeface="Times New Roman"/>
                        <a:cs typeface="Times New Roman"/>
                      </a:endParaRPr>
                    </a:p>
                    <a:p>
                      <a:pPr marL="41275" algn="ctr">
                        <a:lnSpc>
                          <a:spcPct val="100000"/>
                        </a:lnSpc>
                      </a:pPr>
                      <a:endParaRPr lang="en-US" sz="1400" b="1" dirty="0">
                        <a:latin typeface="Calibri"/>
                        <a:cs typeface="Calibri"/>
                      </a:endParaRPr>
                    </a:p>
                    <a:p>
                      <a:pPr marL="41275" algn="ctr">
                        <a:lnSpc>
                          <a:spcPct val="100000"/>
                        </a:lnSpc>
                      </a:pPr>
                      <a:r>
                        <a:rPr sz="1400" b="1" dirty="0">
                          <a:latin typeface="Calibri"/>
                          <a:cs typeface="Calibri"/>
                        </a:rPr>
                        <a:t>Hospital</a:t>
                      </a:r>
                      <a:endParaRPr sz="1400" dirty="0">
                        <a:latin typeface="Calibri"/>
                        <a:cs typeface="Calibri"/>
                      </a:endParaRPr>
                    </a:p>
                  </a:txBody>
                  <a:tcPr marL="0" marR="0" marT="1270" marB="0">
                    <a:lnB w="25400">
                      <a:solidFill>
                        <a:srgbClr val="000000"/>
                      </a:solidFill>
                      <a:prstDash val="solid"/>
                    </a:lnB>
                  </a:tcPr>
                </a:tc>
                <a:tc>
                  <a:txBody>
                    <a:bodyPr/>
                    <a:lstStyle/>
                    <a:p>
                      <a:pPr>
                        <a:lnSpc>
                          <a:spcPct val="100000"/>
                        </a:lnSpc>
                        <a:spcBef>
                          <a:spcPts val="10"/>
                        </a:spcBef>
                      </a:pPr>
                      <a:endParaRPr sz="1150" dirty="0">
                        <a:latin typeface="Times New Roman"/>
                        <a:cs typeface="Times New Roman"/>
                      </a:endParaRPr>
                    </a:p>
                    <a:p>
                      <a:pPr marR="151130" algn="r">
                        <a:lnSpc>
                          <a:spcPct val="100000"/>
                        </a:lnSpc>
                      </a:pPr>
                      <a:r>
                        <a:rPr lang="en-US" sz="1400" b="1" dirty="0">
                          <a:latin typeface="Calibri"/>
                          <a:cs typeface="Calibri"/>
                        </a:rPr>
                        <a:t>NPR/FPP</a:t>
                      </a:r>
                    </a:p>
                    <a:p>
                      <a:pPr marR="151130" algn="r">
                        <a:lnSpc>
                          <a:spcPct val="100000"/>
                        </a:lnSpc>
                      </a:pPr>
                      <a:r>
                        <a:rPr lang="en-US" sz="1400" b="1" dirty="0">
                          <a:latin typeface="Calibri"/>
                          <a:cs typeface="Calibri"/>
                        </a:rPr>
                        <a:t>Budget FY20</a:t>
                      </a:r>
                      <a:endParaRPr sz="1400" dirty="0">
                        <a:latin typeface="Calibri"/>
                        <a:cs typeface="Calibri"/>
                      </a:endParaRPr>
                    </a:p>
                  </a:txBody>
                  <a:tcPr marL="0" marR="0" marT="1270" marB="0">
                    <a:lnB w="25400" cap="flat" cmpd="sng" algn="ctr">
                      <a:solidFill>
                        <a:srgbClr val="000000"/>
                      </a:solidFill>
                      <a:prstDash val="solid"/>
                      <a:round/>
                      <a:headEnd type="none" w="med" len="med"/>
                      <a:tailEnd type="none" w="med" len="med"/>
                    </a:lnB>
                  </a:tcPr>
                </a:tc>
                <a:tc>
                  <a:txBody>
                    <a:bodyPr/>
                    <a:lstStyle/>
                    <a:p>
                      <a:pPr marL="239395" indent="40640">
                        <a:lnSpc>
                          <a:spcPts val="1335"/>
                        </a:lnSpc>
                      </a:pPr>
                      <a:endParaRPr lang="en-US" sz="1400" b="1" dirty="0">
                        <a:latin typeface="Calibri"/>
                        <a:cs typeface="Calibri"/>
                      </a:endParaRPr>
                    </a:p>
                    <a:p>
                      <a:pPr marL="239395" indent="40640">
                        <a:lnSpc>
                          <a:spcPts val="1335"/>
                        </a:lnSpc>
                      </a:pPr>
                      <a:r>
                        <a:rPr sz="1400" b="1" dirty="0">
                          <a:latin typeface="Calibri"/>
                          <a:cs typeface="Calibri"/>
                        </a:rPr>
                        <a:t>%</a:t>
                      </a:r>
                      <a:r>
                        <a:rPr sz="1400" b="1" spc="-105" dirty="0">
                          <a:latin typeface="Calibri"/>
                          <a:cs typeface="Calibri"/>
                        </a:rPr>
                        <a:t> </a:t>
                      </a:r>
                      <a:r>
                        <a:rPr sz="1400" b="1" dirty="0">
                          <a:latin typeface="Calibri"/>
                          <a:cs typeface="Calibri"/>
                        </a:rPr>
                        <a:t>of</a:t>
                      </a:r>
                      <a:endParaRPr sz="1400" dirty="0">
                        <a:latin typeface="Calibri"/>
                        <a:cs typeface="Calibri"/>
                      </a:endParaRPr>
                    </a:p>
                    <a:p>
                      <a:pPr marL="239395">
                        <a:lnSpc>
                          <a:spcPct val="100000"/>
                        </a:lnSpc>
                      </a:pPr>
                      <a:r>
                        <a:rPr sz="1400" b="1" spc="-120" dirty="0">
                          <a:latin typeface="Calibri"/>
                          <a:cs typeface="Calibri"/>
                        </a:rPr>
                        <a:t>T</a:t>
                      </a:r>
                      <a:r>
                        <a:rPr sz="1400" b="1" dirty="0">
                          <a:latin typeface="Calibri"/>
                          <a:cs typeface="Calibri"/>
                        </a:rPr>
                        <a:t>o</a:t>
                      </a:r>
                      <a:r>
                        <a:rPr sz="1400" b="1" spc="-10" dirty="0">
                          <a:latin typeface="Calibri"/>
                          <a:cs typeface="Calibri"/>
                        </a:rPr>
                        <a:t>t</a:t>
                      </a:r>
                      <a:r>
                        <a:rPr sz="1400" b="1" dirty="0">
                          <a:latin typeface="Calibri"/>
                          <a:cs typeface="Calibri"/>
                        </a:rPr>
                        <a:t>al</a:t>
                      </a:r>
                      <a:endParaRPr sz="1400" dirty="0">
                        <a:latin typeface="Calibri"/>
                        <a:cs typeface="Calibri"/>
                      </a:endParaRPr>
                    </a:p>
                  </a:txBody>
                  <a:tcPr marL="0" marR="0" marT="0" marB="0">
                    <a:lnB w="254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3882">
                <a:tc>
                  <a:txBody>
                    <a:bodyPr/>
                    <a:lstStyle/>
                    <a:p>
                      <a:pPr marL="464820">
                        <a:lnSpc>
                          <a:spcPts val="1675"/>
                        </a:lnSpc>
                      </a:pPr>
                      <a:r>
                        <a:rPr sz="1400" spc="5" dirty="0">
                          <a:solidFill>
                            <a:srgbClr val="050505"/>
                          </a:solidFill>
                          <a:latin typeface="Calibri"/>
                          <a:cs typeface="Calibri"/>
                        </a:rPr>
                        <a:t>PPS</a:t>
                      </a:r>
                      <a:r>
                        <a:rPr sz="1350" spc="7" baseline="21604" dirty="0">
                          <a:solidFill>
                            <a:srgbClr val="050505"/>
                          </a:solidFill>
                          <a:latin typeface="Calibri"/>
                          <a:cs typeface="Calibri"/>
                        </a:rPr>
                        <a:t>*</a:t>
                      </a:r>
                      <a:endParaRPr sz="1350" baseline="21604" dirty="0">
                        <a:latin typeface="Calibri"/>
                        <a:cs typeface="Calibri"/>
                      </a:endParaRPr>
                    </a:p>
                  </a:txBody>
                  <a:tcPr marL="0" marR="0" marT="0" marB="0">
                    <a:lnT w="25400">
                      <a:solidFill>
                        <a:srgbClr val="000000"/>
                      </a:solidFill>
                      <a:prstDash val="solid"/>
                    </a:lnT>
                  </a:tcPr>
                </a:tc>
                <a:tc>
                  <a:txBody>
                    <a:bodyPr/>
                    <a:lstStyle/>
                    <a:p>
                      <a:pPr marR="447040" algn="r">
                        <a:lnSpc>
                          <a:spcPct val="100000"/>
                        </a:lnSpc>
                        <a:spcBef>
                          <a:spcPts val="50"/>
                        </a:spcBef>
                      </a:pPr>
                      <a:r>
                        <a:rPr sz="1400" dirty="0">
                          <a:latin typeface="Wingdings"/>
                          <a:cs typeface="Wingdings"/>
                        </a:rPr>
                        <a:t></a:t>
                      </a:r>
                    </a:p>
                  </a:txBody>
                  <a:tcPr marL="0" marR="0" marT="6350" marB="0">
                    <a:lnT w="25400">
                      <a:solidFill>
                        <a:srgbClr val="000000"/>
                      </a:solidFill>
                      <a:prstDash val="solid"/>
                    </a:lnT>
                  </a:tcPr>
                </a:tc>
                <a:tc>
                  <a:txBody>
                    <a:bodyPr/>
                    <a:lstStyle/>
                    <a:p>
                      <a:pPr marL="23495">
                        <a:lnSpc>
                          <a:spcPts val="1675"/>
                        </a:lnSpc>
                      </a:pPr>
                      <a:r>
                        <a:rPr sz="1400" spc="-10" dirty="0">
                          <a:latin typeface="Calibri"/>
                          <a:cs typeface="Calibri"/>
                        </a:rPr>
                        <a:t>Brattleboro </a:t>
                      </a:r>
                      <a:r>
                        <a:rPr sz="1400" spc="-5" dirty="0">
                          <a:latin typeface="Calibri"/>
                          <a:cs typeface="Calibri"/>
                        </a:rPr>
                        <a:t>Memorial</a:t>
                      </a:r>
                      <a:r>
                        <a:rPr sz="1400" spc="-35" dirty="0">
                          <a:latin typeface="Calibri"/>
                          <a:cs typeface="Calibri"/>
                        </a:rPr>
                        <a:t> </a:t>
                      </a:r>
                      <a:r>
                        <a:rPr sz="1400" spc="-5" dirty="0">
                          <a:latin typeface="Calibri"/>
                          <a:cs typeface="Calibri"/>
                        </a:rPr>
                        <a:t>Hospital</a:t>
                      </a:r>
                      <a:endParaRPr sz="1400">
                        <a:latin typeface="Calibri"/>
                        <a:cs typeface="Calibri"/>
                      </a:endParaRPr>
                    </a:p>
                  </a:txBody>
                  <a:tcPr marL="0" marR="0" marT="0" marB="0">
                    <a:lnT w="25400">
                      <a:solidFill>
                        <a:srgbClr val="000000"/>
                      </a:solidFill>
                      <a:prstDash val="solid"/>
                    </a:lnT>
                  </a:tcPr>
                </a:tc>
                <a:tc>
                  <a:txBody>
                    <a:bodyPr/>
                    <a:lstStyle/>
                    <a:p>
                      <a:pPr algn="r" fontAlgn="b"/>
                      <a:r>
                        <a:rPr lang="en-US" sz="1400" b="0" i="0" u="none" strike="noStrike" dirty="0">
                          <a:solidFill>
                            <a:srgbClr val="000000"/>
                          </a:solidFill>
                          <a:effectLst/>
                          <a:latin typeface="Calibri" panose="020F0502020204030204" pitchFamily="34" charset="0"/>
                        </a:rPr>
                        <a:t>$89,966,363</a:t>
                      </a:r>
                    </a:p>
                  </a:txBody>
                  <a:tcPr marL="7620" marR="7620" marT="7620" marB="0" anchor="b">
                    <a:lnT w="25400">
                      <a:solidFill>
                        <a:srgbClr val="000000"/>
                      </a:solidFill>
                      <a:prstDash val="solid"/>
                    </a:lnT>
                  </a:tcPr>
                </a:tc>
                <a:tc>
                  <a:txBody>
                    <a:bodyPr/>
                    <a:lstStyle/>
                    <a:p>
                      <a:pPr algn="r" fontAlgn="b"/>
                      <a:r>
                        <a:rPr lang="en-US" sz="1400" b="0" i="0" u="none" strike="noStrike">
                          <a:solidFill>
                            <a:srgbClr val="000000"/>
                          </a:solidFill>
                          <a:effectLst/>
                          <a:latin typeface="Calibri" panose="020F0502020204030204" pitchFamily="34" charset="0"/>
                        </a:rPr>
                        <a:t>3.3%</a:t>
                      </a:r>
                    </a:p>
                  </a:txBody>
                  <a:tcPr marL="7620" marR="7620" marT="7620" marB="0" anchor="b">
                    <a:lnT w="25400">
                      <a:solidFill>
                        <a:srgbClr val="000000"/>
                      </a:solidFill>
                      <a:prstDash val="solid"/>
                    </a:lnT>
                  </a:tcPr>
                </a:tc>
                <a:extLst>
                  <a:ext uri="{0D108BD9-81ED-4DB2-BD59-A6C34878D82A}">
                    <a16:rowId xmlns:a16="http://schemas.microsoft.com/office/drawing/2014/main" val="10001"/>
                  </a:ext>
                </a:extLst>
              </a:tr>
              <a:tr h="252633">
                <a:tc>
                  <a:txBody>
                    <a:bodyPr/>
                    <a:lstStyle/>
                    <a:p>
                      <a:pPr marL="464184">
                        <a:lnSpc>
                          <a:spcPts val="1614"/>
                        </a:lnSpc>
                      </a:pPr>
                      <a:r>
                        <a:rPr sz="1400" spc="-5" dirty="0">
                          <a:latin typeface="Calibri"/>
                          <a:cs typeface="Calibri"/>
                        </a:rPr>
                        <a:t>PPS</a:t>
                      </a:r>
                      <a:endParaRPr sz="1400">
                        <a:latin typeface="Calibri"/>
                        <a:cs typeface="Calibri"/>
                      </a:endParaRPr>
                    </a:p>
                  </a:txBody>
                  <a:tcPr marL="0" marR="0" marT="0" marB="0"/>
                </a:tc>
                <a:tc>
                  <a:txBody>
                    <a:bodyPr/>
                    <a:lstStyle/>
                    <a:p>
                      <a:pPr marR="447040" algn="r">
                        <a:lnSpc>
                          <a:spcPts val="1675"/>
                        </a:lnSpc>
                      </a:pPr>
                      <a:r>
                        <a:rPr sz="1400" dirty="0">
                          <a:latin typeface="Wingdings"/>
                          <a:cs typeface="Wingdings"/>
                        </a:rPr>
                        <a:t></a:t>
                      </a:r>
                    </a:p>
                  </a:txBody>
                  <a:tcPr marL="0" marR="0" marT="0" marB="0"/>
                </a:tc>
                <a:tc>
                  <a:txBody>
                    <a:bodyPr/>
                    <a:lstStyle/>
                    <a:p>
                      <a:pPr marL="23495">
                        <a:lnSpc>
                          <a:spcPts val="1614"/>
                        </a:lnSpc>
                      </a:pPr>
                      <a:r>
                        <a:rPr sz="1400" spc="-10" dirty="0">
                          <a:latin typeface="Calibri"/>
                          <a:cs typeface="Calibri"/>
                        </a:rPr>
                        <a:t>Central </a:t>
                      </a:r>
                      <a:r>
                        <a:rPr sz="1400" spc="-15" dirty="0">
                          <a:latin typeface="Calibri"/>
                          <a:cs typeface="Calibri"/>
                        </a:rPr>
                        <a:t>Vermont </a:t>
                      </a:r>
                      <a:r>
                        <a:rPr sz="1400" spc="-5" dirty="0">
                          <a:latin typeface="Calibri"/>
                          <a:cs typeface="Calibri"/>
                        </a:rPr>
                        <a:t>Medical </a:t>
                      </a:r>
                      <a:r>
                        <a:rPr sz="1400" spc="-10" dirty="0">
                          <a:latin typeface="Calibri"/>
                          <a:cs typeface="Calibri"/>
                        </a:rPr>
                        <a:t>Center</a:t>
                      </a:r>
                      <a:endParaRPr sz="1400" dirty="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$222,024,685</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8.1%</a:t>
                      </a:r>
                    </a:p>
                  </a:txBody>
                  <a:tcPr marL="7620" marR="7620" marT="7620" marB="0" anchor="b"/>
                </a:tc>
                <a:extLst>
                  <a:ext uri="{0D108BD9-81ED-4DB2-BD59-A6C34878D82A}">
                    <a16:rowId xmlns:a16="http://schemas.microsoft.com/office/drawing/2014/main" val="10002"/>
                  </a:ext>
                </a:extLst>
              </a:tr>
              <a:tr h="242340">
                <a:tc>
                  <a:txBody>
                    <a:bodyPr/>
                    <a:lstStyle/>
                    <a:p>
                      <a:pPr marL="464184">
                        <a:lnSpc>
                          <a:spcPts val="1540"/>
                        </a:lnSpc>
                      </a:pPr>
                      <a:r>
                        <a:rPr sz="1400" dirty="0">
                          <a:latin typeface="Calibri"/>
                          <a:cs typeface="Calibri"/>
                        </a:rPr>
                        <a:t>CAH</a:t>
                      </a:r>
                      <a:endParaRPr sz="1400">
                        <a:latin typeface="Calibri"/>
                        <a:cs typeface="Calibri"/>
                      </a:endParaRPr>
                    </a:p>
                  </a:txBody>
                  <a:tcPr marL="0" marR="0" marT="0" marB="0"/>
                </a:tc>
                <a:tc>
                  <a:txBody>
                    <a:bodyPr/>
                    <a:lstStyle/>
                    <a:p>
                      <a:endParaRPr sz="1400" dirty="0">
                        <a:latin typeface="Calibri"/>
                        <a:cs typeface="Calibri"/>
                      </a:endParaRPr>
                    </a:p>
                  </a:txBody>
                  <a:tcPr marL="0" marR="0" marT="0" marB="0"/>
                </a:tc>
                <a:tc>
                  <a:txBody>
                    <a:bodyPr/>
                    <a:lstStyle/>
                    <a:p>
                      <a:pPr marL="23495">
                        <a:lnSpc>
                          <a:spcPts val="1540"/>
                        </a:lnSpc>
                      </a:pPr>
                      <a:r>
                        <a:rPr sz="1400" spc="-5" dirty="0">
                          <a:latin typeface="Calibri"/>
                          <a:cs typeface="Calibri"/>
                        </a:rPr>
                        <a:t>Copley</a:t>
                      </a:r>
                      <a:r>
                        <a:rPr sz="1400" spc="-65" dirty="0">
                          <a:latin typeface="Calibri"/>
                          <a:cs typeface="Calibri"/>
                        </a:rPr>
                        <a:t> </a:t>
                      </a:r>
                      <a:r>
                        <a:rPr sz="1400" spc="-5" dirty="0">
                          <a:latin typeface="Calibri"/>
                          <a:cs typeface="Calibri"/>
                        </a:rPr>
                        <a:t>Hospital</a:t>
                      </a:r>
                      <a:endParaRPr sz="140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$72,658,362</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2.7%</a:t>
                      </a:r>
                    </a:p>
                  </a:txBody>
                  <a:tcPr marL="7620" marR="7620" marT="7620" marB="0" anchor="b"/>
                </a:tc>
                <a:extLst>
                  <a:ext uri="{0D108BD9-81ED-4DB2-BD59-A6C34878D82A}">
                    <a16:rowId xmlns:a16="http://schemas.microsoft.com/office/drawing/2014/main" val="10003"/>
                  </a:ext>
                </a:extLst>
              </a:tr>
              <a:tr h="242708">
                <a:tc>
                  <a:txBody>
                    <a:bodyPr/>
                    <a:lstStyle/>
                    <a:p>
                      <a:pPr marL="464184">
                        <a:lnSpc>
                          <a:spcPts val="1540"/>
                        </a:lnSpc>
                      </a:pPr>
                      <a:r>
                        <a:rPr sz="1400" dirty="0">
                          <a:latin typeface="Calibri"/>
                          <a:cs typeface="Calibri"/>
                        </a:rPr>
                        <a:t>CAH</a:t>
                      </a:r>
                      <a:endParaRPr sz="1400">
                        <a:latin typeface="Calibri"/>
                        <a:cs typeface="Calibri"/>
                      </a:endParaRP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Wingdings"/>
                          <a:cs typeface="Wingdings"/>
                        </a:rPr>
                        <a:t> </a:t>
                      </a:r>
                    </a:p>
                  </a:txBody>
                  <a:tcPr marL="0" marR="0" marT="0" marB="0"/>
                </a:tc>
                <a:tc>
                  <a:txBody>
                    <a:bodyPr/>
                    <a:lstStyle/>
                    <a:p>
                      <a:pPr marL="23495">
                        <a:lnSpc>
                          <a:spcPts val="1540"/>
                        </a:lnSpc>
                      </a:pPr>
                      <a:r>
                        <a:rPr sz="1400" spc="-10" dirty="0">
                          <a:latin typeface="Calibri"/>
                          <a:cs typeface="Calibri"/>
                        </a:rPr>
                        <a:t>Gifford </a:t>
                      </a:r>
                      <a:r>
                        <a:rPr sz="1400" spc="-5" dirty="0">
                          <a:latin typeface="Calibri"/>
                          <a:cs typeface="Calibri"/>
                        </a:rPr>
                        <a:t>Medical</a:t>
                      </a:r>
                      <a:r>
                        <a:rPr sz="1400" spc="-65" dirty="0">
                          <a:latin typeface="Calibri"/>
                          <a:cs typeface="Calibri"/>
                        </a:rPr>
                        <a:t> </a:t>
                      </a:r>
                      <a:r>
                        <a:rPr sz="1400" spc="-10" dirty="0">
                          <a:latin typeface="Calibri"/>
                          <a:cs typeface="Calibri"/>
                        </a:rPr>
                        <a:t>Center</a:t>
                      </a:r>
                      <a:endParaRPr sz="1400" dirty="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$52,382,984</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1.9%</a:t>
                      </a:r>
                    </a:p>
                  </a:txBody>
                  <a:tcPr marL="7620" marR="7620" marT="7620" marB="0" anchor="b"/>
                </a:tc>
                <a:extLst>
                  <a:ext uri="{0D108BD9-81ED-4DB2-BD59-A6C34878D82A}">
                    <a16:rowId xmlns:a16="http://schemas.microsoft.com/office/drawing/2014/main" val="10004"/>
                  </a:ext>
                </a:extLst>
              </a:tr>
              <a:tr h="232806">
                <a:tc>
                  <a:txBody>
                    <a:bodyPr/>
                    <a:lstStyle/>
                    <a:p>
                      <a:pPr marL="464184">
                        <a:lnSpc>
                          <a:spcPts val="1540"/>
                        </a:lnSpc>
                      </a:pPr>
                      <a:r>
                        <a:rPr sz="1400" dirty="0">
                          <a:latin typeface="Calibri"/>
                          <a:cs typeface="Calibri"/>
                        </a:rPr>
                        <a:t>CAH</a:t>
                      </a:r>
                      <a:endParaRPr sz="1400">
                        <a:latin typeface="Calibri"/>
                        <a:cs typeface="Calibri"/>
                      </a:endParaRPr>
                    </a:p>
                  </a:txBody>
                  <a:tcPr marL="0" marR="0" marT="0" marB="0"/>
                </a:tc>
                <a:tc>
                  <a:txBody>
                    <a:bodyPr/>
                    <a:lstStyle/>
                    <a:p>
                      <a:endParaRPr sz="1400" dirty="0">
                        <a:latin typeface="Calibri"/>
                        <a:cs typeface="Calibri"/>
                      </a:endParaRPr>
                    </a:p>
                  </a:txBody>
                  <a:tcPr marL="0" marR="0" marT="0" marB="0"/>
                </a:tc>
                <a:tc>
                  <a:txBody>
                    <a:bodyPr/>
                    <a:lstStyle/>
                    <a:p>
                      <a:pPr marL="23495">
                        <a:lnSpc>
                          <a:spcPts val="1540"/>
                        </a:lnSpc>
                      </a:pPr>
                      <a:r>
                        <a:rPr sz="1400" spc="-10" dirty="0">
                          <a:latin typeface="Calibri"/>
                          <a:cs typeface="Calibri"/>
                        </a:rPr>
                        <a:t>Grace Cottage</a:t>
                      </a:r>
                      <a:r>
                        <a:rPr sz="1400" spc="-15" dirty="0">
                          <a:latin typeface="Calibri"/>
                          <a:cs typeface="Calibri"/>
                        </a:rPr>
                        <a:t> </a:t>
                      </a:r>
                      <a:r>
                        <a:rPr sz="1400" spc="-5" dirty="0">
                          <a:latin typeface="Calibri"/>
                          <a:cs typeface="Calibri"/>
                        </a:rPr>
                        <a:t>Hospital</a:t>
                      </a:r>
                      <a:endParaRPr sz="140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$20,966,669</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0.8%</a:t>
                      </a:r>
                    </a:p>
                  </a:txBody>
                  <a:tcPr marL="7620" marR="7620" marT="7620" marB="0" anchor="b"/>
                </a:tc>
                <a:extLst>
                  <a:ext uri="{0D108BD9-81ED-4DB2-BD59-A6C34878D82A}">
                    <a16:rowId xmlns:a16="http://schemas.microsoft.com/office/drawing/2014/main" val="10005"/>
                  </a:ext>
                </a:extLst>
              </a:tr>
              <a:tr h="243077">
                <a:tc>
                  <a:txBody>
                    <a:bodyPr/>
                    <a:lstStyle/>
                    <a:p>
                      <a:pPr marL="464184">
                        <a:lnSpc>
                          <a:spcPts val="1614"/>
                        </a:lnSpc>
                      </a:pPr>
                      <a:r>
                        <a:rPr sz="1400" dirty="0">
                          <a:latin typeface="Calibri"/>
                          <a:cs typeface="Calibri"/>
                        </a:rPr>
                        <a:t>CAH</a:t>
                      </a:r>
                      <a:endParaRPr sz="1400">
                        <a:latin typeface="Calibri"/>
                        <a:cs typeface="Calibri"/>
                      </a:endParaRPr>
                    </a:p>
                  </a:txBody>
                  <a:tcPr marL="0" marR="0" marT="0" marB="0"/>
                </a:tc>
                <a:tc>
                  <a:txBody>
                    <a:bodyPr/>
                    <a:lstStyle/>
                    <a:p>
                      <a:pPr marR="447040" algn="r">
                        <a:lnSpc>
                          <a:spcPts val="1675"/>
                        </a:lnSpc>
                      </a:pPr>
                      <a:r>
                        <a:rPr sz="1400" dirty="0">
                          <a:latin typeface="Wingdings"/>
                          <a:cs typeface="Wingdings"/>
                        </a:rPr>
                        <a:t></a:t>
                      </a:r>
                      <a:endParaRPr sz="1400">
                        <a:latin typeface="Wingdings"/>
                        <a:cs typeface="Wingdings"/>
                      </a:endParaRPr>
                    </a:p>
                  </a:txBody>
                  <a:tcPr marL="0" marR="0" marT="0" marB="0"/>
                </a:tc>
                <a:tc>
                  <a:txBody>
                    <a:bodyPr/>
                    <a:lstStyle/>
                    <a:p>
                      <a:pPr marL="23495">
                        <a:lnSpc>
                          <a:spcPts val="1614"/>
                        </a:lnSpc>
                      </a:pPr>
                      <a:r>
                        <a:rPr sz="1400" spc="-5" dirty="0">
                          <a:latin typeface="Calibri"/>
                          <a:cs typeface="Calibri"/>
                        </a:rPr>
                        <a:t>Mount Ascutney Hospital </a:t>
                      </a:r>
                      <a:r>
                        <a:rPr sz="1400" dirty="0">
                          <a:latin typeface="Calibri"/>
                          <a:cs typeface="Calibri"/>
                        </a:rPr>
                        <a:t>&amp; </a:t>
                      </a:r>
                      <a:r>
                        <a:rPr sz="1400" spc="-5" dirty="0">
                          <a:latin typeface="Calibri"/>
                          <a:cs typeface="Calibri"/>
                        </a:rPr>
                        <a:t>Health</a:t>
                      </a:r>
                      <a:r>
                        <a:rPr sz="1400" dirty="0">
                          <a:latin typeface="Calibri"/>
                          <a:cs typeface="Calibri"/>
                        </a:rPr>
                        <a:t> </a:t>
                      </a:r>
                      <a:r>
                        <a:rPr sz="1400" spc="-10" dirty="0">
                          <a:latin typeface="Calibri"/>
                          <a:cs typeface="Calibri"/>
                        </a:rPr>
                        <a:t>Center</a:t>
                      </a:r>
                      <a:endParaRPr sz="140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$55,007,317</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2.0%</a:t>
                      </a:r>
                    </a:p>
                  </a:txBody>
                  <a:tcPr marL="7620" marR="7620" marT="7620" marB="0" anchor="b"/>
                </a:tc>
                <a:extLst>
                  <a:ext uri="{0D108BD9-81ED-4DB2-BD59-A6C34878D82A}">
                    <a16:rowId xmlns:a16="http://schemas.microsoft.com/office/drawing/2014/main" val="10006"/>
                  </a:ext>
                </a:extLst>
              </a:tr>
              <a:tr h="252611">
                <a:tc>
                  <a:txBody>
                    <a:bodyPr/>
                    <a:lstStyle/>
                    <a:p>
                      <a:pPr marL="464184">
                        <a:lnSpc>
                          <a:spcPts val="1614"/>
                        </a:lnSpc>
                      </a:pPr>
                      <a:r>
                        <a:rPr sz="1400" dirty="0">
                          <a:latin typeface="Calibri"/>
                          <a:cs typeface="Calibri"/>
                        </a:rPr>
                        <a:t>CAH</a:t>
                      </a:r>
                      <a:endParaRPr sz="1400">
                        <a:latin typeface="Calibri"/>
                        <a:cs typeface="Calibri"/>
                      </a:endParaRPr>
                    </a:p>
                  </a:txBody>
                  <a:tcPr marL="0" marR="0" marT="0" marB="0"/>
                </a:tc>
                <a:tc>
                  <a:txBody>
                    <a:bodyPr/>
                    <a:lstStyle/>
                    <a:p>
                      <a:pPr marR="447040" algn="r">
                        <a:lnSpc>
                          <a:spcPts val="1675"/>
                        </a:lnSpc>
                      </a:pPr>
                      <a:r>
                        <a:rPr sz="1400" dirty="0">
                          <a:latin typeface="Wingdings"/>
                          <a:cs typeface="Wingdings"/>
                        </a:rPr>
                        <a:t></a:t>
                      </a:r>
                    </a:p>
                  </a:txBody>
                  <a:tcPr marL="0" marR="0" marT="0" marB="0"/>
                </a:tc>
                <a:tc>
                  <a:txBody>
                    <a:bodyPr/>
                    <a:lstStyle/>
                    <a:p>
                      <a:pPr marL="23495">
                        <a:lnSpc>
                          <a:spcPts val="1614"/>
                        </a:lnSpc>
                      </a:pPr>
                      <a:r>
                        <a:rPr sz="1400" dirty="0">
                          <a:latin typeface="Calibri"/>
                          <a:cs typeface="Calibri"/>
                        </a:rPr>
                        <a:t>North </a:t>
                      </a:r>
                      <a:r>
                        <a:rPr sz="1400" spc="-5" dirty="0">
                          <a:latin typeface="Calibri"/>
                          <a:cs typeface="Calibri"/>
                        </a:rPr>
                        <a:t>Country</a:t>
                      </a:r>
                      <a:r>
                        <a:rPr sz="1400" spc="-70" dirty="0">
                          <a:latin typeface="Calibri"/>
                          <a:cs typeface="Calibri"/>
                        </a:rPr>
                        <a:t> </a:t>
                      </a:r>
                      <a:r>
                        <a:rPr sz="1400" spc="-5" dirty="0">
                          <a:latin typeface="Calibri"/>
                          <a:cs typeface="Calibri"/>
                        </a:rPr>
                        <a:t>Hospital</a:t>
                      </a:r>
                      <a:endParaRPr sz="1400" dirty="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$82,979,050</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3.0%</a:t>
                      </a:r>
                    </a:p>
                  </a:txBody>
                  <a:tcPr marL="7620" marR="7620" marT="7620" marB="0" anchor="b"/>
                </a:tc>
                <a:extLst>
                  <a:ext uri="{0D108BD9-81ED-4DB2-BD59-A6C34878D82A}">
                    <a16:rowId xmlns:a16="http://schemas.microsoft.com/office/drawing/2014/main" val="10007"/>
                  </a:ext>
                </a:extLst>
              </a:tr>
              <a:tr h="232438">
                <a:tc>
                  <a:txBody>
                    <a:bodyPr/>
                    <a:lstStyle/>
                    <a:p>
                      <a:pPr marL="464184">
                        <a:lnSpc>
                          <a:spcPts val="1540"/>
                        </a:lnSpc>
                      </a:pPr>
                      <a:r>
                        <a:rPr sz="1400" dirty="0">
                          <a:latin typeface="Calibri"/>
                          <a:cs typeface="Calibri"/>
                        </a:rPr>
                        <a:t>CAH</a:t>
                      </a:r>
                      <a:endParaRPr sz="1400">
                        <a:latin typeface="Calibri"/>
                        <a:cs typeface="Calibri"/>
                      </a:endParaRPr>
                    </a:p>
                  </a:txBody>
                  <a:tcPr marL="0" marR="0" marT="0" marB="0"/>
                </a:tc>
                <a:tc>
                  <a:txBody>
                    <a:bodyPr/>
                    <a:lstStyle/>
                    <a:p>
                      <a:pPr algn="ctr"/>
                      <a:r>
                        <a:rPr lang="en-US" sz="1400" dirty="0">
                          <a:latin typeface="Wingdings"/>
                          <a:cs typeface="Wingdings"/>
                        </a:rPr>
                        <a:t> </a:t>
                      </a:r>
                      <a:endParaRPr sz="1400" dirty="0">
                        <a:latin typeface="Calibri"/>
                        <a:cs typeface="Calibri"/>
                      </a:endParaRPr>
                    </a:p>
                  </a:txBody>
                  <a:tcPr marL="0" marR="0" marT="0" marB="0"/>
                </a:tc>
                <a:tc>
                  <a:txBody>
                    <a:bodyPr/>
                    <a:lstStyle/>
                    <a:p>
                      <a:pPr marL="23495">
                        <a:lnSpc>
                          <a:spcPts val="1540"/>
                        </a:lnSpc>
                      </a:pPr>
                      <a:r>
                        <a:rPr sz="1400" spc="-5" dirty="0">
                          <a:latin typeface="Calibri"/>
                          <a:cs typeface="Calibri"/>
                        </a:rPr>
                        <a:t>Northeastern VT Regional</a:t>
                      </a:r>
                      <a:r>
                        <a:rPr sz="1400" spc="-35" dirty="0">
                          <a:latin typeface="Calibri"/>
                          <a:cs typeface="Calibri"/>
                        </a:rPr>
                        <a:t> </a:t>
                      </a:r>
                      <a:r>
                        <a:rPr sz="1400" spc="-5" dirty="0">
                          <a:latin typeface="Calibri"/>
                          <a:cs typeface="Calibri"/>
                        </a:rPr>
                        <a:t>Hospital</a:t>
                      </a:r>
                      <a:endParaRPr sz="140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$87,440,494</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3.2%</a:t>
                      </a:r>
                    </a:p>
                  </a:txBody>
                  <a:tcPr marL="7620" marR="7620" marT="7620" marB="0" anchor="b"/>
                </a:tc>
                <a:extLst>
                  <a:ext uri="{0D108BD9-81ED-4DB2-BD59-A6C34878D82A}">
                    <a16:rowId xmlns:a16="http://schemas.microsoft.com/office/drawing/2014/main" val="10008"/>
                  </a:ext>
                </a:extLst>
              </a:tr>
              <a:tr h="243077">
                <a:tc>
                  <a:txBody>
                    <a:bodyPr/>
                    <a:lstStyle/>
                    <a:p>
                      <a:pPr marL="464184">
                        <a:lnSpc>
                          <a:spcPts val="1614"/>
                        </a:lnSpc>
                      </a:pPr>
                      <a:r>
                        <a:rPr sz="1400" spc="-5" dirty="0">
                          <a:latin typeface="Calibri"/>
                          <a:cs typeface="Calibri"/>
                        </a:rPr>
                        <a:t>PPS</a:t>
                      </a:r>
                      <a:endParaRPr sz="1400">
                        <a:latin typeface="Calibri"/>
                        <a:cs typeface="Calibri"/>
                      </a:endParaRPr>
                    </a:p>
                  </a:txBody>
                  <a:tcPr marL="0" marR="0" marT="0" marB="0"/>
                </a:tc>
                <a:tc>
                  <a:txBody>
                    <a:bodyPr/>
                    <a:lstStyle/>
                    <a:p>
                      <a:pPr marR="447040" algn="r">
                        <a:lnSpc>
                          <a:spcPts val="1675"/>
                        </a:lnSpc>
                      </a:pPr>
                      <a:r>
                        <a:rPr sz="1400" dirty="0">
                          <a:latin typeface="Wingdings"/>
                          <a:cs typeface="Wingdings"/>
                        </a:rPr>
                        <a:t></a:t>
                      </a:r>
                    </a:p>
                  </a:txBody>
                  <a:tcPr marL="0" marR="0" marT="0" marB="0"/>
                </a:tc>
                <a:tc>
                  <a:txBody>
                    <a:bodyPr/>
                    <a:lstStyle/>
                    <a:p>
                      <a:pPr marL="23495">
                        <a:lnSpc>
                          <a:spcPts val="1614"/>
                        </a:lnSpc>
                      </a:pPr>
                      <a:r>
                        <a:rPr sz="1400" spc="-5" dirty="0">
                          <a:latin typeface="Calibri"/>
                          <a:cs typeface="Calibri"/>
                        </a:rPr>
                        <a:t>Northwestern Medical</a:t>
                      </a:r>
                      <a:r>
                        <a:rPr sz="1400" spc="-65" dirty="0">
                          <a:latin typeface="Calibri"/>
                          <a:cs typeface="Calibri"/>
                        </a:rPr>
                        <a:t> </a:t>
                      </a:r>
                      <a:r>
                        <a:rPr sz="1400" spc="-10" dirty="0">
                          <a:latin typeface="Calibri"/>
                          <a:cs typeface="Calibri"/>
                        </a:rPr>
                        <a:t>Center</a:t>
                      </a:r>
                      <a:endParaRPr sz="140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$116,926,579</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4.3%</a:t>
                      </a:r>
                    </a:p>
                  </a:txBody>
                  <a:tcPr marL="7620" marR="7620" marT="7620" marB="0" anchor="b"/>
                </a:tc>
                <a:extLst>
                  <a:ext uri="{0D108BD9-81ED-4DB2-BD59-A6C34878D82A}">
                    <a16:rowId xmlns:a16="http://schemas.microsoft.com/office/drawing/2014/main" val="10009"/>
                  </a:ext>
                </a:extLst>
              </a:tr>
              <a:tr h="252611">
                <a:tc>
                  <a:txBody>
                    <a:bodyPr/>
                    <a:lstStyle/>
                    <a:p>
                      <a:pPr marL="464184">
                        <a:lnSpc>
                          <a:spcPts val="1614"/>
                        </a:lnSpc>
                      </a:pPr>
                      <a:r>
                        <a:rPr sz="1400" dirty="0">
                          <a:latin typeface="Calibri"/>
                          <a:cs typeface="Calibri"/>
                        </a:rPr>
                        <a:t>CAH</a:t>
                      </a:r>
                      <a:endParaRPr sz="1400">
                        <a:latin typeface="Calibri"/>
                        <a:cs typeface="Calibri"/>
                      </a:endParaRPr>
                    </a:p>
                  </a:txBody>
                  <a:tcPr marL="0" marR="0" marT="0" marB="0"/>
                </a:tc>
                <a:tc>
                  <a:txBody>
                    <a:bodyPr/>
                    <a:lstStyle/>
                    <a:p>
                      <a:pPr marR="447040" algn="r">
                        <a:lnSpc>
                          <a:spcPts val="1675"/>
                        </a:lnSpc>
                      </a:pPr>
                      <a:r>
                        <a:rPr sz="1400" dirty="0">
                          <a:latin typeface="Wingdings"/>
                          <a:cs typeface="Wingdings"/>
                        </a:rPr>
                        <a:t></a:t>
                      </a:r>
                      <a:endParaRPr sz="1400">
                        <a:latin typeface="Wingdings"/>
                        <a:cs typeface="Wingdings"/>
                      </a:endParaRPr>
                    </a:p>
                  </a:txBody>
                  <a:tcPr marL="0" marR="0" marT="0" marB="0"/>
                </a:tc>
                <a:tc>
                  <a:txBody>
                    <a:bodyPr/>
                    <a:lstStyle/>
                    <a:p>
                      <a:pPr marL="23495">
                        <a:lnSpc>
                          <a:spcPts val="1614"/>
                        </a:lnSpc>
                      </a:pPr>
                      <a:r>
                        <a:rPr sz="1400" spc="-10" dirty="0">
                          <a:latin typeface="Calibri"/>
                          <a:cs typeface="Calibri"/>
                        </a:rPr>
                        <a:t>Porter </a:t>
                      </a:r>
                      <a:r>
                        <a:rPr sz="1400" spc="-5" dirty="0">
                          <a:latin typeface="Calibri"/>
                          <a:cs typeface="Calibri"/>
                        </a:rPr>
                        <a:t>Medical</a:t>
                      </a:r>
                      <a:r>
                        <a:rPr sz="1400" spc="-50" dirty="0">
                          <a:latin typeface="Calibri"/>
                          <a:cs typeface="Calibri"/>
                        </a:rPr>
                        <a:t> </a:t>
                      </a:r>
                      <a:r>
                        <a:rPr sz="1400" spc="-10" dirty="0">
                          <a:latin typeface="Calibri"/>
                          <a:cs typeface="Calibri"/>
                        </a:rPr>
                        <a:t>Center</a:t>
                      </a:r>
                      <a:endParaRPr sz="140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$87,487,539</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3.2%</a:t>
                      </a:r>
                    </a:p>
                  </a:txBody>
                  <a:tcPr marL="7620" marR="7620" marT="7620" marB="0" anchor="b"/>
                </a:tc>
                <a:extLst>
                  <a:ext uri="{0D108BD9-81ED-4DB2-BD59-A6C34878D82A}">
                    <a16:rowId xmlns:a16="http://schemas.microsoft.com/office/drawing/2014/main" val="10010"/>
                  </a:ext>
                </a:extLst>
              </a:tr>
              <a:tr h="232438">
                <a:tc>
                  <a:txBody>
                    <a:bodyPr/>
                    <a:lstStyle/>
                    <a:p>
                      <a:pPr marL="464184">
                        <a:lnSpc>
                          <a:spcPts val="1540"/>
                        </a:lnSpc>
                      </a:pPr>
                      <a:r>
                        <a:rPr sz="1400" spc="-5" dirty="0">
                          <a:latin typeface="Calibri"/>
                          <a:cs typeface="Calibri"/>
                        </a:rPr>
                        <a:t>PPS</a:t>
                      </a:r>
                      <a:endParaRPr sz="1400">
                        <a:latin typeface="Calibri"/>
                        <a:cs typeface="Calibri"/>
                      </a:endParaRPr>
                    </a:p>
                  </a:txBody>
                  <a:tcPr marL="0" marR="0" marT="0" marB="0"/>
                </a:tc>
                <a:tc>
                  <a:txBody>
                    <a:bodyPr/>
                    <a:lstStyle/>
                    <a:p>
                      <a:pPr algn="ctr"/>
                      <a:r>
                        <a:rPr lang="en-US" sz="1400" dirty="0">
                          <a:latin typeface="Wingdings"/>
                          <a:cs typeface="Wingdings"/>
                        </a:rPr>
                        <a:t> </a:t>
                      </a:r>
                      <a:endParaRPr sz="1400" dirty="0">
                        <a:latin typeface="Calibri"/>
                        <a:cs typeface="Calibri"/>
                      </a:endParaRPr>
                    </a:p>
                  </a:txBody>
                  <a:tcPr marL="0" marR="0" marT="0" marB="0"/>
                </a:tc>
                <a:tc>
                  <a:txBody>
                    <a:bodyPr/>
                    <a:lstStyle/>
                    <a:p>
                      <a:pPr marL="23495">
                        <a:lnSpc>
                          <a:spcPts val="1540"/>
                        </a:lnSpc>
                      </a:pPr>
                      <a:r>
                        <a:rPr sz="1400" spc="-5" dirty="0">
                          <a:latin typeface="Calibri"/>
                          <a:cs typeface="Calibri"/>
                        </a:rPr>
                        <a:t>Rutland Regional Medical</a:t>
                      </a:r>
                      <a:r>
                        <a:rPr sz="1400" spc="-10" dirty="0">
                          <a:latin typeface="Calibri"/>
                          <a:cs typeface="Calibri"/>
                        </a:rPr>
                        <a:t> Center</a:t>
                      </a:r>
                      <a:endParaRPr sz="140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$267,787,827</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9.8%</a:t>
                      </a:r>
                    </a:p>
                  </a:txBody>
                  <a:tcPr marL="7620" marR="7620" marT="7620" marB="0" anchor="b"/>
                </a:tc>
                <a:extLst>
                  <a:ext uri="{0D108BD9-81ED-4DB2-BD59-A6C34878D82A}">
                    <a16:rowId xmlns:a16="http://schemas.microsoft.com/office/drawing/2014/main" val="10011"/>
                  </a:ext>
                </a:extLst>
              </a:tr>
              <a:tr h="243077">
                <a:tc>
                  <a:txBody>
                    <a:bodyPr/>
                    <a:lstStyle/>
                    <a:p>
                      <a:pPr marL="464820">
                        <a:lnSpc>
                          <a:spcPts val="1614"/>
                        </a:lnSpc>
                      </a:pPr>
                      <a:r>
                        <a:rPr sz="1400" spc="-5" dirty="0">
                          <a:latin typeface="Calibri"/>
                          <a:cs typeface="Calibri"/>
                        </a:rPr>
                        <a:t>PPS</a:t>
                      </a:r>
                      <a:endParaRPr sz="1400">
                        <a:latin typeface="Calibri"/>
                        <a:cs typeface="Calibri"/>
                      </a:endParaRPr>
                    </a:p>
                  </a:txBody>
                  <a:tcPr marL="0" marR="0" marT="0" marB="0"/>
                </a:tc>
                <a:tc>
                  <a:txBody>
                    <a:bodyPr/>
                    <a:lstStyle/>
                    <a:p>
                      <a:pPr marR="447040" algn="r">
                        <a:lnSpc>
                          <a:spcPts val="1675"/>
                        </a:lnSpc>
                      </a:pPr>
                      <a:r>
                        <a:rPr sz="1400" dirty="0">
                          <a:latin typeface="Wingdings"/>
                          <a:cs typeface="Wingdings"/>
                        </a:rPr>
                        <a:t></a:t>
                      </a:r>
                    </a:p>
                  </a:txBody>
                  <a:tcPr marL="0" marR="0" marT="0" marB="0"/>
                </a:tc>
                <a:tc>
                  <a:txBody>
                    <a:bodyPr/>
                    <a:lstStyle/>
                    <a:p>
                      <a:pPr marL="23495">
                        <a:lnSpc>
                          <a:spcPts val="1614"/>
                        </a:lnSpc>
                      </a:pPr>
                      <a:r>
                        <a:rPr sz="1400" spc="-5" dirty="0">
                          <a:latin typeface="Calibri"/>
                          <a:cs typeface="Calibri"/>
                        </a:rPr>
                        <a:t>Southwestern VT Medical</a:t>
                      </a:r>
                      <a:r>
                        <a:rPr sz="1400" spc="-50" dirty="0">
                          <a:latin typeface="Calibri"/>
                          <a:cs typeface="Calibri"/>
                        </a:rPr>
                        <a:t> </a:t>
                      </a:r>
                      <a:r>
                        <a:rPr sz="1400" spc="-10" dirty="0">
                          <a:latin typeface="Calibri"/>
                          <a:cs typeface="Calibri"/>
                        </a:rPr>
                        <a:t>Center</a:t>
                      </a:r>
                      <a:endParaRPr sz="140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$172,284,645</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6.3%</a:t>
                      </a:r>
                    </a:p>
                  </a:txBody>
                  <a:tcPr marL="7620" marR="7620" marT="7620" marB="0" anchor="b"/>
                </a:tc>
                <a:extLst>
                  <a:ext uri="{0D108BD9-81ED-4DB2-BD59-A6C34878D82A}">
                    <a16:rowId xmlns:a16="http://schemas.microsoft.com/office/drawing/2014/main" val="10012"/>
                  </a:ext>
                </a:extLst>
              </a:tr>
              <a:tr h="242708">
                <a:tc>
                  <a:txBody>
                    <a:bodyPr/>
                    <a:lstStyle/>
                    <a:p>
                      <a:pPr marL="464184">
                        <a:lnSpc>
                          <a:spcPts val="1614"/>
                        </a:lnSpc>
                      </a:pPr>
                      <a:r>
                        <a:rPr sz="1400" dirty="0">
                          <a:latin typeface="Calibri"/>
                          <a:cs typeface="Calibri"/>
                        </a:rPr>
                        <a:t>CAH</a:t>
                      </a:r>
                      <a:endParaRPr sz="1400">
                        <a:latin typeface="Calibri"/>
                        <a:cs typeface="Calibri"/>
                      </a:endParaRPr>
                    </a:p>
                  </a:txBody>
                  <a:tcPr marL="0" marR="0" marT="0" marB="0"/>
                </a:tc>
                <a:tc>
                  <a:txBody>
                    <a:bodyPr/>
                    <a:lstStyle/>
                    <a:p>
                      <a:pPr marR="447040" algn="r">
                        <a:lnSpc>
                          <a:spcPts val="1675"/>
                        </a:lnSpc>
                      </a:pPr>
                      <a:endParaRPr sz="1400" dirty="0">
                        <a:latin typeface="Wingdings"/>
                        <a:cs typeface="Wingdings"/>
                      </a:endParaRPr>
                    </a:p>
                  </a:txBody>
                  <a:tcPr marL="0" marR="0" marT="0" marB="0"/>
                </a:tc>
                <a:tc>
                  <a:txBody>
                    <a:bodyPr/>
                    <a:lstStyle/>
                    <a:p>
                      <a:pPr marL="23495">
                        <a:lnSpc>
                          <a:spcPts val="1614"/>
                        </a:lnSpc>
                      </a:pPr>
                      <a:r>
                        <a:rPr sz="1400" spc="-5" dirty="0">
                          <a:latin typeface="Calibri"/>
                          <a:cs typeface="Calibri"/>
                        </a:rPr>
                        <a:t>Springfield</a:t>
                      </a:r>
                      <a:r>
                        <a:rPr sz="1400" spc="-50" dirty="0">
                          <a:latin typeface="Calibri"/>
                          <a:cs typeface="Calibri"/>
                        </a:rPr>
                        <a:t> </a:t>
                      </a:r>
                      <a:r>
                        <a:rPr sz="1400" spc="-5" dirty="0">
                          <a:latin typeface="Calibri"/>
                          <a:cs typeface="Calibri"/>
                        </a:rPr>
                        <a:t>Hospital</a:t>
                      </a:r>
                      <a:endParaRPr sz="1400">
                        <a:latin typeface="Calibri"/>
                        <a:cs typeface="Calibri"/>
                      </a:endParaRPr>
                    </a:p>
                  </a:txBody>
                  <a:tcPr marL="0" marR="0" marT="0" marB="0"/>
                </a:tc>
                <a:tc>
                  <a:txBody>
                    <a:bodyPr/>
                    <a:lstStyle/>
                    <a:p>
                      <a:pPr algn="r" fontAlgn="b"/>
                      <a:r>
                        <a:rPr lang="en-US" sz="1400" b="0" i="0" u="none" strike="noStrike">
                          <a:solidFill>
                            <a:srgbClr val="000000"/>
                          </a:solidFill>
                          <a:effectLst/>
                          <a:latin typeface="Calibri" panose="020F0502020204030204" pitchFamily="34" charset="0"/>
                        </a:rPr>
                        <a:t>$48,889,190</a:t>
                      </a:r>
                    </a:p>
                  </a:txBody>
                  <a:tcPr marL="7620" marR="7620" marT="7620" marB="0" anchor="b"/>
                </a:tc>
                <a:tc>
                  <a:txBody>
                    <a:bodyPr/>
                    <a:lstStyle/>
                    <a:p>
                      <a:pPr algn="r" fontAlgn="b"/>
                      <a:r>
                        <a:rPr lang="en-US" sz="1400" b="0" i="0" u="none" strike="noStrike">
                          <a:solidFill>
                            <a:srgbClr val="000000"/>
                          </a:solidFill>
                          <a:effectLst/>
                          <a:latin typeface="Calibri" panose="020F0502020204030204" pitchFamily="34" charset="0"/>
                        </a:rPr>
                        <a:t>1.8%</a:t>
                      </a:r>
                    </a:p>
                  </a:txBody>
                  <a:tcPr marL="7620" marR="7620" marT="7620" marB="0" anchor="b"/>
                </a:tc>
                <a:extLst>
                  <a:ext uri="{0D108BD9-81ED-4DB2-BD59-A6C34878D82A}">
                    <a16:rowId xmlns:a16="http://schemas.microsoft.com/office/drawing/2014/main" val="10013"/>
                  </a:ext>
                </a:extLst>
              </a:tr>
              <a:tr h="231727">
                <a:tc>
                  <a:txBody>
                    <a:bodyPr/>
                    <a:lstStyle/>
                    <a:p>
                      <a:pPr marL="464184">
                        <a:lnSpc>
                          <a:spcPts val="1614"/>
                        </a:lnSpc>
                      </a:pPr>
                      <a:r>
                        <a:rPr sz="1400" spc="-5" dirty="0">
                          <a:latin typeface="Calibri"/>
                          <a:cs typeface="Calibri"/>
                        </a:rPr>
                        <a:t>PPS</a:t>
                      </a:r>
                      <a:endParaRPr sz="1400">
                        <a:latin typeface="Calibri"/>
                        <a:cs typeface="Calibri"/>
                      </a:endParaRPr>
                    </a:p>
                  </a:txBody>
                  <a:tcPr marL="0" marR="0" marT="0" marB="0">
                    <a:lnB w="6350">
                      <a:solidFill>
                        <a:srgbClr val="000000"/>
                      </a:solidFill>
                      <a:prstDash val="solid"/>
                    </a:lnB>
                  </a:tcPr>
                </a:tc>
                <a:tc>
                  <a:txBody>
                    <a:bodyPr/>
                    <a:lstStyle/>
                    <a:p>
                      <a:pPr marR="447040" algn="r">
                        <a:lnSpc>
                          <a:spcPts val="1675"/>
                        </a:lnSpc>
                      </a:pPr>
                      <a:r>
                        <a:rPr sz="1400" dirty="0">
                          <a:latin typeface="Wingdings"/>
                          <a:cs typeface="Wingdings"/>
                        </a:rPr>
                        <a:t></a:t>
                      </a:r>
                    </a:p>
                  </a:txBody>
                  <a:tcPr marL="0" marR="0" marT="0" marB="0">
                    <a:lnB w="6350">
                      <a:solidFill>
                        <a:srgbClr val="000000"/>
                      </a:solidFill>
                      <a:prstDash val="solid"/>
                    </a:lnB>
                  </a:tcPr>
                </a:tc>
                <a:tc>
                  <a:txBody>
                    <a:bodyPr/>
                    <a:lstStyle/>
                    <a:p>
                      <a:pPr marL="23495">
                        <a:lnSpc>
                          <a:spcPts val="1614"/>
                        </a:lnSpc>
                      </a:pPr>
                      <a:r>
                        <a:rPr sz="1400" spc="-5" dirty="0">
                          <a:latin typeface="Calibri"/>
                          <a:cs typeface="Calibri"/>
                        </a:rPr>
                        <a:t>University </a:t>
                      </a:r>
                      <a:r>
                        <a:rPr sz="1400" dirty="0">
                          <a:latin typeface="Calibri"/>
                          <a:cs typeface="Calibri"/>
                        </a:rPr>
                        <a:t>of </a:t>
                      </a:r>
                      <a:r>
                        <a:rPr sz="1400" spc="-15" dirty="0">
                          <a:latin typeface="Calibri"/>
                          <a:cs typeface="Calibri"/>
                        </a:rPr>
                        <a:t>Vermont </a:t>
                      </a:r>
                      <a:r>
                        <a:rPr sz="1400" spc="-5" dirty="0">
                          <a:latin typeface="Calibri"/>
                          <a:cs typeface="Calibri"/>
                        </a:rPr>
                        <a:t>Medical</a:t>
                      </a:r>
                      <a:r>
                        <a:rPr sz="1400" spc="-55" dirty="0">
                          <a:latin typeface="Calibri"/>
                          <a:cs typeface="Calibri"/>
                        </a:rPr>
                        <a:t> </a:t>
                      </a:r>
                      <a:r>
                        <a:rPr sz="1400" spc="-10" dirty="0">
                          <a:latin typeface="Calibri"/>
                          <a:cs typeface="Calibri"/>
                        </a:rPr>
                        <a:t>Center</a:t>
                      </a:r>
                      <a:endParaRPr sz="1400">
                        <a:latin typeface="Calibri"/>
                        <a:cs typeface="Calibri"/>
                      </a:endParaRPr>
                    </a:p>
                  </a:txBody>
                  <a:tcPr marL="0" marR="0" marT="0" marB="0">
                    <a:lnB w="6350">
                      <a:solidFill>
                        <a:srgbClr val="000000"/>
                      </a:solidFill>
                      <a:prstDash val="solid"/>
                    </a:lnB>
                  </a:tcPr>
                </a:tc>
                <a:tc>
                  <a:txBody>
                    <a:bodyPr/>
                    <a:lstStyle/>
                    <a:p>
                      <a:pPr algn="r" fontAlgn="b"/>
                      <a:r>
                        <a:rPr lang="en-US" sz="1400" b="0" i="0" u="none" strike="noStrike">
                          <a:solidFill>
                            <a:srgbClr val="000000"/>
                          </a:solidFill>
                          <a:effectLst/>
                          <a:latin typeface="Calibri" panose="020F0502020204030204" pitchFamily="34" charset="0"/>
                        </a:rPr>
                        <a:t>$1,351,201,704</a:t>
                      </a:r>
                    </a:p>
                  </a:txBody>
                  <a:tcPr marL="7620" marR="7620" marT="7620" marB="0" anchor="b">
                    <a:lnB w="6350">
                      <a:solidFill>
                        <a:srgbClr val="000000"/>
                      </a:solidFill>
                      <a:prstDash val="solid"/>
                    </a:lnB>
                  </a:tcPr>
                </a:tc>
                <a:tc>
                  <a:txBody>
                    <a:bodyPr/>
                    <a:lstStyle/>
                    <a:p>
                      <a:pPr algn="r" fontAlgn="b"/>
                      <a:r>
                        <a:rPr lang="en-US" sz="1400" b="0" i="0" u="none" strike="noStrike">
                          <a:solidFill>
                            <a:srgbClr val="000000"/>
                          </a:solidFill>
                          <a:effectLst/>
                          <a:latin typeface="Calibri" panose="020F0502020204030204" pitchFamily="34" charset="0"/>
                        </a:rPr>
                        <a:t>49.5%</a:t>
                      </a:r>
                    </a:p>
                  </a:txBody>
                  <a:tcPr marL="7620" marR="7620" marT="7620" marB="0" anchor="b">
                    <a:lnB w="6350">
                      <a:solidFill>
                        <a:srgbClr val="000000"/>
                      </a:solidFill>
                      <a:prstDash val="solid"/>
                    </a:lnB>
                  </a:tcPr>
                </a:tc>
                <a:extLst>
                  <a:ext uri="{0D108BD9-81ED-4DB2-BD59-A6C34878D82A}">
                    <a16:rowId xmlns:a16="http://schemas.microsoft.com/office/drawing/2014/main" val="10014"/>
                  </a:ext>
                </a:extLst>
              </a:tr>
              <a:tr h="242714">
                <a:tc>
                  <a:txBody>
                    <a:bodyPr/>
                    <a:lstStyle/>
                    <a:p>
                      <a:endParaRPr sz="1400" dirty="0">
                        <a:latin typeface="Calibri"/>
                        <a:cs typeface="Calibri"/>
                      </a:endParaRPr>
                    </a:p>
                  </a:txBody>
                  <a:tcPr marL="0" marR="0" marT="0" marB="0">
                    <a:lnT w="6350">
                      <a:solidFill>
                        <a:srgbClr val="000000"/>
                      </a:solidFill>
                      <a:prstDash val="solid"/>
                    </a:lnT>
                    <a:solidFill>
                      <a:srgbClr val="B7DEE8"/>
                    </a:solidFill>
                  </a:tcPr>
                </a:tc>
                <a:tc>
                  <a:txBody>
                    <a:bodyPr/>
                    <a:lstStyle/>
                    <a:p>
                      <a:endParaRPr sz="1400" dirty="0">
                        <a:latin typeface="Calibri"/>
                        <a:cs typeface="Calibri"/>
                      </a:endParaRPr>
                    </a:p>
                  </a:txBody>
                  <a:tcPr marL="0" marR="0" marT="0" marB="0">
                    <a:lnT w="6350">
                      <a:solidFill>
                        <a:srgbClr val="000000"/>
                      </a:solidFill>
                      <a:prstDash val="solid"/>
                    </a:lnT>
                    <a:solidFill>
                      <a:srgbClr val="B7DEE8"/>
                    </a:solidFill>
                  </a:tcPr>
                </a:tc>
                <a:tc>
                  <a:txBody>
                    <a:bodyPr/>
                    <a:lstStyle/>
                    <a:p>
                      <a:pPr marL="23495">
                        <a:lnSpc>
                          <a:spcPct val="100000"/>
                        </a:lnSpc>
                        <a:spcBef>
                          <a:spcPts val="35"/>
                        </a:spcBef>
                      </a:pPr>
                      <a:r>
                        <a:rPr sz="1400" spc="-10" dirty="0">
                          <a:latin typeface="Calibri"/>
                          <a:cs typeface="Calibri"/>
                        </a:rPr>
                        <a:t>SYSTEM</a:t>
                      </a:r>
                      <a:endParaRPr sz="1400">
                        <a:latin typeface="Calibri"/>
                        <a:cs typeface="Calibri"/>
                      </a:endParaRPr>
                    </a:p>
                  </a:txBody>
                  <a:tcPr marL="0" marR="0" marT="4445" marB="0">
                    <a:lnT w="6350">
                      <a:solidFill>
                        <a:srgbClr val="000000"/>
                      </a:solidFill>
                      <a:prstDash val="solid"/>
                    </a:lnT>
                    <a:solidFill>
                      <a:srgbClr val="B7DEE8"/>
                    </a:solidFill>
                  </a:tcPr>
                </a:tc>
                <a:tc>
                  <a:txBody>
                    <a:bodyPr/>
                    <a:lstStyle/>
                    <a:p>
                      <a:pPr algn="r" fontAlgn="b"/>
                      <a:r>
                        <a:rPr lang="en-US" sz="1400" b="1" i="0" u="none" strike="noStrike" dirty="0">
                          <a:solidFill>
                            <a:srgbClr val="000000"/>
                          </a:solidFill>
                          <a:effectLst/>
                          <a:latin typeface="Calibri" panose="020F0502020204030204" pitchFamily="34" charset="0"/>
                        </a:rPr>
                        <a:t>$2,728,003,408</a:t>
                      </a:r>
                    </a:p>
                  </a:txBody>
                  <a:tcPr marL="7620" marR="7620" marT="7620" marB="0" anchor="b">
                    <a:lnT w="6350">
                      <a:solidFill>
                        <a:srgbClr val="000000"/>
                      </a:solidFill>
                      <a:prstDash val="solid"/>
                    </a:lnT>
                    <a:solidFill>
                      <a:srgbClr val="B7DEE8"/>
                    </a:solidFill>
                  </a:tcPr>
                </a:tc>
                <a:tc>
                  <a:txBody>
                    <a:bodyPr/>
                    <a:lstStyle/>
                    <a:p>
                      <a:pPr algn="r" fontAlgn="b"/>
                      <a:r>
                        <a:rPr lang="en-US" sz="1400" b="1" i="0" u="none" strike="noStrike" dirty="0">
                          <a:solidFill>
                            <a:srgbClr val="000000"/>
                          </a:solidFill>
                          <a:effectLst/>
                          <a:latin typeface="Calibri" panose="020F0502020204030204" pitchFamily="34" charset="0"/>
                        </a:rPr>
                        <a:t>100.0%</a:t>
                      </a:r>
                    </a:p>
                  </a:txBody>
                  <a:tcPr marL="7620" marR="7620" marT="7620" marB="0" anchor="b">
                    <a:lnT w="6350">
                      <a:solidFill>
                        <a:srgbClr val="000000"/>
                      </a:solidFill>
                      <a:prstDash val="solid"/>
                    </a:lnT>
                    <a:solidFill>
                      <a:srgbClr val="B7DEE8"/>
                    </a:solidFill>
                  </a:tcPr>
                </a:tc>
                <a:extLst>
                  <a:ext uri="{0D108BD9-81ED-4DB2-BD59-A6C34878D82A}">
                    <a16:rowId xmlns:a16="http://schemas.microsoft.com/office/drawing/2014/main" val="10015"/>
                  </a:ext>
                </a:extLst>
              </a:tr>
            </a:tbl>
          </a:graphicData>
        </a:graphic>
      </p:graphicFrame>
      <p:sp>
        <p:nvSpPr>
          <p:cNvPr id="5" name="Slide Number Placeholder 4">
            <a:extLst>
              <a:ext uri="{FF2B5EF4-FFF2-40B4-BE49-F238E27FC236}">
                <a16:creationId xmlns:a16="http://schemas.microsoft.com/office/drawing/2014/main" id="{6E85DFB3-83CC-4B29-BA29-BFB90CB00AD3}"/>
              </a:ext>
            </a:extLst>
          </p:cNvPr>
          <p:cNvSpPr>
            <a:spLocks noGrp="1"/>
          </p:cNvSpPr>
          <p:nvPr>
            <p:ph type="sldNum" sz="quarter" idx="12"/>
          </p:nvPr>
        </p:nvSpPr>
        <p:spPr/>
        <p:txBody>
          <a:bodyPr/>
          <a:lstStyle/>
          <a:p>
            <a:fld id="{8C820DE8-B2A3-4495-B05C-4C28FA95D4C8}" type="slidenum">
              <a:rPr lang="en-US" smtClean="0"/>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373"/>
            <a:ext cx="8915400" cy="648693"/>
          </a:xfrm>
        </p:spPr>
        <p:txBody>
          <a:bodyPr>
            <a:noAutofit/>
          </a:bodyPr>
          <a:lstStyle/>
          <a:p>
            <a:r>
              <a:rPr lang="en-US" sz="2400" dirty="0"/>
              <a:t>FY20 Budget Requests</a:t>
            </a:r>
            <a:br>
              <a:rPr lang="en-US" sz="2400" dirty="0"/>
            </a:br>
            <a:r>
              <a:rPr lang="en-US" sz="2400" dirty="0"/>
              <a:t>Summary</a:t>
            </a:r>
            <a:endParaRPr lang="en-US" sz="2400" dirty="0">
              <a:highlight>
                <a:srgbClr val="FFFF00"/>
              </a:highlight>
            </a:endParaRPr>
          </a:p>
        </p:txBody>
      </p:sp>
      <p:sp>
        <p:nvSpPr>
          <p:cNvPr id="6" name="Content Placeholder 5"/>
          <p:cNvSpPr>
            <a:spLocks noGrp="1"/>
          </p:cNvSpPr>
          <p:nvPr>
            <p:ph idx="1"/>
          </p:nvPr>
        </p:nvSpPr>
        <p:spPr>
          <a:xfrm>
            <a:off x="381000" y="1066799"/>
            <a:ext cx="7924800" cy="5075237"/>
          </a:xfrm>
        </p:spPr>
        <p:txBody>
          <a:bodyPr>
            <a:noAutofit/>
          </a:bodyPr>
          <a:lstStyle/>
          <a:p>
            <a:pPr marL="0" lvl="0" indent="0" fontAlgn="auto">
              <a:spcBef>
                <a:spcPts val="0"/>
              </a:spcBef>
              <a:spcAft>
                <a:spcPts val="0"/>
              </a:spcAft>
              <a:buClrTx/>
              <a:buNone/>
            </a:pPr>
            <a:r>
              <a:rPr lang="en-US" sz="1400" dirty="0">
                <a:latin typeface="+mn-lt"/>
              </a:rPr>
              <a:t>		</a:t>
            </a:r>
          </a:p>
          <a:p>
            <a:pPr marL="0" lvl="0" indent="0" algn="ctr" fontAlgn="auto">
              <a:spcBef>
                <a:spcPts val="0"/>
              </a:spcBef>
              <a:spcAft>
                <a:spcPts val="0"/>
              </a:spcAft>
              <a:buClrTx/>
              <a:buNone/>
            </a:pPr>
            <a:r>
              <a:rPr lang="en-US" sz="1400" b="1" dirty="0">
                <a:latin typeface="+mn-lt"/>
              </a:rPr>
              <a:t>NPR/FPP and Operating Expenses</a:t>
            </a:r>
          </a:p>
          <a:p>
            <a:pPr marL="0" lvl="0" indent="0" fontAlgn="auto">
              <a:spcBef>
                <a:spcPts val="0"/>
              </a:spcBef>
              <a:spcAft>
                <a:spcPts val="0"/>
              </a:spcAft>
              <a:buClrTx/>
              <a:buNone/>
            </a:pPr>
            <a:endParaRPr lang="en-US" sz="1400" dirty="0">
              <a:latin typeface="+mn-lt"/>
            </a:endParaRPr>
          </a:p>
          <a:p>
            <a:pPr marL="0" lvl="0" indent="0" fontAlgn="auto">
              <a:spcBef>
                <a:spcPts val="0"/>
              </a:spcBef>
              <a:spcAft>
                <a:spcPts val="0"/>
              </a:spcAft>
              <a:buClrTx/>
              <a:buNone/>
            </a:pPr>
            <a:endParaRPr lang="en-US" sz="1400" dirty="0">
              <a:latin typeface="+mn-lt"/>
            </a:endParaRPr>
          </a:p>
          <a:p>
            <a:pPr marL="0" lvl="0" indent="0" fontAlgn="auto">
              <a:spcBef>
                <a:spcPts val="0"/>
              </a:spcBef>
              <a:spcAft>
                <a:spcPts val="0"/>
              </a:spcAft>
              <a:buClrTx/>
              <a:buNone/>
            </a:pPr>
            <a:endParaRPr lang="en-US" sz="1400" dirty="0">
              <a:latin typeface="+mn-lt"/>
            </a:endParaRPr>
          </a:p>
          <a:p>
            <a:pPr marL="0" lvl="0" indent="0" fontAlgn="auto">
              <a:spcBef>
                <a:spcPts val="0"/>
              </a:spcBef>
              <a:spcAft>
                <a:spcPts val="0"/>
              </a:spcAft>
              <a:buClrTx/>
              <a:buNone/>
            </a:pPr>
            <a:r>
              <a:rPr lang="en-US" sz="1400" dirty="0">
                <a:latin typeface="+mn-lt"/>
              </a:rPr>
              <a:t>	</a:t>
            </a:r>
          </a:p>
          <a:p>
            <a:pPr marL="0" lvl="0" indent="0" fontAlgn="auto">
              <a:spcBef>
                <a:spcPts val="0"/>
              </a:spcBef>
              <a:spcAft>
                <a:spcPts val="0"/>
              </a:spcAft>
              <a:buClrTx/>
              <a:buNone/>
            </a:pPr>
            <a:r>
              <a:rPr lang="en-US" sz="1400" dirty="0">
                <a:latin typeface="+mn-lt"/>
              </a:rPr>
              <a:t>	</a:t>
            </a:r>
          </a:p>
          <a:p>
            <a:pPr marL="0" lvl="0" indent="0" fontAlgn="auto">
              <a:spcBef>
                <a:spcPts val="0"/>
              </a:spcBef>
              <a:spcAft>
                <a:spcPts val="0"/>
              </a:spcAft>
              <a:buClrTx/>
              <a:buNone/>
            </a:pPr>
            <a:endParaRPr lang="en-US" sz="1400" dirty="0">
              <a:latin typeface="+mn-lt"/>
            </a:endParaRPr>
          </a:p>
          <a:p>
            <a:pPr marL="0" lvl="0" indent="0" fontAlgn="auto">
              <a:spcBef>
                <a:spcPts val="0"/>
              </a:spcBef>
              <a:spcAft>
                <a:spcPts val="0"/>
              </a:spcAft>
              <a:buClrTx/>
              <a:buNone/>
            </a:pPr>
            <a:endParaRPr lang="en-US" sz="1400" dirty="0">
              <a:latin typeface="+mn-lt"/>
            </a:endParaRPr>
          </a:p>
          <a:p>
            <a:pPr marL="285750" lvl="0" indent="-285750" fontAlgn="auto">
              <a:spcBef>
                <a:spcPts val="0"/>
              </a:spcBef>
              <a:spcAft>
                <a:spcPts val="0"/>
              </a:spcAft>
              <a:buClr>
                <a:schemeClr val="accent1"/>
              </a:buClr>
              <a:buFont typeface="Wingdings" panose="05000000000000000000" pitchFamily="2" charset="2"/>
              <a:buChar char="§"/>
            </a:pPr>
            <a:r>
              <a:rPr lang="en-US" sz="1400" b="1" dirty="0">
                <a:solidFill>
                  <a:srgbClr val="000000"/>
                </a:solidFill>
                <a:latin typeface="+mn-lt"/>
              </a:rPr>
              <a:t>NPR &amp; FPP: </a:t>
            </a:r>
            <a:r>
              <a:rPr lang="en-US" sz="1400" dirty="0">
                <a:solidFill>
                  <a:srgbClr val="000000"/>
                </a:solidFill>
                <a:latin typeface="+mn-lt"/>
              </a:rPr>
              <a:t>proposed budgets show a systemwide increase of 4.5% ($117.8 million) over the FY19 budget. Largest drivers of NPR growth include, but are not limited to*:</a:t>
            </a:r>
          </a:p>
          <a:p>
            <a:pPr lvl="1">
              <a:spcBef>
                <a:spcPts val="0"/>
              </a:spcBef>
              <a:buClr>
                <a:schemeClr val="accent1"/>
              </a:buClr>
              <a:buFont typeface="Wingdings" panose="05000000000000000000" pitchFamily="2" charset="2"/>
              <a:buChar char="ü"/>
            </a:pPr>
            <a:r>
              <a:rPr lang="en-US" sz="1400" dirty="0"/>
              <a:t>Utilization: $57.6 million</a:t>
            </a:r>
          </a:p>
          <a:p>
            <a:pPr lvl="1">
              <a:spcBef>
                <a:spcPts val="0"/>
              </a:spcBef>
              <a:buClr>
                <a:schemeClr val="accent1"/>
              </a:buClr>
              <a:buFont typeface="Wingdings" panose="05000000000000000000" pitchFamily="2" charset="2"/>
              <a:buChar char="ü"/>
            </a:pPr>
            <a:r>
              <a:rPr lang="en-US" sz="1400" dirty="0"/>
              <a:t>Change in Charge: $53.1 million</a:t>
            </a:r>
          </a:p>
          <a:p>
            <a:pPr lvl="1">
              <a:spcBef>
                <a:spcPts val="0"/>
              </a:spcBef>
              <a:buClr>
                <a:schemeClr val="accent1"/>
              </a:buClr>
              <a:buFont typeface="Wingdings" panose="05000000000000000000" pitchFamily="2" charset="2"/>
              <a:buChar char="ü"/>
            </a:pPr>
            <a:r>
              <a:rPr lang="en-US" sz="1400" dirty="0"/>
              <a:t>Provider Transfers: $6.7 million</a:t>
            </a:r>
          </a:p>
          <a:p>
            <a:pPr marL="0" lvl="0" indent="0" fontAlgn="auto">
              <a:spcBef>
                <a:spcPts val="0"/>
              </a:spcBef>
              <a:spcAft>
                <a:spcPts val="0"/>
              </a:spcAft>
              <a:buClrTx/>
              <a:buNone/>
            </a:pPr>
            <a:endParaRPr lang="en-US" sz="1400" dirty="0">
              <a:latin typeface="+mn-lt"/>
            </a:endParaRPr>
          </a:p>
          <a:p>
            <a:pPr marL="285750" indent="-285750">
              <a:spcBef>
                <a:spcPts val="0"/>
              </a:spcBef>
              <a:buClr>
                <a:schemeClr val="accent1"/>
              </a:buClr>
              <a:buFont typeface="Wingdings" panose="05000000000000000000" pitchFamily="2" charset="2"/>
              <a:buChar char="§"/>
            </a:pPr>
            <a:r>
              <a:rPr lang="en-US" sz="1400" b="1" dirty="0">
                <a:solidFill>
                  <a:srgbClr val="000000"/>
                </a:solidFill>
                <a:latin typeface="+mn-lt"/>
              </a:rPr>
              <a:t>Operating Expenses: </a:t>
            </a:r>
            <a:r>
              <a:rPr lang="en-US" sz="1400" dirty="0">
                <a:solidFill>
                  <a:srgbClr val="000000"/>
                </a:solidFill>
                <a:latin typeface="+mn-lt"/>
              </a:rPr>
              <a:t>proposed budgets show a systemwide increase of 5.7% ($155.5 million) over FY19 budget. Largest drivers of operating expenses growth include, but are not limited to*:</a:t>
            </a:r>
          </a:p>
          <a:p>
            <a:pPr lvl="1">
              <a:spcBef>
                <a:spcPts val="0"/>
              </a:spcBef>
              <a:buClr>
                <a:schemeClr val="accent1"/>
              </a:buClr>
              <a:buFont typeface="Wingdings" panose="05000000000000000000" pitchFamily="2" charset="2"/>
              <a:buChar char="ü"/>
            </a:pPr>
            <a:r>
              <a:rPr lang="en-US" sz="1400" dirty="0">
                <a:solidFill>
                  <a:srgbClr val="000000"/>
                </a:solidFill>
                <a:latin typeface="+mn-lt"/>
              </a:rPr>
              <a:t>Inflation: $54.5 million</a:t>
            </a:r>
          </a:p>
          <a:p>
            <a:pPr lvl="1">
              <a:spcBef>
                <a:spcPts val="0"/>
              </a:spcBef>
              <a:buClr>
                <a:schemeClr val="accent1"/>
              </a:buClr>
              <a:buFont typeface="Wingdings" panose="05000000000000000000" pitchFamily="2" charset="2"/>
              <a:buChar char="ü"/>
            </a:pPr>
            <a:r>
              <a:rPr lang="en-US" sz="1400" dirty="0">
                <a:solidFill>
                  <a:srgbClr val="000000"/>
                </a:solidFill>
              </a:rPr>
              <a:t>Workforce (new positions, salaries, fringe benefits, contracts):  $46.3 million</a:t>
            </a:r>
          </a:p>
          <a:p>
            <a:pPr lvl="1">
              <a:spcBef>
                <a:spcPts val="0"/>
              </a:spcBef>
              <a:buClr>
                <a:schemeClr val="accent1"/>
              </a:buClr>
              <a:buFont typeface="Wingdings" panose="05000000000000000000" pitchFamily="2" charset="2"/>
              <a:buChar char="ü"/>
            </a:pPr>
            <a:r>
              <a:rPr lang="en-US" sz="1400" dirty="0">
                <a:solidFill>
                  <a:srgbClr val="000000"/>
                </a:solidFill>
              </a:rPr>
              <a:t>Drugs: $32.2 million</a:t>
            </a:r>
          </a:p>
          <a:p>
            <a:pPr lvl="2">
              <a:spcBef>
                <a:spcPts val="0"/>
              </a:spcBef>
              <a:buClr>
                <a:schemeClr val="accent1"/>
              </a:buClr>
              <a:buFont typeface="Wingdings" panose="05000000000000000000" pitchFamily="2" charset="2"/>
              <a:buChar char="§"/>
            </a:pPr>
            <a:endParaRPr lang="en-US" sz="1200" dirty="0"/>
          </a:p>
          <a:p>
            <a:pPr marL="285750" lvl="0" indent="-285750" fontAlgn="auto">
              <a:spcBef>
                <a:spcPts val="0"/>
              </a:spcBef>
              <a:spcAft>
                <a:spcPts val="0"/>
              </a:spcAft>
              <a:buClr>
                <a:schemeClr val="accent1"/>
              </a:buClr>
              <a:buFont typeface="Wingdings" panose="05000000000000000000" pitchFamily="2" charset="2"/>
              <a:buChar char="§"/>
            </a:pPr>
            <a:r>
              <a:rPr lang="en-US" sz="1400" b="1" dirty="0">
                <a:solidFill>
                  <a:srgbClr val="000000"/>
                </a:solidFill>
                <a:latin typeface="+mn-lt"/>
              </a:rPr>
              <a:t>Capital Budgets: </a:t>
            </a:r>
            <a:r>
              <a:rPr lang="en-US" sz="1400" dirty="0">
                <a:solidFill>
                  <a:srgbClr val="000000"/>
                </a:solidFill>
                <a:latin typeface="+mn-lt"/>
              </a:rPr>
              <a:t>proposed budgets include $193.2 million in capital projects</a:t>
            </a:r>
          </a:p>
          <a:p>
            <a:pPr lvl="1">
              <a:spcBef>
                <a:spcPts val="0"/>
              </a:spcBef>
              <a:buClr>
                <a:schemeClr val="accent1"/>
              </a:buClr>
              <a:buFont typeface="Wingdings" panose="05000000000000000000" pitchFamily="2" charset="2"/>
              <a:buChar char="ü"/>
            </a:pPr>
            <a:r>
              <a:rPr lang="en-US" sz="1400" dirty="0">
                <a:solidFill>
                  <a:srgbClr val="000000"/>
                </a:solidFill>
              </a:rPr>
              <a:t>16 CONs planned/ongoing in FY20, totaling $94.4 million</a:t>
            </a:r>
          </a:p>
          <a:p>
            <a:pPr lvl="1">
              <a:spcBef>
                <a:spcPts val="0"/>
              </a:spcBef>
              <a:buClr>
                <a:schemeClr val="accent1"/>
              </a:buClr>
              <a:buFont typeface="Wingdings" panose="05000000000000000000" pitchFamily="2" charset="2"/>
              <a:buChar char="ü"/>
            </a:pPr>
            <a:endParaRPr lang="en-US" sz="1400" dirty="0">
              <a:solidFill>
                <a:srgbClr val="000000"/>
              </a:solidFill>
            </a:endParaRPr>
          </a:p>
          <a:p>
            <a:pPr marL="0" lvl="0" indent="0" fontAlgn="auto">
              <a:spcBef>
                <a:spcPts val="0"/>
              </a:spcBef>
              <a:spcAft>
                <a:spcPts val="0"/>
              </a:spcAft>
              <a:buClrTx/>
              <a:buNone/>
            </a:pPr>
            <a:endParaRPr lang="en-US" sz="1400" dirty="0">
              <a:latin typeface="+mn-lt"/>
            </a:endParaRPr>
          </a:p>
        </p:txBody>
      </p:sp>
      <p:graphicFrame>
        <p:nvGraphicFramePr>
          <p:cNvPr id="3" name="Table 2">
            <a:extLst>
              <a:ext uri="{FF2B5EF4-FFF2-40B4-BE49-F238E27FC236}">
                <a16:creationId xmlns:a16="http://schemas.microsoft.com/office/drawing/2014/main" id="{5FBCA83A-F6DF-4403-9475-ECF9427BA690}"/>
              </a:ext>
            </a:extLst>
          </p:cNvPr>
          <p:cNvGraphicFramePr>
            <a:graphicFrameLocks noGrp="1"/>
          </p:cNvGraphicFramePr>
          <p:nvPr>
            <p:extLst>
              <p:ext uri="{D42A27DB-BD31-4B8C-83A1-F6EECF244321}">
                <p14:modId xmlns:p14="http://schemas.microsoft.com/office/powerpoint/2010/main" val="2245241289"/>
              </p:ext>
            </p:extLst>
          </p:nvPr>
        </p:nvGraphicFramePr>
        <p:xfrm>
          <a:off x="914400" y="1676400"/>
          <a:ext cx="7315200" cy="107442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567658675"/>
                    </a:ext>
                  </a:extLst>
                </a:gridCol>
                <a:gridCol w="1478280">
                  <a:extLst>
                    <a:ext uri="{9D8B030D-6E8A-4147-A177-3AD203B41FA5}">
                      <a16:colId xmlns:a16="http://schemas.microsoft.com/office/drawing/2014/main" val="26096860"/>
                    </a:ext>
                  </a:extLst>
                </a:gridCol>
                <a:gridCol w="1463040">
                  <a:extLst>
                    <a:ext uri="{9D8B030D-6E8A-4147-A177-3AD203B41FA5}">
                      <a16:colId xmlns:a16="http://schemas.microsoft.com/office/drawing/2014/main" val="1397193963"/>
                    </a:ext>
                  </a:extLst>
                </a:gridCol>
                <a:gridCol w="1463040">
                  <a:extLst>
                    <a:ext uri="{9D8B030D-6E8A-4147-A177-3AD203B41FA5}">
                      <a16:colId xmlns:a16="http://schemas.microsoft.com/office/drawing/2014/main" val="1808031962"/>
                    </a:ext>
                  </a:extLst>
                </a:gridCol>
                <a:gridCol w="1463040">
                  <a:extLst>
                    <a:ext uri="{9D8B030D-6E8A-4147-A177-3AD203B41FA5}">
                      <a16:colId xmlns:a16="http://schemas.microsoft.com/office/drawing/2014/main" val="3813158912"/>
                    </a:ext>
                  </a:extLst>
                </a:gridCol>
              </a:tblGrid>
              <a:tr h="421573">
                <a:tc>
                  <a:txBody>
                    <a:bodyPr/>
                    <a:lstStyle/>
                    <a:p>
                      <a:endParaRPr lang="en-US" sz="1050" dirty="0"/>
                    </a:p>
                  </a:txBody>
                  <a:tcPr/>
                </a:tc>
                <a:tc>
                  <a:txBody>
                    <a:bodyPr/>
                    <a:lstStyle/>
                    <a:p>
                      <a:pPr algn="ctr"/>
                      <a:r>
                        <a:rPr lang="en-US" sz="1050" dirty="0"/>
                        <a:t>Budget-to-Projection</a:t>
                      </a:r>
                    </a:p>
                    <a:p>
                      <a:pPr algn="ctr"/>
                      <a:r>
                        <a:rPr lang="en-US" sz="1050" dirty="0"/>
                        <a:t>% Variance</a:t>
                      </a:r>
                    </a:p>
                    <a:p>
                      <a:pPr algn="ctr"/>
                      <a:r>
                        <a:rPr lang="en-US" sz="1050" dirty="0"/>
                        <a:t>FY19 – FY19</a:t>
                      </a:r>
                    </a:p>
                  </a:txBody>
                  <a:tcPr/>
                </a:tc>
                <a:tc>
                  <a:txBody>
                    <a:bodyPr/>
                    <a:lstStyle/>
                    <a:p>
                      <a:pPr algn="ctr"/>
                      <a:r>
                        <a:rPr lang="en-US" sz="1050" dirty="0"/>
                        <a:t>Budget-to-Budget</a:t>
                      </a:r>
                    </a:p>
                    <a:p>
                      <a:pPr algn="ctr"/>
                      <a:r>
                        <a:rPr lang="en-US" sz="1050" dirty="0"/>
                        <a:t>% Change</a:t>
                      </a:r>
                    </a:p>
                    <a:p>
                      <a:pPr algn="ctr"/>
                      <a:r>
                        <a:rPr lang="en-US" sz="1050" dirty="0"/>
                        <a:t>FY19 – FY20</a:t>
                      </a:r>
                    </a:p>
                  </a:txBody>
                  <a:tcPr/>
                </a:tc>
                <a:tc>
                  <a:txBody>
                    <a:bodyPr/>
                    <a:lstStyle/>
                    <a:p>
                      <a:pPr algn="ctr"/>
                      <a:r>
                        <a:rPr lang="en-US" sz="1050" dirty="0"/>
                        <a:t>Projection-to-Budget</a:t>
                      </a:r>
                    </a:p>
                    <a:p>
                      <a:pPr algn="ctr"/>
                      <a:r>
                        <a:rPr lang="en-US" sz="1050" dirty="0"/>
                        <a:t>% Change</a:t>
                      </a:r>
                    </a:p>
                    <a:p>
                      <a:pPr algn="ctr"/>
                      <a:r>
                        <a:rPr lang="en-US" sz="1050" dirty="0"/>
                        <a:t>FY19 – FY20</a:t>
                      </a:r>
                    </a:p>
                  </a:txBody>
                  <a:tcPr/>
                </a:tc>
                <a:tc>
                  <a:txBody>
                    <a:bodyPr/>
                    <a:lstStyle/>
                    <a:p>
                      <a:pPr algn="ctr"/>
                      <a:endParaRPr lang="en-US" sz="1050" dirty="0"/>
                    </a:p>
                    <a:p>
                      <a:pPr algn="ctr"/>
                      <a:endParaRPr lang="en-US" sz="1050" dirty="0"/>
                    </a:p>
                    <a:p>
                      <a:pPr algn="ctr"/>
                      <a:r>
                        <a:rPr lang="en-US" sz="1050" dirty="0"/>
                        <a:t>5-Year CAGR</a:t>
                      </a:r>
                    </a:p>
                  </a:txBody>
                  <a:tcPr/>
                </a:tc>
                <a:extLst>
                  <a:ext uri="{0D108BD9-81ED-4DB2-BD59-A6C34878D82A}">
                    <a16:rowId xmlns:a16="http://schemas.microsoft.com/office/drawing/2014/main" val="2352940017"/>
                  </a:ext>
                </a:extLst>
              </a:tr>
              <a:tr h="197684">
                <a:tc>
                  <a:txBody>
                    <a:bodyPr/>
                    <a:lstStyle/>
                    <a:p>
                      <a:r>
                        <a:rPr lang="en-US" sz="1050" b="1" dirty="0"/>
                        <a:t>NPR/FPP </a:t>
                      </a:r>
                    </a:p>
                  </a:txBody>
                  <a:tcPr/>
                </a:tc>
                <a:tc>
                  <a:txBody>
                    <a:bodyPr/>
                    <a:lstStyle/>
                    <a:p>
                      <a:pPr algn="ctr"/>
                      <a:r>
                        <a:rPr lang="en-US" sz="1050" dirty="0"/>
                        <a:t>0.1%</a:t>
                      </a:r>
                    </a:p>
                  </a:txBody>
                  <a:tcPr/>
                </a:tc>
                <a:tc>
                  <a:txBody>
                    <a:bodyPr/>
                    <a:lstStyle/>
                    <a:p>
                      <a:pPr algn="ctr"/>
                      <a:r>
                        <a:rPr lang="en-US" sz="1050" dirty="0"/>
                        <a:t>4.5%</a:t>
                      </a:r>
                    </a:p>
                  </a:txBody>
                  <a:tcPr/>
                </a:tc>
                <a:tc>
                  <a:txBody>
                    <a:bodyPr/>
                    <a:lstStyle/>
                    <a:p>
                      <a:pPr algn="ctr"/>
                      <a:r>
                        <a:rPr lang="en-US" sz="1050" dirty="0"/>
                        <a:t>4.4%</a:t>
                      </a:r>
                    </a:p>
                  </a:txBody>
                  <a:tcPr/>
                </a:tc>
                <a:tc>
                  <a:txBody>
                    <a:bodyPr/>
                    <a:lstStyle/>
                    <a:p>
                      <a:pPr algn="ctr"/>
                      <a:r>
                        <a:rPr lang="en-US" sz="1050" dirty="0"/>
                        <a:t>3.5%</a:t>
                      </a:r>
                    </a:p>
                  </a:txBody>
                  <a:tcPr/>
                </a:tc>
                <a:extLst>
                  <a:ext uri="{0D108BD9-81ED-4DB2-BD59-A6C34878D82A}">
                    <a16:rowId xmlns:a16="http://schemas.microsoft.com/office/drawing/2014/main" val="2732221869"/>
                  </a:ext>
                </a:extLst>
              </a:tr>
              <a:tr h="197684">
                <a:tc>
                  <a:txBody>
                    <a:bodyPr/>
                    <a:lstStyle/>
                    <a:p>
                      <a:r>
                        <a:rPr lang="en-US" sz="1050" b="1" dirty="0"/>
                        <a:t>Operating Expenses</a:t>
                      </a:r>
                    </a:p>
                  </a:txBody>
                  <a:tcPr/>
                </a:tc>
                <a:tc>
                  <a:txBody>
                    <a:bodyPr/>
                    <a:lstStyle/>
                    <a:p>
                      <a:pPr algn="ctr"/>
                      <a:r>
                        <a:rPr lang="en-US" sz="1050" dirty="0"/>
                        <a:t>2.4%</a:t>
                      </a:r>
                    </a:p>
                  </a:txBody>
                  <a:tcPr/>
                </a:tc>
                <a:tc>
                  <a:txBody>
                    <a:bodyPr/>
                    <a:lstStyle/>
                    <a:p>
                      <a:pPr algn="ctr"/>
                      <a:r>
                        <a:rPr lang="en-US" sz="1050" dirty="0"/>
                        <a:t>5.7%</a:t>
                      </a:r>
                    </a:p>
                  </a:txBody>
                  <a:tcPr/>
                </a:tc>
                <a:tc>
                  <a:txBody>
                    <a:bodyPr/>
                    <a:lstStyle/>
                    <a:p>
                      <a:pPr algn="ctr"/>
                      <a:r>
                        <a:rPr lang="en-US" sz="1050" dirty="0"/>
                        <a:t>3.3%</a:t>
                      </a:r>
                    </a:p>
                  </a:txBody>
                  <a:tcPr/>
                </a:tc>
                <a:tc>
                  <a:txBody>
                    <a:bodyPr/>
                    <a:lstStyle/>
                    <a:p>
                      <a:pPr algn="ctr"/>
                      <a:r>
                        <a:rPr lang="en-US" sz="1050" dirty="0"/>
                        <a:t>4.4%</a:t>
                      </a:r>
                    </a:p>
                  </a:txBody>
                  <a:tcPr/>
                </a:tc>
                <a:extLst>
                  <a:ext uri="{0D108BD9-81ED-4DB2-BD59-A6C34878D82A}">
                    <a16:rowId xmlns:a16="http://schemas.microsoft.com/office/drawing/2014/main" val="796688351"/>
                  </a:ext>
                </a:extLst>
              </a:tr>
            </a:tbl>
          </a:graphicData>
        </a:graphic>
      </p:graphicFrame>
      <p:sp>
        <p:nvSpPr>
          <p:cNvPr id="8" name="TextBox 7">
            <a:extLst>
              <a:ext uri="{FF2B5EF4-FFF2-40B4-BE49-F238E27FC236}">
                <a16:creationId xmlns:a16="http://schemas.microsoft.com/office/drawing/2014/main" id="{3C1AF580-02B2-4D23-83EF-031D5A1AC41B}"/>
              </a:ext>
            </a:extLst>
          </p:cNvPr>
          <p:cNvSpPr txBox="1"/>
          <p:nvPr/>
        </p:nvSpPr>
        <p:spPr>
          <a:xfrm>
            <a:off x="762000" y="5948124"/>
            <a:ext cx="7924800" cy="246221"/>
          </a:xfrm>
          <a:prstGeom prst="rect">
            <a:avLst/>
          </a:prstGeom>
          <a:noFill/>
        </p:spPr>
        <p:txBody>
          <a:bodyPr wrap="square" rtlCol="0">
            <a:spAutoFit/>
          </a:bodyPr>
          <a:lstStyle/>
          <a:p>
            <a:r>
              <a:rPr lang="en-US" sz="1000" dirty="0"/>
              <a:t>*Source: Appendix VI Bridges Table</a:t>
            </a:r>
          </a:p>
        </p:txBody>
      </p:sp>
      <p:sp>
        <p:nvSpPr>
          <p:cNvPr id="4" name="Slide Number Placeholder 3">
            <a:extLst>
              <a:ext uri="{FF2B5EF4-FFF2-40B4-BE49-F238E27FC236}">
                <a16:creationId xmlns:a16="http://schemas.microsoft.com/office/drawing/2014/main" id="{969B662D-77B7-4B46-BCAA-4A5AD0E32071}"/>
              </a:ext>
            </a:extLst>
          </p:cNvPr>
          <p:cNvSpPr>
            <a:spLocks noGrp="1"/>
          </p:cNvSpPr>
          <p:nvPr>
            <p:ph type="sldNum" sz="quarter" idx="12"/>
          </p:nvPr>
        </p:nvSpPr>
        <p:spPr/>
        <p:txBody>
          <a:bodyPr/>
          <a:lstStyle/>
          <a:p>
            <a:fld id="{8C820DE8-B2A3-4495-B05C-4C28FA95D4C8}" type="slidenum">
              <a:rPr lang="en-US" smtClean="0"/>
              <a:t>14</a:t>
            </a:fld>
            <a:endParaRPr lang="en-US" dirty="0"/>
          </a:p>
        </p:txBody>
      </p:sp>
    </p:spTree>
    <p:extLst>
      <p:ext uri="{BB962C8B-B14F-4D97-AF65-F5344CB8AC3E}">
        <p14:creationId xmlns:p14="http://schemas.microsoft.com/office/powerpoint/2010/main" val="1952179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61E6E-557A-485A-91C2-B7F31B941E1D}"/>
              </a:ext>
            </a:extLst>
          </p:cNvPr>
          <p:cNvSpPr>
            <a:spLocks noGrp="1"/>
          </p:cNvSpPr>
          <p:nvPr>
            <p:ph type="title"/>
          </p:nvPr>
        </p:nvSpPr>
        <p:spPr>
          <a:xfrm>
            <a:off x="457200" y="-66261"/>
            <a:ext cx="8229600" cy="1143000"/>
          </a:xfrm>
        </p:spPr>
        <p:txBody>
          <a:bodyPr/>
          <a:lstStyle/>
          <a:p>
            <a:pPr lvl="0">
              <a:spcBef>
                <a:spcPts val="0"/>
              </a:spcBef>
            </a:pPr>
            <a:r>
              <a:rPr lang="en-US" sz="2800" dirty="0">
                <a:ea typeface="+mn-ea"/>
                <a:cs typeface="+mn-cs"/>
              </a:rPr>
              <a:t>Observations on Systemwide Payer Revenue</a:t>
            </a:r>
          </a:p>
        </p:txBody>
      </p:sp>
      <p:sp>
        <p:nvSpPr>
          <p:cNvPr id="3" name="Content Placeholder 2">
            <a:extLst>
              <a:ext uri="{FF2B5EF4-FFF2-40B4-BE49-F238E27FC236}">
                <a16:creationId xmlns:a16="http://schemas.microsoft.com/office/drawing/2014/main" id="{A01A288B-AEAC-45F6-8E55-06540001751E}"/>
              </a:ext>
            </a:extLst>
          </p:cNvPr>
          <p:cNvSpPr>
            <a:spLocks noGrp="1"/>
          </p:cNvSpPr>
          <p:nvPr>
            <p:ph idx="1"/>
          </p:nvPr>
        </p:nvSpPr>
        <p:spPr>
          <a:xfrm>
            <a:off x="914400" y="1166826"/>
            <a:ext cx="7848600" cy="5334000"/>
          </a:xfrm>
        </p:spPr>
        <p:txBody>
          <a:bodyPr>
            <a:normAutofit/>
          </a:bodyPr>
          <a:lstStyle/>
          <a:p>
            <a:pPr lvl="0" fontAlgn="auto">
              <a:spcBef>
                <a:spcPts val="0"/>
              </a:spcBef>
              <a:spcAft>
                <a:spcPts val="0"/>
              </a:spcAft>
              <a:buClr>
                <a:schemeClr val="accent1"/>
              </a:buClr>
            </a:pPr>
            <a:r>
              <a:rPr lang="en-US" sz="1400" b="1" dirty="0">
                <a:latin typeface="+mn-lt"/>
              </a:rPr>
              <a:t>NPR/FPP growth in FY20:</a:t>
            </a:r>
          </a:p>
          <a:p>
            <a:pPr marL="342900" lvl="0" indent="-342900" fontAlgn="auto">
              <a:spcBef>
                <a:spcPts val="0"/>
              </a:spcBef>
              <a:spcAft>
                <a:spcPts val="0"/>
              </a:spcAft>
              <a:buClr>
                <a:schemeClr val="accent1"/>
              </a:buClr>
              <a:buFont typeface="Wingdings" panose="05000000000000000000" pitchFamily="2" charset="2"/>
              <a:buChar char="§"/>
            </a:pPr>
            <a:r>
              <a:rPr lang="en-US" sz="1400" dirty="0">
                <a:latin typeface="+mn-lt"/>
              </a:rPr>
              <a:t>Commercial increased 6.6% ($92.7 million)</a:t>
            </a:r>
          </a:p>
          <a:p>
            <a:pPr marL="342900" lvl="0" indent="-342900" fontAlgn="auto">
              <a:spcBef>
                <a:spcPts val="0"/>
              </a:spcBef>
              <a:spcAft>
                <a:spcPts val="0"/>
              </a:spcAft>
              <a:buClr>
                <a:schemeClr val="accent1"/>
              </a:buClr>
              <a:buFont typeface="Wingdings" panose="05000000000000000000" pitchFamily="2" charset="2"/>
              <a:buChar char="§"/>
            </a:pPr>
            <a:r>
              <a:rPr lang="en-US" sz="1400" dirty="0">
                <a:latin typeface="+mn-lt"/>
              </a:rPr>
              <a:t>Medicaid increased 0.5% ($1.5 million)</a:t>
            </a:r>
          </a:p>
          <a:p>
            <a:pPr marL="342900" lvl="0" indent="-342900" fontAlgn="auto">
              <a:spcBef>
                <a:spcPts val="0"/>
              </a:spcBef>
              <a:spcAft>
                <a:spcPts val="0"/>
              </a:spcAft>
              <a:buClr>
                <a:schemeClr val="accent1"/>
              </a:buClr>
              <a:buFont typeface="Wingdings" panose="05000000000000000000" pitchFamily="2" charset="2"/>
              <a:buChar char="§"/>
            </a:pPr>
            <a:r>
              <a:rPr lang="en-US" sz="1400" dirty="0">
                <a:latin typeface="+mn-lt"/>
              </a:rPr>
              <a:t>Medicare increased 2.6% ($23.2 million)</a:t>
            </a:r>
          </a:p>
          <a:p>
            <a:pPr marL="342900" indent="-342900">
              <a:spcBef>
                <a:spcPts val="0"/>
              </a:spcBef>
              <a:buClr>
                <a:schemeClr val="accent1"/>
              </a:buClr>
              <a:buFont typeface="Wingdings" panose="05000000000000000000" pitchFamily="2" charset="2"/>
              <a:buChar char="§"/>
            </a:pPr>
            <a:r>
              <a:rPr lang="en-US" sz="1400" dirty="0">
                <a:latin typeface="+mn-lt"/>
              </a:rPr>
              <a:t>Disproportionate Share Payments 1.8% ($0.4 million)</a:t>
            </a:r>
          </a:p>
          <a:p>
            <a:pPr lvl="0" fontAlgn="auto">
              <a:spcBef>
                <a:spcPts val="0"/>
              </a:spcBef>
              <a:spcAft>
                <a:spcPts val="0"/>
              </a:spcAft>
              <a:buClr>
                <a:schemeClr val="accent1"/>
              </a:buClr>
            </a:pPr>
            <a:endParaRPr lang="en-US" sz="1400" dirty="0">
              <a:latin typeface="+mn-lt"/>
            </a:endParaRPr>
          </a:p>
          <a:p>
            <a:pPr lvl="0" fontAlgn="auto">
              <a:spcBef>
                <a:spcPts val="0"/>
              </a:spcBef>
              <a:spcAft>
                <a:spcPts val="0"/>
              </a:spcAft>
              <a:buClr>
                <a:schemeClr val="accent1"/>
              </a:buClr>
            </a:pPr>
            <a:r>
              <a:rPr lang="en-US" sz="1400" b="1" dirty="0">
                <a:latin typeface="+mn-lt"/>
              </a:rPr>
              <a:t>Charge Assumptions:</a:t>
            </a:r>
          </a:p>
          <a:p>
            <a:pPr marL="285750" lvl="0" indent="-285750" fontAlgn="auto">
              <a:spcBef>
                <a:spcPts val="0"/>
              </a:spcBef>
              <a:spcAft>
                <a:spcPts val="0"/>
              </a:spcAft>
              <a:buClr>
                <a:schemeClr val="accent1"/>
              </a:buClr>
              <a:buFont typeface="Arial" panose="020B0604020202020204" pitchFamily="34" charset="0"/>
              <a:buChar char="•"/>
            </a:pPr>
            <a:r>
              <a:rPr lang="en-US" sz="1400" dirty="0">
                <a:latin typeface="+mn-lt"/>
              </a:rPr>
              <a:t>Estimated weighted average of change in charge 3.2%</a:t>
            </a:r>
          </a:p>
          <a:p>
            <a:pPr marL="285750" lvl="0" indent="-285750" fontAlgn="auto">
              <a:spcBef>
                <a:spcPts val="0"/>
              </a:spcBef>
              <a:spcAft>
                <a:spcPts val="0"/>
              </a:spcAft>
              <a:buClr>
                <a:schemeClr val="accent1"/>
              </a:buClr>
              <a:buFont typeface="Arial" panose="020B0604020202020204" pitchFamily="34" charset="0"/>
              <a:buChar char="•"/>
            </a:pPr>
            <a:r>
              <a:rPr lang="en-US" sz="1400" dirty="0">
                <a:latin typeface="+mn-lt"/>
              </a:rPr>
              <a:t>Most hospitals assumed 0.0% increase for Medicare and Medicaid</a:t>
            </a:r>
          </a:p>
          <a:p>
            <a:pPr marL="342900" lvl="0" indent="-342900" fontAlgn="auto">
              <a:spcBef>
                <a:spcPts val="0"/>
              </a:spcBef>
              <a:spcAft>
                <a:spcPts val="0"/>
              </a:spcAft>
              <a:buClr>
                <a:schemeClr val="accent1"/>
              </a:buClr>
              <a:buFont typeface="Wingdings" panose="05000000000000000000" pitchFamily="2" charset="2"/>
              <a:buChar char="§"/>
            </a:pPr>
            <a:endParaRPr lang="en-US" sz="1100" dirty="0">
              <a:latin typeface="+mn-lt"/>
            </a:endParaRPr>
          </a:p>
        </p:txBody>
      </p:sp>
      <p:graphicFrame>
        <p:nvGraphicFramePr>
          <p:cNvPr id="6" name="Chart 5">
            <a:extLst>
              <a:ext uri="{FF2B5EF4-FFF2-40B4-BE49-F238E27FC236}">
                <a16:creationId xmlns:a16="http://schemas.microsoft.com/office/drawing/2014/main" id="{DA148C09-4639-4441-B8EE-2EB0138742C3}"/>
              </a:ext>
            </a:extLst>
          </p:cNvPr>
          <p:cNvGraphicFramePr>
            <a:graphicFrameLocks/>
          </p:cNvGraphicFramePr>
          <p:nvPr/>
        </p:nvGraphicFramePr>
        <p:xfrm>
          <a:off x="-771569" y="3150386"/>
          <a:ext cx="4622800" cy="28694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905A852D-C14A-4AE3-BFB0-2187174E61B5}"/>
              </a:ext>
            </a:extLst>
          </p:cNvPr>
          <p:cNvGraphicFramePr>
            <a:graphicFrameLocks/>
          </p:cNvGraphicFramePr>
          <p:nvPr>
            <p:extLst>
              <p:ext uri="{D42A27DB-BD31-4B8C-83A1-F6EECF244321}">
                <p14:modId xmlns:p14="http://schemas.microsoft.com/office/powerpoint/2010/main" val="1463378940"/>
              </p:ext>
            </p:extLst>
          </p:nvPr>
        </p:nvGraphicFramePr>
        <p:xfrm>
          <a:off x="5638800" y="3150386"/>
          <a:ext cx="3962400" cy="28694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16BA7DD5-D915-41F9-A921-060C21935ACC}"/>
              </a:ext>
            </a:extLst>
          </p:cNvPr>
          <p:cNvGraphicFramePr>
            <a:graphicFrameLocks/>
          </p:cNvGraphicFramePr>
          <p:nvPr>
            <p:extLst>
              <p:ext uri="{D42A27DB-BD31-4B8C-83A1-F6EECF244321}">
                <p14:modId xmlns:p14="http://schemas.microsoft.com/office/powerpoint/2010/main" val="268092916"/>
              </p:ext>
            </p:extLst>
          </p:nvPr>
        </p:nvGraphicFramePr>
        <p:xfrm>
          <a:off x="2649516" y="3150385"/>
          <a:ext cx="4191000" cy="2869413"/>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B8A65A9B-79EE-4E11-B35C-23DA4D22BB71}"/>
              </a:ext>
            </a:extLst>
          </p:cNvPr>
          <p:cNvSpPr txBox="1"/>
          <p:nvPr/>
        </p:nvSpPr>
        <p:spPr>
          <a:xfrm>
            <a:off x="1066800" y="5904067"/>
            <a:ext cx="2265364" cy="261610"/>
          </a:xfrm>
          <a:prstGeom prst="rect">
            <a:avLst/>
          </a:prstGeom>
          <a:noFill/>
        </p:spPr>
        <p:txBody>
          <a:bodyPr wrap="none" rtlCol="0">
            <a:spAutoFit/>
          </a:bodyPr>
          <a:lstStyle/>
          <a:p>
            <a:r>
              <a:rPr lang="en-US" sz="1100" dirty="0"/>
              <a:t>* FPP only does not include reserves</a:t>
            </a:r>
          </a:p>
        </p:txBody>
      </p:sp>
      <p:sp>
        <p:nvSpPr>
          <p:cNvPr id="4" name="Slide Number Placeholder 3">
            <a:extLst>
              <a:ext uri="{FF2B5EF4-FFF2-40B4-BE49-F238E27FC236}">
                <a16:creationId xmlns:a16="http://schemas.microsoft.com/office/drawing/2014/main" id="{A845B8AA-2411-4135-8192-13A9C3126CE7}"/>
              </a:ext>
            </a:extLst>
          </p:cNvPr>
          <p:cNvSpPr>
            <a:spLocks noGrp="1"/>
          </p:cNvSpPr>
          <p:nvPr>
            <p:ph type="sldNum" sz="quarter" idx="12"/>
          </p:nvPr>
        </p:nvSpPr>
        <p:spPr/>
        <p:txBody>
          <a:bodyPr/>
          <a:lstStyle/>
          <a:p>
            <a:fld id="{8C820DE8-B2A3-4495-B05C-4C28FA95D4C8}" type="slidenum">
              <a:rPr lang="en-US" smtClean="0"/>
              <a:t>15</a:t>
            </a:fld>
            <a:endParaRPr lang="en-US" dirty="0"/>
          </a:p>
        </p:txBody>
      </p:sp>
    </p:spTree>
    <p:extLst>
      <p:ext uri="{BB962C8B-B14F-4D97-AF65-F5344CB8AC3E}">
        <p14:creationId xmlns:p14="http://schemas.microsoft.com/office/powerpoint/2010/main" val="2339183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8771E-D99A-49D5-8197-B219D8AC5C4A}"/>
              </a:ext>
            </a:extLst>
          </p:cNvPr>
          <p:cNvSpPr>
            <a:spLocks noGrp="1"/>
          </p:cNvSpPr>
          <p:nvPr>
            <p:ph type="title"/>
          </p:nvPr>
        </p:nvSpPr>
        <p:spPr>
          <a:xfrm>
            <a:off x="457200" y="274638"/>
            <a:ext cx="8229600" cy="501491"/>
          </a:xfrm>
        </p:spPr>
        <p:txBody>
          <a:bodyPr>
            <a:noAutofit/>
          </a:bodyPr>
          <a:lstStyle/>
          <a:p>
            <a:r>
              <a:rPr lang="en-US" sz="2800" dirty="0"/>
              <a:t>Observations on Systemwide Operating Margin</a:t>
            </a:r>
          </a:p>
        </p:txBody>
      </p:sp>
      <p:sp>
        <p:nvSpPr>
          <p:cNvPr id="3" name="Content Placeholder 2">
            <a:extLst>
              <a:ext uri="{FF2B5EF4-FFF2-40B4-BE49-F238E27FC236}">
                <a16:creationId xmlns:a16="http://schemas.microsoft.com/office/drawing/2014/main" id="{634F5F3A-A53F-4E6B-B8BA-DDA30635A488}"/>
              </a:ext>
            </a:extLst>
          </p:cNvPr>
          <p:cNvSpPr>
            <a:spLocks noGrp="1"/>
          </p:cNvSpPr>
          <p:nvPr>
            <p:ph idx="1"/>
          </p:nvPr>
        </p:nvSpPr>
        <p:spPr>
          <a:xfrm>
            <a:off x="457200" y="870592"/>
            <a:ext cx="8229600" cy="5140478"/>
          </a:xfrm>
        </p:spPr>
        <p:txBody>
          <a:bodyPr/>
          <a:lstStyle/>
          <a:p>
            <a:pPr algn="ctr"/>
            <a:r>
              <a:rPr lang="en-US" sz="1400" dirty="0">
                <a:latin typeface="+mn-lt"/>
              </a:rPr>
              <a:t>System Total Operating Margin</a:t>
            </a:r>
          </a:p>
          <a:p>
            <a:pPr algn="ctr"/>
            <a:endParaRPr lang="en-US" dirty="0">
              <a:latin typeface="+mn-lt"/>
            </a:endParaRPr>
          </a:p>
          <a:p>
            <a:pPr algn="ctr"/>
            <a:endParaRPr lang="en-US" dirty="0">
              <a:latin typeface="+mn-lt"/>
            </a:endParaRPr>
          </a:p>
          <a:p>
            <a:pPr algn="ctr"/>
            <a:endParaRPr lang="en-US" dirty="0">
              <a:latin typeface="+mn-lt"/>
            </a:endParaRPr>
          </a:p>
          <a:p>
            <a:pPr algn="ctr"/>
            <a:endParaRPr lang="en-US" dirty="0">
              <a:latin typeface="+mn-lt"/>
            </a:endParaRPr>
          </a:p>
          <a:p>
            <a:pPr algn="ctr"/>
            <a:endParaRPr lang="en-US" dirty="0">
              <a:latin typeface="+mn-lt"/>
            </a:endParaRPr>
          </a:p>
        </p:txBody>
      </p:sp>
      <p:graphicFrame>
        <p:nvGraphicFramePr>
          <p:cNvPr id="9" name="Chart 8">
            <a:extLst>
              <a:ext uri="{FF2B5EF4-FFF2-40B4-BE49-F238E27FC236}">
                <a16:creationId xmlns:a16="http://schemas.microsoft.com/office/drawing/2014/main" id="{9D18A789-C8E4-4FBD-BBD9-F95EB568173D}"/>
              </a:ext>
            </a:extLst>
          </p:cNvPr>
          <p:cNvGraphicFramePr>
            <a:graphicFrameLocks/>
          </p:cNvGraphicFramePr>
          <p:nvPr>
            <p:extLst>
              <p:ext uri="{D42A27DB-BD31-4B8C-83A1-F6EECF244321}">
                <p14:modId xmlns:p14="http://schemas.microsoft.com/office/powerpoint/2010/main" val="3299643836"/>
              </p:ext>
            </p:extLst>
          </p:nvPr>
        </p:nvGraphicFramePr>
        <p:xfrm>
          <a:off x="1218009" y="2313882"/>
          <a:ext cx="7162800" cy="169881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C123B461-3732-48D3-8ACD-FA4A9DF724D6}"/>
              </a:ext>
            </a:extLst>
          </p:cNvPr>
          <p:cNvGraphicFramePr>
            <a:graphicFrameLocks/>
          </p:cNvGraphicFramePr>
          <p:nvPr>
            <p:extLst>
              <p:ext uri="{D42A27DB-BD31-4B8C-83A1-F6EECF244321}">
                <p14:modId xmlns:p14="http://schemas.microsoft.com/office/powerpoint/2010/main" val="2141918343"/>
              </p:ext>
            </p:extLst>
          </p:nvPr>
        </p:nvGraphicFramePr>
        <p:xfrm>
          <a:off x="1148953" y="4250102"/>
          <a:ext cx="7231856" cy="187385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a:extLst>
              <a:ext uri="{FF2B5EF4-FFF2-40B4-BE49-F238E27FC236}">
                <a16:creationId xmlns:a16="http://schemas.microsoft.com/office/drawing/2014/main" id="{BD430969-B781-4766-9F1F-3DFB61A4C722}"/>
              </a:ext>
            </a:extLst>
          </p:cNvPr>
          <p:cNvGraphicFramePr>
            <a:graphicFrameLocks noGrp="1"/>
          </p:cNvGraphicFramePr>
          <p:nvPr>
            <p:extLst>
              <p:ext uri="{D42A27DB-BD31-4B8C-83A1-F6EECF244321}">
                <p14:modId xmlns:p14="http://schemas.microsoft.com/office/powerpoint/2010/main" val="1686045610"/>
              </p:ext>
            </p:extLst>
          </p:nvPr>
        </p:nvGraphicFramePr>
        <p:xfrm>
          <a:off x="449664" y="1351258"/>
          <a:ext cx="8229600" cy="614546"/>
        </p:xfrm>
        <a:graphic>
          <a:graphicData uri="http://schemas.openxmlformats.org/drawingml/2006/table">
            <a:tbl>
              <a:tblPr firstRow="1" bandRow="1">
                <a:tableStyleId>{5C22544A-7EE6-4342-B048-85BDC9FD1C3A}</a:tableStyleId>
              </a:tblPr>
              <a:tblGrid>
                <a:gridCol w="1028700">
                  <a:extLst>
                    <a:ext uri="{9D8B030D-6E8A-4147-A177-3AD203B41FA5}">
                      <a16:colId xmlns:a16="http://schemas.microsoft.com/office/drawing/2014/main" val="3795798204"/>
                    </a:ext>
                  </a:extLst>
                </a:gridCol>
                <a:gridCol w="1028700">
                  <a:extLst>
                    <a:ext uri="{9D8B030D-6E8A-4147-A177-3AD203B41FA5}">
                      <a16:colId xmlns:a16="http://schemas.microsoft.com/office/drawing/2014/main" val="228532357"/>
                    </a:ext>
                  </a:extLst>
                </a:gridCol>
                <a:gridCol w="1028700">
                  <a:extLst>
                    <a:ext uri="{9D8B030D-6E8A-4147-A177-3AD203B41FA5}">
                      <a16:colId xmlns:a16="http://schemas.microsoft.com/office/drawing/2014/main" val="430305799"/>
                    </a:ext>
                  </a:extLst>
                </a:gridCol>
                <a:gridCol w="1028700">
                  <a:extLst>
                    <a:ext uri="{9D8B030D-6E8A-4147-A177-3AD203B41FA5}">
                      <a16:colId xmlns:a16="http://schemas.microsoft.com/office/drawing/2014/main" val="138757543"/>
                    </a:ext>
                  </a:extLst>
                </a:gridCol>
                <a:gridCol w="1028700">
                  <a:extLst>
                    <a:ext uri="{9D8B030D-6E8A-4147-A177-3AD203B41FA5}">
                      <a16:colId xmlns:a16="http://schemas.microsoft.com/office/drawing/2014/main" val="3208557004"/>
                    </a:ext>
                  </a:extLst>
                </a:gridCol>
                <a:gridCol w="1028700">
                  <a:extLst>
                    <a:ext uri="{9D8B030D-6E8A-4147-A177-3AD203B41FA5}">
                      <a16:colId xmlns:a16="http://schemas.microsoft.com/office/drawing/2014/main" val="3730525974"/>
                    </a:ext>
                  </a:extLst>
                </a:gridCol>
                <a:gridCol w="1028700">
                  <a:extLst>
                    <a:ext uri="{9D8B030D-6E8A-4147-A177-3AD203B41FA5}">
                      <a16:colId xmlns:a16="http://schemas.microsoft.com/office/drawing/2014/main" val="1899888269"/>
                    </a:ext>
                  </a:extLst>
                </a:gridCol>
                <a:gridCol w="1028700">
                  <a:extLst>
                    <a:ext uri="{9D8B030D-6E8A-4147-A177-3AD203B41FA5}">
                      <a16:colId xmlns:a16="http://schemas.microsoft.com/office/drawing/2014/main" val="3105631075"/>
                    </a:ext>
                  </a:extLst>
                </a:gridCol>
              </a:tblGrid>
              <a:tr h="169930">
                <a:tc>
                  <a:txBody>
                    <a:bodyPr/>
                    <a:lstStyle/>
                    <a:p>
                      <a:pPr algn="ctr"/>
                      <a:r>
                        <a:rPr lang="en-US" sz="1050" dirty="0"/>
                        <a:t>FY14A</a:t>
                      </a:r>
                    </a:p>
                  </a:txBody>
                  <a:tcPr/>
                </a:tc>
                <a:tc>
                  <a:txBody>
                    <a:bodyPr/>
                    <a:lstStyle/>
                    <a:p>
                      <a:pPr algn="ctr"/>
                      <a:r>
                        <a:rPr lang="en-US" sz="1050" dirty="0"/>
                        <a:t>FY15A</a:t>
                      </a:r>
                    </a:p>
                  </a:txBody>
                  <a:tcPr/>
                </a:tc>
                <a:tc>
                  <a:txBody>
                    <a:bodyPr/>
                    <a:lstStyle/>
                    <a:p>
                      <a:pPr algn="ctr"/>
                      <a:r>
                        <a:rPr lang="en-US" sz="1050" dirty="0"/>
                        <a:t>FY16A</a:t>
                      </a:r>
                    </a:p>
                  </a:txBody>
                  <a:tcPr/>
                </a:tc>
                <a:tc>
                  <a:txBody>
                    <a:bodyPr/>
                    <a:lstStyle/>
                    <a:p>
                      <a:pPr algn="ctr"/>
                      <a:r>
                        <a:rPr lang="en-US" sz="1050" dirty="0"/>
                        <a:t>FY17A</a:t>
                      </a:r>
                    </a:p>
                  </a:txBody>
                  <a:tcPr/>
                </a:tc>
                <a:tc>
                  <a:txBody>
                    <a:bodyPr/>
                    <a:lstStyle/>
                    <a:p>
                      <a:pPr algn="ctr"/>
                      <a:r>
                        <a:rPr lang="en-US" sz="1050" dirty="0"/>
                        <a:t>FY18A</a:t>
                      </a:r>
                    </a:p>
                  </a:txBody>
                  <a:tcPr/>
                </a:tc>
                <a:tc>
                  <a:txBody>
                    <a:bodyPr/>
                    <a:lstStyle/>
                    <a:p>
                      <a:pPr algn="ctr"/>
                      <a:r>
                        <a:rPr lang="en-US" sz="1050" dirty="0"/>
                        <a:t>FY19P</a:t>
                      </a:r>
                    </a:p>
                  </a:txBody>
                  <a:tcPr/>
                </a:tc>
                <a:tc>
                  <a:txBody>
                    <a:bodyPr/>
                    <a:lstStyle/>
                    <a:p>
                      <a:pPr algn="ctr"/>
                      <a:r>
                        <a:rPr lang="en-US" sz="1050" dirty="0"/>
                        <a:t>FY20B</a:t>
                      </a:r>
                    </a:p>
                  </a:txBody>
                  <a:tcPr/>
                </a:tc>
                <a:tc>
                  <a:txBody>
                    <a:bodyPr/>
                    <a:lstStyle/>
                    <a:p>
                      <a:pPr algn="ctr"/>
                      <a:r>
                        <a:rPr lang="en-US" sz="1050" b="1" kern="1200" dirty="0">
                          <a:solidFill>
                            <a:schemeClr val="lt1"/>
                          </a:solidFill>
                          <a:latin typeface="+mn-lt"/>
                          <a:ea typeface="+mn-ea"/>
                          <a:cs typeface="+mn-cs"/>
                        </a:rPr>
                        <a:t>5-Year Average</a:t>
                      </a:r>
                    </a:p>
                  </a:txBody>
                  <a:tcPr/>
                </a:tc>
                <a:extLst>
                  <a:ext uri="{0D108BD9-81ED-4DB2-BD59-A6C34878D82A}">
                    <a16:rowId xmlns:a16="http://schemas.microsoft.com/office/drawing/2014/main" val="3973506237"/>
                  </a:ext>
                </a:extLst>
              </a:tr>
              <a:tr h="181543">
                <a:tc>
                  <a:txBody>
                    <a:bodyPr/>
                    <a:lstStyle/>
                    <a:p>
                      <a:pPr algn="ctr" fontAlgn="b"/>
                      <a:r>
                        <a:rPr lang="en-US" sz="1050" b="0" i="0" u="none" strike="noStrike" dirty="0">
                          <a:solidFill>
                            <a:srgbClr val="000000"/>
                          </a:solidFill>
                          <a:effectLst/>
                          <a:latin typeface="Calibri" panose="020F0502020204030204" pitchFamily="34" charset="0"/>
                        </a:rPr>
                        <a:t>2.7%</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1.1%</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2.4%</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1.5%</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2.5%</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1.5%</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2.5%</a:t>
                      </a:r>
                    </a:p>
                  </a:txBody>
                  <a:tcPr marL="7620" marR="7620" marT="7620" marB="0" anchor="b"/>
                </a:tc>
                <a:tc>
                  <a:txBody>
                    <a:bodyPr/>
                    <a:lstStyle/>
                    <a:p>
                      <a:pPr marL="0" algn="ctr" defTabSz="914400" rtl="0" eaLnBrk="1" fontAlgn="b" latinLnBrk="0" hangingPunct="1"/>
                      <a:r>
                        <a:rPr lang="en-US" sz="1050" b="0" i="0" u="none" strike="noStrike" kern="1200" dirty="0">
                          <a:solidFill>
                            <a:srgbClr val="000000"/>
                          </a:solidFill>
                          <a:effectLst/>
                          <a:latin typeface="Calibri" panose="020F0502020204030204" pitchFamily="34" charset="0"/>
                          <a:ea typeface="+mn-ea"/>
                          <a:cs typeface="+mn-cs"/>
                        </a:rPr>
                        <a:t>2.3%</a:t>
                      </a:r>
                    </a:p>
                  </a:txBody>
                  <a:tcPr marL="7620" marR="7620" marT="7620" marB="0" anchor="b"/>
                </a:tc>
                <a:extLst>
                  <a:ext uri="{0D108BD9-81ED-4DB2-BD59-A6C34878D82A}">
                    <a16:rowId xmlns:a16="http://schemas.microsoft.com/office/drawing/2014/main" val="1960928042"/>
                  </a:ext>
                </a:extLst>
              </a:tr>
              <a:tr h="181543">
                <a:tc>
                  <a:txBody>
                    <a:bodyPr/>
                    <a:lstStyle/>
                    <a:p>
                      <a:pPr algn="ctr" fontAlgn="b"/>
                      <a:r>
                        <a:rPr lang="en-US" sz="1050" b="0" i="0" u="none" strike="noStrike">
                          <a:solidFill>
                            <a:srgbClr val="000000"/>
                          </a:solidFill>
                          <a:effectLst/>
                          <a:latin typeface="Calibri" panose="020F0502020204030204" pitchFamily="34" charset="0"/>
                        </a:rPr>
                        <a:t>84,983,822</a:t>
                      </a:r>
                    </a:p>
                  </a:txBody>
                  <a:tcPr marL="7620" marR="7620" marT="7620" marB="0" anchor="b"/>
                </a:tc>
                <a:tc>
                  <a:txBody>
                    <a:bodyPr/>
                    <a:lstStyle/>
                    <a:p>
                      <a:pPr algn="ctr" fontAlgn="b"/>
                      <a:r>
                        <a:rPr lang="en-US" sz="1050" b="0" i="0" u="none" strike="noStrike">
                          <a:solidFill>
                            <a:srgbClr val="000000"/>
                          </a:solidFill>
                          <a:effectLst/>
                          <a:latin typeface="Calibri" panose="020F0502020204030204" pitchFamily="34" charset="0"/>
                        </a:rPr>
                        <a:t>110,367,890</a:t>
                      </a:r>
                    </a:p>
                  </a:txBody>
                  <a:tcPr marL="7620" marR="7620" marT="7620" marB="0" anchor="b"/>
                </a:tc>
                <a:tc>
                  <a:txBody>
                    <a:bodyPr/>
                    <a:lstStyle/>
                    <a:p>
                      <a:pPr algn="ctr" fontAlgn="b"/>
                      <a:r>
                        <a:rPr lang="en-US" sz="1050" b="0" i="0" u="none" strike="noStrike">
                          <a:solidFill>
                            <a:srgbClr val="000000"/>
                          </a:solidFill>
                          <a:effectLst/>
                          <a:latin typeface="Calibri" panose="020F0502020204030204" pitchFamily="34" charset="0"/>
                        </a:rPr>
                        <a:t>99,475,201</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$69,754,205 </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$28,466,441 </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$42,482,068 </a:t>
                      </a:r>
                    </a:p>
                  </a:txBody>
                  <a:tcPr marL="7620" marR="7620" marT="7620" marB="0" anchor="b"/>
                </a:tc>
                <a:tc>
                  <a:txBody>
                    <a:bodyPr/>
                    <a:lstStyle/>
                    <a:p>
                      <a:pPr algn="ctr" fontAlgn="b"/>
                      <a:r>
                        <a:rPr lang="en-US" sz="1050" b="0" i="0" u="none" strike="noStrike" dirty="0">
                          <a:solidFill>
                            <a:srgbClr val="000000"/>
                          </a:solidFill>
                          <a:effectLst/>
                          <a:latin typeface="Calibri" panose="020F0502020204030204" pitchFamily="34" charset="0"/>
                        </a:rPr>
                        <a:t>$74,516,188 </a:t>
                      </a:r>
                    </a:p>
                  </a:txBody>
                  <a:tcPr marL="7620" marR="7620" marT="7620" marB="0" anchor="b"/>
                </a:tc>
                <a:tc>
                  <a:txBody>
                    <a:bodyPr/>
                    <a:lstStyle/>
                    <a:p>
                      <a:pPr marL="0" algn="ctr" defTabSz="914400" rtl="0" eaLnBrk="1" fontAlgn="b" latinLnBrk="0" hangingPunct="1"/>
                      <a:r>
                        <a:rPr lang="en-US" sz="1050" b="0" i="0" u="none" strike="noStrike" kern="1200" dirty="0">
                          <a:solidFill>
                            <a:srgbClr val="000000"/>
                          </a:solidFill>
                          <a:effectLst/>
                          <a:latin typeface="Calibri" panose="020F0502020204030204" pitchFamily="34" charset="0"/>
                          <a:ea typeface="+mn-ea"/>
                          <a:cs typeface="+mn-cs"/>
                        </a:rPr>
                        <a:t>$53,804,726</a:t>
                      </a:r>
                    </a:p>
                  </a:txBody>
                  <a:tcPr marL="7620" marR="7620" marT="7620" marB="0" anchor="b"/>
                </a:tc>
                <a:extLst>
                  <a:ext uri="{0D108BD9-81ED-4DB2-BD59-A6C34878D82A}">
                    <a16:rowId xmlns:a16="http://schemas.microsoft.com/office/drawing/2014/main" val="4109856028"/>
                  </a:ext>
                </a:extLst>
              </a:tr>
            </a:tbl>
          </a:graphicData>
        </a:graphic>
      </p:graphicFrame>
      <p:sp>
        <p:nvSpPr>
          <p:cNvPr id="5" name="TextBox 4">
            <a:extLst>
              <a:ext uri="{FF2B5EF4-FFF2-40B4-BE49-F238E27FC236}">
                <a16:creationId xmlns:a16="http://schemas.microsoft.com/office/drawing/2014/main" id="{70810830-703A-4BCC-B77D-99F84AE98300}"/>
              </a:ext>
            </a:extLst>
          </p:cNvPr>
          <p:cNvSpPr txBox="1"/>
          <p:nvPr/>
        </p:nvSpPr>
        <p:spPr>
          <a:xfrm>
            <a:off x="594955" y="4162475"/>
            <a:ext cx="553998" cy="1698818"/>
          </a:xfrm>
          <a:prstGeom prst="rect">
            <a:avLst/>
          </a:prstGeom>
          <a:noFill/>
        </p:spPr>
        <p:txBody>
          <a:bodyPr vert="vert270" wrap="square" rtlCol="0">
            <a:spAutoFit/>
          </a:bodyPr>
          <a:lstStyle/>
          <a:p>
            <a:pPr algn="ctr"/>
            <a:r>
              <a:rPr lang="en-US" sz="1200" b="1" dirty="0"/>
              <a:t>Critical Access </a:t>
            </a:r>
          </a:p>
          <a:p>
            <a:pPr algn="ctr"/>
            <a:r>
              <a:rPr lang="en-US" sz="1200" b="1" dirty="0"/>
              <a:t>Hospitals</a:t>
            </a:r>
          </a:p>
        </p:txBody>
      </p:sp>
      <p:sp>
        <p:nvSpPr>
          <p:cNvPr id="11" name="TextBox 10">
            <a:extLst>
              <a:ext uri="{FF2B5EF4-FFF2-40B4-BE49-F238E27FC236}">
                <a16:creationId xmlns:a16="http://schemas.microsoft.com/office/drawing/2014/main" id="{976F301E-1D08-47AF-87FF-AA24403A3335}"/>
              </a:ext>
            </a:extLst>
          </p:cNvPr>
          <p:cNvSpPr txBox="1"/>
          <p:nvPr/>
        </p:nvSpPr>
        <p:spPr>
          <a:xfrm>
            <a:off x="726330" y="1946752"/>
            <a:ext cx="553998" cy="2102838"/>
          </a:xfrm>
          <a:prstGeom prst="rect">
            <a:avLst/>
          </a:prstGeom>
          <a:noFill/>
        </p:spPr>
        <p:txBody>
          <a:bodyPr vert="vert270" wrap="square" rtlCol="0">
            <a:spAutoFit/>
          </a:bodyPr>
          <a:lstStyle/>
          <a:p>
            <a:pPr algn="ctr"/>
            <a:r>
              <a:rPr lang="en-US" sz="1200" b="1" dirty="0"/>
              <a:t>Prospective Payment</a:t>
            </a:r>
          </a:p>
          <a:p>
            <a:pPr algn="ctr"/>
            <a:r>
              <a:rPr lang="en-US" sz="1200" b="1" dirty="0"/>
              <a:t> Hospitals</a:t>
            </a:r>
          </a:p>
        </p:txBody>
      </p:sp>
      <p:sp>
        <p:nvSpPr>
          <p:cNvPr id="8" name="TextBox 7">
            <a:extLst>
              <a:ext uri="{FF2B5EF4-FFF2-40B4-BE49-F238E27FC236}">
                <a16:creationId xmlns:a16="http://schemas.microsoft.com/office/drawing/2014/main" id="{07157F13-4B61-4E89-B749-C3DE29459B6F}"/>
              </a:ext>
            </a:extLst>
          </p:cNvPr>
          <p:cNvSpPr txBox="1"/>
          <p:nvPr/>
        </p:nvSpPr>
        <p:spPr>
          <a:xfrm>
            <a:off x="457200" y="1991139"/>
            <a:ext cx="8229600" cy="246221"/>
          </a:xfrm>
          <a:prstGeom prst="rect">
            <a:avLst/>
          </a:prstGeom>
          <a:noFill/>
        </p:spPr>
        <p:txBody>
          <a:bodyPr wrap="square" rtlCol="0">
            <a:spAutoFit/>
          </a:bodyPr>
          <a:lstStyle/>
          <a:p>
            <a:pPr algn="r"/>
            <a:r>
              <a:rPr lang="en-US" sz="1000" dirty="0"/>
              <a:t>5-year average calculated using FY20B, FY19P and FY16A-FY18A</a:t>
            </a:r>
          </a:p>
        </p:txBody>
      </p:sp>
      <p:sp>
        <p:nvSpPr>
          <p:cNvPr id="4" name="Slide Number Placeholder 3">
            <a:extLst>
              <a:ext uri="{FF2B5EF4-FFF2-40B4-BE49-F238E27FC236}">
                <a16:creationId xmlns:a16="http://schemas.microsoft.com/office/drawing/2014/main" id="{50F88BAC-6650-47E1-A5E1-BD96DFF79A0D}"/>
              </a:ext>
            </a:extLst>
          </p:cNvPr>
          <p:cNvSpPr>
            <a:spLocks noGrp="1"/>
          </p:cNvSpPr>
          <p:nvPr>
            <p:ph type="sldNum" sz="quarter" idx="12"/>
          </p:nvPr>
        </p:nvSpPr>
        <p:spPr/>
        <p:txBody>
          <a:bodyPr/>
          <a:lstStyle/>
          <a:p>
            <a:fld id="{8C820DE8-B2A3-4495-B05C-4C28FA95D4C8}" type="slidenum">
              <a:rPr lang="en-US" smtClean="0"/>
              <a:t>16</a:t>
            </a:fld>
            <a:endParaRPr lang="en-US" dirty="0"/>
          </a:p>
        </p:txBody>
      </p:sp>
    </p:spTree>
    <p:extLst>
      <p:ext uri="{BB962C8B-B14F-4D97-AF65-F5344CB8AC3E}">
        <p14:creationId xmlns:p14="http://schemas.microsoft.com/office/powerpoint/2010/main" val="1063439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A8C7-4C49-4A62-B234-86AECBB3E1F2}"/>
              </a:ext>
            </a:extLst>
          </p:cNvPr>
          <p:cNvSpPr>
            <a:spLocks noGrp="1"/>
          </p:cNvSpPr>
          <p:nvPr>
            <p:ph type="title"/>
          </p:nvPr>
        </p:nvSpPr>
        <p:spPr>
          <a:xfrm>
            <a:off x="457200" y="274638"/>
            <a:ext cx="8229600" cy="392535"/>
          </a:xfrm>
        </p:spPr>
        <p:txBody>
          <a:bodyPr>
            <a:normAutofit fontScale="90000"/>
          </a:bodyPr>
          <a:lstStyle/>
          <a:p>
            <a:r>
              <a:rPr lang="en-US" dirty="0"/>
              <a:t>NPR &amp; FPP ($)</a:t>
            </a:r>
          </a:p>
        </p:txBody>
      </p:sp>
      <p:graphicFrame>
        <p:nvGraphicFramePr>
          <p:cNvPr id="7" name="Table 6">
            <a:extLst>
              <a:ext uri="{FF2B5EF4-FFF2-40B4-BE49-F238E27FC236}">
                <a16:creationId xmlns:a16="http://schemas.microsoft.com/office/drawing/2014/main" id="{BC19C660-7AE9-49F7-B289-6F6A0AD9CE7D}"/>
              </a:ext>
            </a:extLst>
          </p:cNvPr>
          <p:cNvGraphicFramePr>
            <a:graphicFrameLocks noGrp="1"/>
          </p:cNvGraphicFramePr>
          <p:nvPr>
            <p:extLst>
              <p:ext uri="{D42A27DB-BD31-4B8C-83A1-F6EECF244321}">
                <p14:modId xmlns:p14="http://schemas.microsoft.com/office/powerpoint/2010/main" val="2041086330"/>
              </p:ext>
            </p:extLst>
          </p:nvPr>
        </p:nvGraphicFramePr>
        <p:xfrm>
          <a:off x="457200" y="914400"/>
          <a:ext cx="8229600" cy="4965294"/>
        </p:xfrm>
        <a:graphic>
          <a:graphicData uri="http://schemas.openxmlformats.org/drawingml/2006/table">
            <a:tbl>
              <a:tblPr/>
              <a:tblGrid>
                <a:gridCol w="3270738">
                  <a:extLst>
                    <a:ext uri="{9D8B030D-6E8A-4147-A177-3AD203B41FA5}">
                      <a16:colId xmlns:a16="http://schemas.microsoft.com/office/drawing/2014/main" val="2688259906"/>
                    </a:ext>
                  </a:extLst>
                </a:gridCol>
                <a:gridCol w="1094643">
                  <a:extLst>
                    <a:ext uri="{9D8B030D-6E8A-4147-A177-3AD203B41FA5}">
                      <a16:colId xmlns:a16="http://schemas.microsoft.com/office/drawing/2014/main" val="2751109538"/>
                    </a:ext>
                  </a:extLst>
                </a:gridCol>
                <a:gridCol w="1556238">
                  <a:extLst>
                    <a:ext uri="{9D8B030D-6E8A-4147-A177-3AD203B41FA5}">
                      <a16:colId xmlns:a16="http://schemas.microsoft.com/office/drawing/2014/main" val="2692934644"/>
                    </a:ext>
                  </a:extLst>
                </a:gridCol>
                <a:gridCol w="1094643">
                  <a:extLst>
                    <a:ext uri="{9D8B030D-6E8A-4147-A177-3AD203B41FA5}">
                      <a16:colId xmlns:a16="http://schemas.microsoft.com/office/drawing/2014/main" val="900451362"/>
                    </a:ext>
                  </a:extLst>
                </a:gridCol>
                <a:gridCol w="1213338">
                  <a:extLst>
                    <a:ext uri="{9D8B030D-6E8A-4147-A177-3AD203B41FA5}">
                      <a16:colId xmlns:a16="http://schemas.microsoft.com/office/drawing/2014/main" val="2066404701"/>
                    </a:ext>
                  </a:extLst>
                </a:gridCol>
              </a:tblGrid>
              <a:tr h="197478">
                <a:tc>
                  <a:txBody>
                    <a:bodyPr/>
                    <a:lstStyle/>
                    <a:p>
                      <a:pPr algn="l" fontAlgn="b"/>
                      <a:endParaRPr lang="en-US" sz="1200" b="1" i="0" u="none" strike="noStrike">
                        <a:solidFill>
                          <a:srgbClr val="000000"/>
                        </a:solidFill>
                        <a:effectLst/>
                        <a:latin typeface="Calibri" panose="020F0502020204030204" pitchFamily="34" charset="0"/>
                      </a:endParaRP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Actuals</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Budget</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Projections</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Budget</a:t>
                      </a:r>
                    </a:p>
                  </a:txBody>
                  <a:tcPr marL="5506" marR="5506" marT="5506" marB="0" anchor="b">
                    <a:lnL>
                      <a:noFill/>
                    </a:lnL>
                    <a:lnR>
                      <a:noFill/>
                    </a:lnR>
                    <a:lnT>
                      <a:noFill/>
                    </a:lnT>
                    <a:lnB>
                      <a:noFill/>
                    </a:lnB>
                  </a:tcPr>
                </a:tc>
                <a:extLst>
                  <a:ext uri="{0D108BD9-81ED-4DB2-BD59-A6C34878D82A}">
                    <a16:rowId xmlns:a16="http://schemas.microsoft.com/office/drawing/2014/main" val="3095910907"/>
                  </a:ext>
                </a:extLst>
              </a:tr>
              <a:tr h="197478">
                <a:tc>
                  <a:txBody>
                    <a:bodyPr/>
                    <a:lstStyle/>
                    <a:p>
                      <a:pPr algn="ctr" fontAlgn="b"/>
                      <a:r>
                        <a:rPr lang="en-US" sz="1200" b="1" i="0" u="none" strike="noStrike">
                          <a:solidFill>
                            <a:srgbClr val="000000"/>
                          </a:solidFill>
                          <a:effectLst/>
                          <a:latin typeface="Calibri" panose="020F0502020204030204" pitchFamily="34" charset="0"/>
                        </a:rPr>
                        <a:t>Hospitals</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FY18</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FY19</a:t>
                      </a:r>
                      <a:endParaRPr lang="en-US" sz="1200" b="1" i="0" u="none" strike="noStrike" dirty="0">
                        <a:solidFill>
                          <a:srgbClr val="000000"/>
                        </a:solidFill>
                        <a:effectLst/>
                        <a:highlight>
                          <a:srgbClr val="FFFF00"/>
                        </a:highlight>
                        <a:latin typeface="Calibri" panose="020F0502020204030204" pitchFamily="34" charset="0"/>
                      </a:endParaRP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FY19</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FY20</a:t>
                      </a:r>
                    </a:p>
                  </a:txBody>
                  <a:tcPr marL="5506" marR="5506" marT="5506" marB="0" anchor="b">
                    <a:lnL>
                      <a:noFill/>
                    </a:lnL>
                    <a:lnR>
                      <a:noFill/>
                    </a:lnR>
                    <a:lnT>
                      <a:noFill/>
                    </a:lnT>
                    <a:lnB>
                      <a:noFill/>
                    </a:lnB>
                  </a:tcPr>
                </a:tc>
                <a:extLst>
                  <a:ext uri="{0D108BD9-81ED-4DB2-BD59-A6C34878D82A}">
                    <a16:rowId xmlns:a16="http://schemas.microsoft.com/office/drawing/2014/main" val="3302978735"/>
                  </a:ext>
                </a:extLst>
              </a:tr>
              <a:tr h="197478">
                <a:tc>
                  <a:txBody>
                    <a:bodyPr/>
                    <a:lstStyle/>
                    <a:p>
                      <a:pPr algn="l" fontAlgn="b"/>
                      <a:r>
                        <a:rPr lang="en-US" sz="1200" b="1" i="0" u="none" strike="noStrike">
                          <a:solidFill>
                            <a:srgbClr val="000000"/>
                          </a:solidFill>
                          <a:effectLst/>
                          <a:latin typeface="Calibri" panose="020F0502020204030204" pitchFamily="34" charset="0"/>
                        </a:rPr>
                        <a:t> </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dirty="0">
                          <a:solidFill>
                            <a:srgbClr val="000000"/>
                          </a:solidFill>
                          <a:effectLst/>
                          <a:latin typeface="Calibri" panose="020F0502020204030204" pitchFamily="34" charset="0"/>
                        </a:rPr>
                        <a:t> </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As of 7/1/2019*</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a:solidFill>
                            <a:srgbClr val="000000"/>
                          </a:solidFill>
                          <a:effectLst/>
                          <a:latin typeface="Calibri" panose="020F0502020204030204" pitchFamily="34" charset="0"/>
                        </a:rPr>
                        <a:t> </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a:solidFill>
                            <a:srgbClr val="000000"/>
                          </a:solidFill>
                          <a:effectLst/>
                          <a:latin typeface="Calibri" panose="020F0502020204030204" pitchFamily="34" charset="0"/>
                        </a:rPr>
                        <a:t> </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73489"/>
                  </a:ext>
                </a:extLst>
              </a:tr>
              <a:tr h="291524">
                <a:tc>
                  <a:txBody>
                    <a:bodyPr/>
                    <a:lstStyle/>
                    <a:p>
                      <a:pPr algn="l" fontAlgn="b"/>
                      <a:r>
                        <a:rPr lang="en-US" sz="1200" b="1" i="0" u="none" strike="noStrike">
                          <a:solidFill>
                            <a:srgbClr val="000000"/>
                          </a:solidFill>
                          <a:effectLst/>
                          <a:latin typeface="Calibri" panose="020F0502020204030204" pitchFamily="34" charset="0"/>
                        </a:rPr>
                        <a:t>Brattleboro Memorial Hospital</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$77,601,735</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dirty="0">
                          <a:solidFill>
                            <a:srgbClr val="000000"/>
                          </a:solidFill>
                          <a:effectLst/>
                          <a:latin typeface="Calibri" panose="020F0502020204030204" pitchFamily="34" charset="0"/>
                        </a:rPr>
                        <a:t>$83,947,707</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$83,344,044</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dirty="0">
                          <a:solidFill>
                            <a:srgbClr val="000000"/>
                          </a:solidFill>
                          <a:effectLst/>
                          <a:latin typeface="Calibri" panose="020F0502020204030204" pitchFamily="34" charset="0"/>
                        </a:rPr>
                        <a:t>$89,966,363</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extLst>
                  <a:ext uri="{0D108BD9-81ED-4DB2-BD59-A6C34878D82A}">
                    <a16:rowId xmlns:a16="http://schemas.microsoft.com/office/drawing/2014/main" val="1634489753"/>
                  </a:ext>
                </a:extLst>
              </a:tr>
              <a:tr h="291524">
                <a:tc>
                  <a:txBody>
                    <a:bodyPr/>
                    <a:lstStyle/>
                    <a:p>
                      <a:pPr algn="l" fontAlgn="b"/>
                      <a:r>
                        <a:rPr lang="en-US" sz="1200" b="1" i="0" u="none" strike="noStrike">
                          <a:solidFill>
                            <a:srgbClr val="000000"/>
                          </a:solidFill>
                          <a:effectLst/>
                          <a:latin typeface="Calibri" panose="020F0502020204030204" pitchFamily="34" charset="0"/>
                        </a:rPr>
                        <a:t>Central Vermont Medical Center</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$194,586,135</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$211,387,021</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$209,649,672</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$222,024,685</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58970303"/>
                  </a:ext>
                </a:extLst>
              </a:tr>
              <a:tr h="291524">
                <a:tc>
                  <a:txBody>
                    <a:bodyPr/>
                    <a:lstStyle/>
                    <a:p>
                      <a:pPr algn="l" fontAlgn="b"/>
                      <a:r>
                        <a:rPr lang="en-US" sz="1200" b="1" i="0" u="none" strike="noStrike">
                          <a:solidFill>
                            <a:srgbClr val="000000"/>
                          </a:solidFill>
                          <a:effectLst/>
                          <a:latin typeface="Calibri" panose="020F0502020204030204" pitchFamily="34" charset="0"/>
                        </a:rPr>
                        <a:t>Copley Hospital</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$66,226,448</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$70,201,316</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$68,344,899</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$72,658,362</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491569382"/>
                  </a:ext>
                </a:extLst>
              </a:tr>
              <a:tr h="291524">
                <a:tc>
                  <a:txBody>
                    <a:bodyPr/>
                    <a:lstStyle/>
                    <a:p>
                      <a:pPr algn="l" fontAlgn="b"/>
                      <a:r>
                        <a:rPr lang="en-US" sz="1200" b="1" i="0" u="none" strike="noStrike">
                          <a:solidFill>
                            <a:srgbClr val="000000"/>
                          </a:solidFill>
                          <a:effectLst/>
                          <a:latin typeface="Calibri" panose="020F0502020204030204" pitchFamily="34" charset="0"/>
                        </a:rPr>
                        <a:t>Gifford Medical Center</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$48,844,171</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$55,894,654</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$51,250,800</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$52,382,984</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7157129"/>
                  </a:ext>
                </a:extLst>
              </a:tr>
              <a:tr h="291524">
                <a:tc>
                  <a:txBody>
                    <a:bodyPr/>
                    <a:lstStyle/>
                    <a:p>
                      <a:pPr algn="l" fontAlgn="b"/>
                      <a:r>
                        <a:rPr lang="en-US" sz="1200" b="1" i="0" u="none" strike="noStrike">
                          <a:solidFill>
                            <a:srgbClr val="000000"/>
                          </a:solidFill>
                          <a:effectLst/>
                          <a:latin typeface="Calibri" panose="020F0502020204030204" pitchFamily="34" charset="0"/>
                        </a:rPr>
                        <a:t>Grace Cottage Hospital</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$18,193,737</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$19,292,581</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$18,665,293</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$20,966,669</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409669021"/>
                  </a:ext>
                </a:extLst>
              </a:tr>
              <a:tr h="291524">
                <a:tc>
                  <a:txBody>
                    <a:bodyPr/>
                    <a:lstStyle/>
                    <a:p>
                      <a:pPr algn="l" fontAlgn="b"/>
                      <a:r>
                        <a:rPr lang="en-US" sz="1200" b="1" i="0" u="none" strike="noStrike">
                          <a:solidFill>
                            <a:srgbClr val="000000"/>
                          </a:solidFill>
                          <a:effectLst/>
                          <a:latin typeface="Calibri" panose="020F0502020204030204" pitchFamily="34" charset="0"/>
                        </a:rPr>
                        <a:t>Mt. Ascutney Hospital &amp; Health Ctr</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$50,808,643</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$51,195,770</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$51,639,251</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$55,007,317</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771111117"/>
                  </a:ext>
                </a:extLst>
              </a:tr>
              <a:tr h="291524">
                <a:tc>
                  <a:txBody>
                    <a:bodyPr/>
                    <a:lstStyle/>
                    <a:p>
                      <a:pPr algn="l" fontAlgn="b"/>
                      <a:r>
                        <a:rPr lang="en-US" sz="1200" b="1" i="0" u="none" strike="noStrike">
                          <a:solidFill>
                            <a:srgbClr val="000000"/>
                          </a:solidFill>
                          <a:effectLst/>
                          <a:latin typeface="Calibri" panose="020F0502020204030204" pitchFamily="34" charset="0"/>
                        </a:rPr>
                        <a:t>North Country Hospital</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$76,427,164</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$81,523,350</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$81,331,408</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$82,979,049</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81337709"/>
                  </a:ext>
                </a:extLst>
              </a:tr>
              <a:tr h="291524">
                <a:tc>
                  <a:txBody>
                    <a:bodyPr/>
                    <a:lstStyle/>
                    <a:p>
                      <a:pPr algn="l" fontAlgn="b"/>
                      <a:r>
                        <a:rPr lang="en-US" sz="1200" b="1" i="0" u="none" strike="noStrike">
                          <a:solidFill>
                            <a:srgbClr val="000000"/>
                          </a:solidFill>
                          <a:effectLst/>
                          <a:latin typeface="Calibri" panose="020F0502020204030204" pitchFamily="34" charset="0"/>
                        </a:rPr>
                        <a:t>Northeastern VT Regional Hospital</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$78,445,072</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$81,568,705</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$84,478,242</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$87,440,494</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2605637718"/>
                  </a:ext>
                </a:extLst>
              </a:tr>
              <a:tr h="291524">
                <a:tc>
                  <a:txBody>
                    <a:bodyPr/>
                    <a:lstStyle/>
                    <a:p>
                      <a:pPr algn="l" fontAlgn="b"/>
                      <a:r>
                        <a:rPr lang="en-US" sz="1200" b="1" i="0" u="none" strike="noStrike">
                          <a:solidFill>
                            <a:srgbClr val="000000"/>
                          </a:solidFill>
                          <a:effectLst/>
                          <a:latin typeface="Calibri" panose="020F0502020204030204" pitchFamily="34" charset="0"/>
                        </a:rPr>
                        <a:t>Northwestern Medical Center</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$103,317,768</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$112,773,980</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$110,438,452</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$116,926,579</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699122622"/>
                  </a:ext>
                </a:extLst>
              </a:tr>
              <a:tr h="291524">
                <a:tc>
                  <a:txBody>
                    <a:bodyPr/>
                    <a:lstStyle/>
                    <a:p>
                      <a:pPr algn="l" fontAlgn="b"/>
                      <a:r>
                        <a:rPr lang="en-US" sz="1200" b="1" i="0" u="none" strike="noStrike">
                          <a:solidFill>
                            <a:srgbClr val="000000"/>
                          </a:solidFill>
                          <a:effectLst/>
                          <a:latin typeface="Calibri" panose="020F0502020204030204" pitchFamily="34" charset="0"/>
                        </a:rPr>
                        <a:t>Porter Medical Center</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$80,346,401</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$84,530,515</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$83,827,507</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$87,487,539</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40918581"/>
                  </a:ext>
                </a:extLst>
              </a:tr>
              <a:tr h="291524">
                <a:tc>
                  <a:txBody>
                    <a:bodyPr/>
                    <a:lstStyle/>
                    <a:p>
                      <a:pPr algn="l" fontAlgn="b"/>
                      <a:r>
                        <a:rPr lang="en-US" sz="1200" b="1" i="0" u="none" strike="noStrike">
                          <a:solidFill>
                            <a:srgbClr val="000000"/>
                          </a:solidFill>
                          <a:effectLst/>
                          <a:latin typeface="Calibri" panose="020F0502020204030204" pitchFamily="34" charset="0"/>
                        </a:rPr>
                        <a:t>Rutland Regional Medical Center</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$254,235,029</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$258,720,325</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$259,079,184</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$267,787,827</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35701017"/>
                  </a:ext>
                </a:extLst>
              </a:tr>
              <a:tr h="291524">
                <a:tc>
                  <a:txBody>
                    <a:bodyPr/>
                    <a:lstStyle/>
                    <a:p>
                      <a:pPr algn="l" fontAlgn="b"/>
                      <a:r>
                        <a:rPr lang="en-US" sz="1200" b="1" i="0" u="none" strike="noStrike">
                          <a:solidFill>
                            <a:srgbClr val="000000"/>
                          </a:solidFill>
                          <a:effectLst/>
                          <a:latin typeface="Calibri" panose="020F0502020204030204" pitchFamily="34" charset="0"/>
                        </a:rPr>
                        <a:t>Southwestern VT Medical Center</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$161,115,765</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$165,201,376</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$164,909,631</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$172,284,645</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2590816545"/>
                  </a:ext>
                </a:extLst>
              </a:tr>
              <a:tr h="291524">
                <a:tc>
                  <a:txBody>
                    <a:bodyPr/>
                    <a:lstStyle/>
                    <a:p>
                      <a:pPr algn="l" fontAlgn="b"/>
                      <a:r>
                        <a:rPr lang="en-US" sz="1200" b="1" i="0" u="none" strike="noStrike">
                          <a:solidFill>
                            <a:srgbClr val="000000"/>
                          </a:solidFill>
                          <a:effectLst/>
                          <a:latin typeface="Calibri" panose="020F0502020204030204" pitchFamily="34" charset="0"/>
                        </a:rPr>
                        <a:t>Springfield Hospital</a:t>
                      </a:r>
                    </a:p>
                  </a:txBody>
                  <a:tcPr marL="5506" marR="5506" marT="5506"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$52,978,810</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$60,485,878</a:t>
                      </a:r>
                    </a:p>
                  </a:txBody>
                  <a:tcPr marL="5506" marR="5506" marT="5506" marB="0" anchor="b">
                    <a:lnL>
                      <a:noFill/>
                    </a:lnL>
                    <a:lnR>
                      <a:noFill/>
                    </a:lnR>
                    <a:lnT>
                      <a:noFill/>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$48,575,772</a:t>
                      </a:r>
                    </a:p>
                  </a:txBody>
                  <a:tcPr marL="5506" marR="5506" marT="5506"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$48,889,189</a:t>
                      </a:r>
                    </a:p>
                  </a:txBody>
                  <a:tcPr marL="5506" marR="5506" marT="5506"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2025991812"/>
                  </a:ext>
                </a:extLst>
              </a:tr>
              <a:tr h="291524">
                <a:tc>
                  <a:txBody>
                    <a:bodyPr/>
                    <a:lstStyle/>
                    <a:p>
                      <a:pPr algn="l" fontAlgn="b"/>
                      <a:r>
                        <a:rPr lang="en-US" sz="1200" b="1" i="0" u="none" strike="noStrike">
                          <a:solidFill>
                            <a:srgbClr val="000000"/>
                          </a:solidFill>
                          <a:effectLst/>
                          <a:latin typeface="Calibri" panose="020F0502020204030204" pitchFamily="34" charset="0"/>
                        </a:rPr>
                        <a:t>The University of Vermont Medical Center</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$1,254,036,509</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Calibri" panose="020F0502020204030204" pitchFamily="34" charset="0"/>
                        </a:rPr>
                        <a:t>$1,273,460,046</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$1,297,458,297</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Calibri" panose="020F0502020204030204" pitchFamily="34" charset="0"/>
                        </a:rPr>
                        <a:t>$1,351,201,703</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67233962"/>
                  </a:ext>
                </a:extLst>
              </a:tr>
              <a:tr h="291524">
                <a:tc>
                  <a:txBody>
                    <a:bodyPr/>
                    <a:lstStyle/>
                    <a:p>
                      <a:pPr algn="l" fontAlgn="b"/>
                      <a:r>
                        <a:rPr lang="en-US" sz="1200" b="1" i="0" u="none" strike="noStrike" dirty="0">
                          <a:solidFill>
                            <a:srgbClr val="000000"/>
                          </a:solidFill>
                          <a:effectLst/>
                          <a:latin typeface="Calibri" panose="020F0502020204030204" pitchFamily="34" charset="0"/>
                        </a:rPr>
                        <a:t>System Total</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$2,517,163,387</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dirty="0">
                          <a:solidFill>
                            <a:srgbClr val="000000"/>
                          </a:solidFill>
                          <a:effectLst/>
                          <a:latin typeface="Calibri" panose="020F0502020204030204" pitchFamily="34" charset="0"/>
                        </a:rPr>
                        <a:t>$2,610,183,225</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a:solidFill>
                            <a:srgbClr val="000000"/>
                          </a:solidFill>
                          <a:effectLst/>
                          <a:latin typeface="Calibri" panose="020F0502020204030204" pitchFamily="34" charset="0"/>
                        </a:rPr>
                        <a:t>$2,612,992,451</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dirty="0">
                          <a:solidFill>
                            <a:srgbClr val="000000"/>
                          </a:solidFill>
                          <a:effectLst/>
                          <a:latin typeface="Calibri" panose="020F0502020204030204" pitchFamily="34" charset="0"/>
                        </a:rPr>
                        <a:t>$2,728,003,406</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extLst>
                  <a:ext uri="{0D108BD9-81ED-4DB2-BD59-A6C34878D82A}">
                    <a16:rowId xmlns:a16="http://schemas.microsoft.com/office/drawing/2014/main" val="950597383"/>
                  </a:ext>
                </a:extLst>
              </a:tr>
            </a:tbl>
          </a:graphicData>
        </a:graphic>
      </p:graphicFrame>
      <p:sp>
        <p:nvSpPr>
          <p:cNvPr id="3" name="TextBox 2">
            <a:extLst>
              <a:ext uri="{FF2B5EF4-FFF2-40B4-BE49-F238E27FC236}">
                <a16:creationId xmlns:a16="http://schemas.microsoft.com/office/drawing/2014/main" id="{B777EEB1-1B9A-45E2-8956-273E3C6F1BB8}"/>
              </a:ext>
            </a:extLst>
          </p:cNvPr>
          <p:cNvSpPr txBox="1"/>
          <p:nvPr/>
        </p:nvSpPr>
        <p:spPr>
          <a:xfrm>
            <a:off x="381000" y="5943600"/>
            <a:ext cx="8153400" cy="246221"/>
          </a:xfrm>
          <a:prstGeom prst="rect">
            <a:avLst/>
          </a:prstGeom>
          <a:noFill/>
        </p:spPr>
        <p:txBody>
          <a:bodyPr wrap="square" rtlCol="0">
            <a:spAutoFit/>
          </a:bodyPr>
          <a:lstStyle/>
          <a:p>
            <a:r>
              <a:rPr lang="en-US" sz="1000" dirty="0"/>
              <a:t>*Includes FY19 amended budget orders</a:t>
            </a:r>
          </a:p>
        </p:txBody>
      </p:sp>
      <p:sp>
        <p:nvSpPr>
          <p:cNvPr id="4" name="Slide Number Placeholder 3">
            <a:extLst>
              <a:ext uri="{FF2B5EF4-FFF2-40B4-BE49-F238E27FC236}">
                <a16:creationId xmlns:a16="http://schemas.microsoft.com/office/drawing/2014/main" id="{74358E6A-A2DC-4649-B9AC-18B521C2FDB4}"/>
              </a:ext>
            </a:extLst>
          </p:cNvPr>
          <p:cNvSpPr>
            <a:spLocks noGrp="1"/>
          </p:cNvSpPr>
          <p:nvPr>
            <p:ph type="sldNum" sz="quarter" idx="12"/>
          </p:nvPr>
        </p:nvSpPr>
        <p:spPr/>
        <p:txBody>
          <a:bodyPr/>
          <a:lstStyle/>
          <a:p>
            <a:fld id="{8C820DE8-B2A3-4495-B05C-4C28FA95D4C8}" type="slidenum">
              <a:rPr lang="en-US" smtClean="0"/>
              <a:t>17</a:t>
            </a:fld>
            <a:endParaRPr lang="en-US" dirty="0"/>
          </a:p>
        </p:txBody>
      </p:sp>
    </p:spTree>
    <p:extLst>
      <p:ext uri="{BB962C8B-B14F-4D97-AF65-F5344CB8AC3E}">
        <p14:creationId xmlns:p14="http://schemas.microsoft.com/office/powerpoint/2010/main" val="2662548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A8C7-4C49-4A62-B234-86AECBB3E1F2}"/>
              </a:ext>
            </a:extLst>
          </p:cNvPr>
          <p:cNvSpPr>
            <a:spLocks noGrp="1"/>
          </p:cNvSpPr>
          <p:nvPr>
            <p:ph type="title"/>
          </p:nvPr>
        </p:nvSpPr>
        <p:spPr>
          <a:xfrm>
            <a:off x="457200" y="274638"/>
            <a:ext cx="8229600" cy="392535"/>
          </a:xfrm>
        </p:spPr>
        <p:txBody>
          <a:bodyPr>
            <a:normAutofit fontScale="90000"/>
          </a:bodyPr>
          <a:lstStyle/>
          <a:p>
            <a:r>
              <a:rPr lang="en-US" dirty="0"/>
              <a:t>NPR &amp; FPP % Growth</a:t>
            </a:r>
          </a:p>
        </p:txBody>
      </p:sp>
      <p:graphicFrame>
        <p:nvGraphicFramePr>
          <p:cNvPr id="7" name="Table 6">
            <a:extLst>
              <a:ext uri="{FF2B5EF4-FFF2-40B4-BE49-F238E27FC236}">
                <a16:creationId xmlns:a16="http://schemas.microsoft.com/office/drawing/2014/main" id="{8657509F-4185-4044-B861-93F2B38281EB}"/>
              </a:ext>
            </a:extLst>
          </p:cNvPr>
          <p:cNvGraphicFramePr>
            <a:graphicFrameLocks noGrp="1"/>
          </p:cNvGraphicFramePr>
          <p:nvPr>
            <p:extLst>
              <p:ext uri="{D42A27DB-BD31-4B8C-83A1-F6EECF244321}">
                <p14:modId xmlns:p14="http://schemas.microsoft.com/office/powerpoint/2010/main" val="3683814045"/>
              </p:ext>
            </p:extLst>
          </p:nvPr>
        </p:nvGraphicFramePr>
        <p:xfrm>
          <a:off x="457200" y="914401"/>
          <a:ext cx="8458200" cy="4748476"/>
        </p:xfrm>
        <a:graphic>
          <a:graphicData uri="http://schemas.openxmlformats.org/drawingml/2006/table">
            <a:tbl>
              <a:tblPr/>
              <a:tblGrid>
                <a:gridCol w="2819400">
                  <a:extLst>
                    <a:ext uri="{9D8B030D-6E8A-4147-A177-3AD203B41FA5}">
                      <a16:colId xmlns:a16="http://schemas.microsoft.com/office/drawing/2014/main" val="1575937224"/>
                    </a:ext>
                  </a:extLst>
                </a:gridCol>
                <a:gridCol w="1331383">
                  <a:extLst>
                    <a:ext uri="{9D8B030D-6E8A-4147-A177-3AD203B41FA5}">
                      <a16:colId xmlns:a16="http://schemas.microsoft.com/office/drawing/2014/main" val="2056903941"/>
                    </a:ext>
                  </a:extLst>
                </a:gridCol>
                <a:gridCol w="1382815">
                  <a:extLst>
                    <a:ext uri="{9D8B030D-6E8A-4147-A177-3AD203B41FA5}">
                      <a16:colId xmlns:a16="http://schemas.microsoft.com/office/drawing/2014/main" val="2642673836"/>
                    </a:ext>
                  </a:extLst>
                </a:gridCol>
                <a:gridCol w="1462301">
                  <a:extLst>
                    <a:ext uri="{9D8B030D-6E8A-4147-A177-3AD203B41FA5}">
                      <a16:colId xmlns:a16="http://schemas.microsoft.com/office/drawing/2014/main" val="1864156664"/>
                    </a:ext>
                  </a:extLst>
                </a:gridCol>
                <a:gridCol w="1462301">
                  <a:extLst>
                    <a:ext uri="{9D8B030D-6E8A-4147-A177-3AD203B41FA5}">
                      <a16:colId xmlns:a16="http://schemas.microsoft.com/office/drawing/2014/main" val="831689898"/>
                    </a:ext>
                  </a:extLst>
                </a:gridCol>
              </a:tblGrid>
              <a:tr h="168265">
                <a:tc>
                  <a:txBody>
                    <a:bodyPr/>
                    <a:lstStyle/>
                    <a:p>
                      <a:pPr algn="l" fontAlgn="b"/>
                      <a:endParaRPr lang="en-US" sz="1200" b="1" i="0" u="none" strike="noStrike">
                        <a:solidFill>
                          <a:srgbClr val="000000"/>
                        </a:solidFill>
                        <a:effectLst/>
                        <a:latin typeface="Calibri" panose="020F0502020204030204" pitchFamily="34" charset="0"/>
                      </a:endParaRP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Actual-to- Projection</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Budget-to-Projection</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Budget-to-Budget </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 Projection-to-Budget </a:t>
                      </a:r>
                    </a:p>
                  </a:txBody>
                  <a:tcPr marL="5506" marR="5506" marT="5506" marB="0" anchor="b">
                    <a:lnL>
                      <a:noFill/>
                    </a:lnL>
                    <a:lnR>
                      <a:noFill/>
                    </a:lnR>
                    <a:lnT>
                      <a:noFill/>
                    </a:lnT>
                    <a:lnB>
                      <a:noFill/>
                    </a:lnB>
                  </a:tcPr>
                </a:tc>
                <a:extLst>
                  <a:ext uri="{0D108BD9-81ED-4DB2-BD59-A6C34878D82A}">
                    <a16:rowId xmlns:a16="http://schemas.microsoft.com/office/drawing/2014/main" val="3328211341"/>
                  </a:ext>
                </a:extLst>
              </a:tr>
              <a:tr h="168265">
                <a:tc>
                  <a:txBody>
                    <a:bodyPr/>
                    <a:lstStyle/>
                    <a:p>
                      <a:pPr algn="ctr" fontAlgn="b"/>
                      <a:r>
                        <a:rPr lang="en-US" sz="1200" b="1" i="0" u="none" strike="noStrike">
                          <a:solidFill>
                            <a:srgbClr val="000000"/>
                          </a:solidFill>
                          <a:effectLst/>
                          <a:latin typeface="Calibri" panose="020F0502020204030204" pitchFamily="34" charset="0"/>
                        </a:rPr>
                        <a:t>Hospitals</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 Change </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 Change</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 Change </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 Change </a:t>
                      </a:r>
                    </a:p>
                  </a:txBody>
                  <a:tcPr marL="5506" marR="5506" marT="5506" marB="0" anchor="b">
                    <a:lnL>
                      <a:noFill/>
                    </a:lnL>
                    <a:lnR>
                      <a:noFill/>
                    </a:lnR>
                    <a:lnT>
                      <a:noFill/>
                    </a:lnT>
                    <a:lnB>
                      <a:noFill/>
                    </a:lnB>
                  </a:tcPr>
                </a:tc>
                <a:extLst>
                  <a:ext uri="{0D108BD9-81ED-4DB2-BD59-A6C34878D82A}">
                    <a16:rowId xmlns:a16="http://schemas.microsoft.com/office/drawing/2014/main" val="1717758355"/>
                  </a:ext>
                </a:extLst>
              </a:tr>
              <a:tr h="168265">
                <a:tc>
                  <a:txBody>
                    <a:bodyPr/>
                    <a:lstStyle/>
                    <a:p>
                      <a:pPr algn="l" fontAlgn="b"/>
                      <a:r>
                        <a:rPr lang="en-US" sz="1200" b="1" i="0" u="none" strike="noStrike">
                          <a:solidFill>
                            <a:srgbClr val="000000"/>
                          </a:solidFill>
                          <a:effectLst/>
                          <a:latin typeface="Calibri" panose="020F0502020204030204" pitchFamily="34" charset="0"/>
                        </a:rPr>
                        <a:t> </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FY18 - FY19</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panose="020F0502020204030204" pitchFamily="34" charset="0"/>
                        </a:rPr>
                        <a:t> FY19</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panose="020F0502020204030204" pitchFamily="34" charset="0"/>
                        </a:rPr>
                        <a:t>FY19 - FY20</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panose="020F0502020204030204" pitchFamily="34" charset="0"/>
                        </a:rPr>
                        <a:t>FY19 - FY20</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0297453"/>
                  </a:ext>
                </a:extLst>
              </a:tr>
              <a:tr h="283157">
                <a:tc>
                  <a:txBody>
                    <a:bodyPr/>
                    <a:lstStyle/>
                    <a:p>
                      <a:pPr algn="l" fontAlgn="b"/>
                      <a:r>
                        <a:rPr lang="en-US" sz="1200" b="1" i="0" u="none" strike="noStrike">
                          <a:solidFill>
                            <a:srgbClr val="000000"/>
                          </a:solidFill>
                          <a:effectLst/>
                          <a:latin typeface="Calibri" panose="020F0502020204030204" pitchFamily="34" charset="0"/>
                        </a:rPr>
                        <a:t>Brattleboro Memorial Hospital</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effectLst/>
                          <a:latin typeface="Calibri" panose="020F0502020204030204" pitchFamily="34" charset="0"/>
                        </a:rPr>
                        <a:t>7.4%</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effectLst/>
                          <a:latin typeface="Calibri" panose="020F0502020204030204" pitchFamily="34" charset="0"/>
                        </a:rPr>
                        <a:t>-0.7%</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7.2%</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7.9%</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63016353"/>
                  </a:ext>
                </a:extLst>
              </a:tr>
              <a:tr h="283157">
                <a:tc>
                  <a:txBody>
                    <a:bodyPr/>
                    <a:lstStyle/>
                    <a:p>
                      <a:pPr algn="l" fontAlgn="b"/>
                      <a:r>
                        <a:rPr lang="en-US" sz="1200" b="1" i="0" u="none" strike="noStrike">
                          <a:solidFill>
                            <a:srgbClr val="000000"/>
                          </a:solidFill>
                          <a:effectLst/>
                          <a:latin typeface="Calibri" panose="020F0502020204030204" pitchFamily="34" charset="0"/>
                        </a:rPr>
                        <a:t>Central Vermont Medical Center</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7.7%</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-0.8%</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5.0%</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5.9%</a:t>
                      </a:r>
                    </a:p>
                  </a:txBody>
                  <a:tcPr marL="5506" marR="5506" marT="5506" marB="0" anchor="b">
                    <a:lnL>
                      <a:noFill/>
                    </a:lnL>
                    <a:lnR>
                      <a:noFill/>
                    </a:lnR>
                    <a:lnT>
                      <a:noFill/>
                    </a:lnT>
                    <a:lnB>
                      <a:noFill/>
                    </a:lnB>
                  </a:tcPr>
                </a:tc>
                <a:extLst>
                  <a:ext uri="{0D108BD9-81ED-4DB2-BD59-A6C34878D82A}">
                    <a16:rowId xmlns:a16="http://schemas.microsoft.com/office/drawing/2014/main" val="1750687897"/>
                  </a:ext>
                </a:extLst>
              </a:tr>
              <a:tr h="283157">
                <a:tc>
                  <a:txBody>
                    <a:bodyPr/>
                    <a:lstStyle/>
                    <a:p>
                      <a:pPr algn="l" fontAlgn="b"/>
                      <a:r>
                        <a:rPr lang="en-US" sz="1200" b="1" i="0" u="none" strike="noStrike">
                          <a:solidFill>
                            <a:srgbClr val="000000"/>
                          </a:solidFill>
                          <a:effectLst/>
                          <a:latin typeface="Calibri" panose="020F0502020204030204" pitchFamily="34" charset="0"/>
                        </a:rPr>
                        <a:t>Copley Hospital</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3.2%</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-2.6%</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3.5%</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6.3%</a:t>
                      </a:r>
                    </a:p>
                  </a:txBody>
                  <a:tcPr marL="5506" marR="5506" marT="5506" marB="0" anchor="b">
                    <a:lnL>
                      <a:noFill/>
                    </a:lnL>
                    <a:lnR>
                      <a:noFill/>
                    </a:lnR>
                    <a:lnT>
                      <a:noFill/>
                    </a:lnT>
                    <a:lnB>
                      <a:noFill/>
                    </a:lnB>
                  </a:tcPr>
                </a:tc>
                <a:extLst>
                  <a:ext uri="{0D108BD9-81ED-4DB2-BD59-A6C34878D82A}">
                    <a16:rowId xmlns:a16="http://schemas.microsoft.com/office/drawing/2014/main" val="3694144394"/>
                  </a:ext>
                </a:extLst>
              </a:tr>
              <a:tr h="283157">
                <a:tc>
                  <a:txBody>
                    <a:bodyPr/>
                    <a:lstStyle/>
                    <a:p>
                      <a:pPr algn="l" fontAlgn="b"/>
                      <a:r>
                        <a:rPr lang="en-US" sz="1200" b="1" i="0" u="none" strike="noStrike">
                          <a:solidFill>
                            <a:srgbClr val="000000"/>
                          </a:solidFill>
                          <a:effectLst/>
                          <a:latin typeface="Calibri" panose="020F0502020204030204" pitchFamily="34" charset="0"/>
                        </a:rPr>
                        <a:t>Gifford Medical Center</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4.9%</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-8.3%</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-6.3%</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2.2%</a:t>
                      </a:r>
                    </a:p>
                  </a:txBody>
                  <a:tcPr marL="5506" marR="5506" marT="5506" marB="0" anchor="b">
                    <a:lnL>
                      <a:noFill/>
                    </a:lnL>
                    <a:lnR>
                      <a:noFill/>
                    </a:lnR>
                    <a:lnT>
                      <a:noFill/>
                    </a:lnT>
                    <a:lnB>
                      <a:noFill/>
                    </a:lnB>
                  </a:tcPr>
                </a:tc>
                <a:extLst>
                  <a:ext uri="{0D108BD9-81ED-4DB2-BD59-A6C34878D82A}">
                    <a16:rowId xmlns:a16="http://schemas.microsoft.com/office/drawing/2014/main" val="1175487228"/>
                  </a:ext>
                </a:extLst>
              </a:tr>
              <a:tr h="283157">
                <a:tc>
                  <a:txBody>
                    <a:bodyPr/>
                    <a:lstStyle/>
                    <a:p>
                      <a:pPr algn="l" fontAlgn="b"/>
                      <a:r>
                        <a:rPr lang="en-US" sz="1200" b="1" i="0" u="none" strike="noStrike">
                          <a:solidFill>
                            <a:srgbClr val="000000"/>
                          </a:solidFill>
                          <a:effectLst/>
                          <a:latin typeface="Calibri" panose="020F0502020204030204" pitchFamily="34" charset="0"/>
                        </a:rPr>
                        <a:t>Grace Cottage Hospital</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2.6%</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-3.3%</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8.7%</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12.3%</a:t>
                      </a:r>
                    </a:p>
                  </a:txBody>
                  <a:tcPr marL="5506" marR="5506" marT="5506" marB="0" anchor="b">
                    <a:lnL>
                      <a:noFill/>
                    </a:lnL>
                    <a:lnR>
                      <a:noFill/>
                    </a:lnR>
                    <a:lnT>
                      <a:noFill/>
                    </a:lnT>
                    <a:lnB>
                      <a:noFill/>
                    </a:lnB>
                  </a:tcPr>
                </a:tc>
                <a:extLst>
                  <a:ext uri="{0D108BD9-81ED-4DB2-BD59-A6C34878D82A}">
                    <a16:rowId xmlns:a16="http://schemas.microsoft.com/office/drawing/2014/main" val="2920203254"/>
                  </a:ext>
                </a:extLst>
              </a:tr>
              <a:tr h="283157">
                <a:tc>
                  <a:txBody>
                    <a:bodyPr/>
                    <a:lstStyle/>
                    <a:p>
                      <a:pPr algn="l" fontAlgn="b"/>
                      <a:r>
                        <a:rPr lang="en-US" sz="1200" b="1" i="0" u="none" strike="noStrike">
                          <a:solidFill>
                            <a:srgbClr val="000000"/>
                          </a:solidFill>
                          <a:effectLst/>
                          <a:latin typeface="Calibri" panose="020F0502020204030204" pitchFamily="34" charset="0"/>
                        </a:rPr>
                        <a:t>Mt. Ascutney Hospital &amp; Health Ctr</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1.6%</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0.9%</a:t>
                      </a:r>
                    </a:p>
                  </a:txBody>
                  <a:tcPr marL="5506" marR="5506" marT="550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7.4%</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6.5%</a:t>
                      </a:r>
                    </a:p>
                  </a:txBody>
                  <a:tcPr marL="5506" marR="5506" marT="5506" marB="0" anchor="b">
                    <a:lnL>
                      <a:noFill/>
                    </a:lnL>
                    <a:lnR>
                      <a:noFill/>
                    </a:lnR>
                    <a:lnT>
                      <a:noFill/>
                    </a:lnT>
                    <a:lnB>
                      <a:noFill/>
                    </a:lnB>
                  </a:tcPr>
                </a:tc>
                <a:extLst>
                  <a:ext uri="{0D108BD9-81ED-4DB2-BD59-A6C34878D82A}">
                    <a16:rowId xmlns:a16="http://schemas.microsoft.com/office/drawing/2014/main" val="2340223124"/>
                  </a:ext>
                </a:extLst>
              </a:tr>
              <a:tr h="283157">
                <a:tc>
                  <a:txBody>
                    <a:bodyPr/>
                    <a:lstStyle/>
                    <a:p>
                      <a:pPr algn="l" fontAlgn="b"/>
                      <a:r>
                        <a:rPr lang="en-US" sz="1200" b="1" i="0" u="none" strike="noStrike">
                          <a:solidFill>
                            <a:srgbClr val="000000"/>
                          </a:solidFill>
                          <a:effectLst/>
                          <a:latin typeface="Calibri" panose="020F0502020204030204" pitchFamily="34" charset="0"/>
                        </a:rPr>
                        <a:t>North Country Hospital</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6.4%</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-0.2%</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1.8%</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2.0%</a:t>
                      </a:r>
                    </a:p>
                  </a:txBody>
                  <a:tcPr marL="5506" marR="5506" marT="5506" marB="0" anchor="b">
                    <a:lnL>
                      <a:noFill/>
                    </a:lnL>
                    <a:lnR>
                      <a:noFill/>
                    </a:lnR>
                    <a:lnT>
                      <a:noFill/>
                    </a:lnT>
                    <a:lnB>
                      <a:noFill/>
                    </a:lnB>
                  </a:tcPr>
                </a:tc>
                <a:extLst>
                  <a:ext uri="{0D108BD9-81ED-4DB2-BD59-A6C34878D82A}">
                    <a16:rowId xmlns:a16="http://schemas.microsoft.com/office/drawing/2014/main" val="2430158658"/>
                  </a:ext>
                </a:extLst>
              </a:tr>
              <a:tr h="283157">
                <a:tc>
                  <a:txBody>
                    <a:bodyPr/>
                    <a:lstStyle/>
                    <a:p>
                      <a:pPr algn="l" fontAlgn="b"/>
                      <a:r>
                        <a:rPr lang="en-US" sz="1200" b="1" i="0" u="none" strike="noStrike">
                          <a:solidFill>
                            <a:srgbClr val="000000"/>
                          </a:solidFill>
                          <a:effectLst/>
                          <a:latin typeface="Calibri" panose="020F0502020204030204" pitchFamily="34" charset="0"/>
                        </a:rPr>
                        <a:t>Northeastern VT Regional Hospital</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7.7%</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3.6%</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7.2%</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3.5%</a:t>
                      </a:r>
                    </a:p>
                  </a:txBody>
                  <a:tcPr marL="5506" marR="5506" marT="5506" marB="0" anchor="b">
                    <a:lnL>
                      <a:noFill/>
                    </a:lnL>
                    <a:lnR>
                      <a:noFill/>
                    </a:lnR>
                    <a:lnT>
                      <a:noFill/>
                    </a:lnT>
                    <a:lnB>
                      <a:noFill/>
                    </a:lnB>
                  </a:tcPr>
                </a:tc>
                <a:extLst>
                  <a:ext uri="{0D108BD9-81ED-4DB2-BD59-A6C34878D82A}">
                    <a16:rowId xmlns:a16="http://schemas.microsoft.com/office/drawing/2014/main" val="2730998925"/>
                  </a:ext>
                </a:extLst>
              </a:tr>
              <a:tr h="283157">
                <a:tc>
                  <a:txBody>
                    <a:bodyPr/>
                    <a:lstStyle/>
                    <a:p>
                      <a:pPr algn="l" fontAlgn="b"/>
                      <a:r>
                        <a:rPr lang="en-US" sz="1200" b="1" i="0" u="none" strike="noStrike">
                          <a:solidFill>
                            <a:srgbClr val="000000"/>
                          </a:solidFill>
                          <a:effectLst/>
                          <a:latin typeface="Calibri" panose="020F0502020204030204" pitchFamily="34" charset="0"/>
                        </a:rPr>
                        <a:t>Northwestern Medical Center</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6.9%</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-2.1%</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3.7%</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5.9%</a:t>
                      </a:r>
                    </a:p>
                  </a:txBody>
                  <a:tcPr marL="5506" marR="5506" marT="5506" marB="0" anchor="b">
                    <a:lnL>
                      <a:noFill/>
                    </a:lnL>
                    <a:lnR>
                      <a:noFill/>
                    </a:lnR>
                    <a:lnT>
                      <a:noFill/>
                    </a:lnT>
                    <a:lnB>
                      <a:noFill/>
                    </a:lnB>
                  </a:tcPr>
                </a:tc>
                <a:extLst>
                  <a:ext uri="{0D108BD9-81ED-4DB2-BD59-A6C34878D82A}">
                    <a16:rowId xmlns:a16="http://schemas.microsoft.com/office/drawing/2014/main" val="1805017457"/>
                  </a:ext>
                </a:extLst>
              </a:tr>
              <a:tr h="283157">
                <a:tc>
                  <a:txBody>
                    <a:bodyPr/>
                    <a:lstStyle/>
                    <a:p>
                      <a:pPr algn="l" fontAlgn="b"/>
                      <a:r>
                        <a:rPr lang="en-US" sz="1200" b="1" i="0" u="none" strike="noStrike">
                          <a:solidFill>
                            <a:srgbClr val="000000"/>
                          </a:solidFill>
                          <a:effectLst/>
                          <a:latin typeface="Calibri" panose="020F0502020204030204" pitchFamily="34" charset="0"/>
                        </a:rPr>
                        <a:t>Porter Medical Center</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4.3%</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-0.8%</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3.5%</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4.4%</a:t>
                      </a:r>
                    </a:p>
                  </a:txBody>
                  <a:tcPr marL="5506" marR="5506" marT="5506" marB="0" anchor="b">
                    <a:lnL>
                      <a:noFill/>
                    </a:lnL>
                    <a:lnR>
                      <a:noFill/>
                    </a:lnR>
                    <a:lnT>
                      <a:noFill/>
                    </a:lnT>
                    <a:lnB>
                      <a:noFill/>
                    </a:lnB>
                  </a:tcPr>
                </a:tc>
                <a:extLst>
                  <a:ext uri="{0D108BD9-81ED-4DB2-BD59-A6C34878D82A}">
                    <a16:rowId xmlns:a16="http://schemas.microsoft.com/office/drawing/2014/main" val="31952918"/>
                  </a:ext>
                </a:extLst>
              </a:tr>
              <a:tr h="283157">
                <a:tc>
                  <a:txBody>
                    <a:bodyPr/>
                    <a:lstStyle/>
                    <a:p>
                      <a:pPr algn="l" fontAlgn="b"/>
                      <a:r>
                        <a:rPr lang="en-US" sz="1200" b="1" i="0" u="none" strike="noStrike">
                          <a:solidFill>
                            <a:srgbClr val="000000"/>
                          </a:solidFill>
                          <a:effectLst/>
                          <a:latin typeface="Calibri" panose="020F0502020204030204" pitchFamily="34" charset="0"/>
                        </a:rPr>
                        <a:t>Rutland Regional Medical Center</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1.9%</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0.1%</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3.5%</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3.4%</a:t>
                      </a:r>
                    </a:p>
                  </a:txBody>
                  <a:tcPr marL="5506" marR="5506" marT="5506" marB="0" anchor="b">
                    <a:lnL>
                      <a:noFill/>
                    </a:lnL>
                    <a:lnR>
                      <a:noFill/>
                    </a:lnR>
                    <a:lnT>
                      <a:noFill/>
                    </a:lnT>
                    <a:lnB>
                      <a:noFill/>
                    </a:lnB>
                  </a:tcPr>
                </a:tc>
                <a:extLst>
                  <a:ext uri="{0D108BD9-81ED-4DB2-BD59-A6C34878D82A}">
                    <a16:rowId xmlns:a16="http://schemas.microsoft.com/office/drawing/2014/main" val="3166998506"/>
                  </a:ext>
                </a:extLst>
              </a:tr>
              <a:tr h="283157">
                <a:tc>
                  <a:txBody>
                    <a:bodyPr/>
                    <a:lstStyle/>
                    <a:p>
                      <a:pPr algn="l" fontAlgn="b"/>
                      <a:r>
                        <a:rPr lang="en-US" sz="1200" b="1" i="0" u="none" strike="noStrike">
                          <a:solidFill>
                            <a:srgbClr val="000000"/>
                          </a:solidFill>
                          <a:effectLst/>
                          <a:latin typeface="Calibri" panose="020F0502020204030204" pitchFamily="34" charset="0"/>
                        </a:rPr>
                        <a:t>Southwestern VT Medical Center</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2.4%</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-0.2%</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4.3%</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4.5%</a:t>
                      </a:r>
                    </a:p>
                  </a:txBody>
                  <a:tcPr marL="5506" marR="5506" marT="5506" marB="0" anchor="b">
                    <a:lnL>
                      <a:noFill/>
                    </a:lnL>
                    <a:lnR>
                      <a:noFill/>
                    </a:lnR>
                    <a:lnT>
                      <a:noFill/>
                    </a:lnT>
                    <a:lnB>
                      <a:noFill/>
                    </a:lnB>
                  </a:tcPr>
                </a:tc>
                <a:extLst>
                  <a:ext uri="{0D108BD9-81ED-4DB2-BD59-A6C34878D82A}">
                    <a16:rowId xmlns:a16="http://schemas.microsoft.com/office/drawing/2014/main" val="1389823059"/>
                  </a:ext>
                </a:extLst>
              </a:tr>
              <a:tr h="283157">
                <a:tc>
                  <a:txBody>
                    <a:bodyPr/>
                    <a:lstStyle/>
                    <a:p>
                      <a:pPr algn="l" fontAlgn="b"/>
                      <a:r>
                        <a:rPr lang="en-US" sz="1200" b="1" i="0" u="none" strike="noStrike">
                          <a:solidFill>
                            <a:srgbClr val="000000"/>
                          </a:solidFill>
                          <a:effectLst/>
                          <a:latin typeface="Calibri" panose="020F0502020204030204" pitchFamily="34" charset="0"/>
                        </a:rPr>
                        <a:t>Springfield Hospital</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-8.3%</a:t>
                      </a:r>
                    </a:p>
                  </a:txBody>
                  <a:tcPr marL="5506" marR="5506" marT="5506"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-19.7%</a:t>
                      </a:r>
                    </a:p>
                  </a:txBody>
                  <a:tcPr marL="5506" marR="5506" marT="5506"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-19.2%</a:t>
                      </a:r>
                    </a:p>
                  </a:txBody>
                  <a:tcPr marL="5506" marR="5506" marT="5506" marB="0" anchor="b">
                    <a:lnL>
                      <a:noFill/>
                    </a:lnL>
                    <a:lnR>
                      <a:noFill/>
                    </a:lnR>
                    <a:lnT>
                      <a:noFill/>
                    </a:lnT>
                    <a:lnB>
                      <a:noFill/>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0.6%</a:t>
                      </a:r>
                    </a:p>
                  </a:txBody>
                  <a:tcPr marL="5506" marR="5506" marT="5506" marB="0" anchor="b">
                    <a:lnL>
                      <a:noFill/>
                    </a:lnL>
                    <a:lnR>
                      <a:noFill/>
                    </a:lnR>
                    <a:lnT>
                      <a:noFill/>
                    </a:lnT>
                    <a:lnB>
                      <a:noFill/>
                    </a:lnB>
                  </a:tcPr>
                </a:tc>
                <a:extLst>
                  <a:ext uri="{0D108BD9-81ED-4DB2-BD59-A6C34878D82A}">
                    <a16:rowId xmlns:a16="http://schemas.microsoft.com/office/drawing/2014/main" val="637387355"/>
                  </a:ext>
                </a:extLst>
              </a:tr>
              <a:tr h="219120">
                <a:tc>
                  <a:txBody>
                    <a:bodyPr/>
                    <a:lstStyle/>
                    <a:p>
                      <a:pPr algn="l" fontAlgn="b"/>
                      <a:r>
                        <a:rPr lang="en-US" sz="1200" b="1" i="0" u="none" strike="noStrike">
                          <a:solidFill>
                            <a:srgbClr val="000000"/>
                          </a:solidFill>
                          <a:effectLst/>
                          <a:latin typeface="Calibri" panose="020F0502020204030204" pitchFamily="34" charset="0"/>
                        </a:rPr>
                        <a:t>The University of Vermont Medical Center</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3.5%</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1.9%</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6.1%</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200" b="0" i="0" u="none" strike="noStrike">
                          <a:solidFill>
                            <a:srgbClr val="000000"/>
                          </a:solidFill>
                          <a:effectLst/>
                          <a:latin typeface="Calibri" panose="020F0502020204030204" pitchFamily="34" charset="0"/>
                        </a:rPr>
                        <a:t>4.1%</a:t>
                      </a:r>
                    </a:p>
                  </a:txBody>
                  <a:tcPr marL="5506" marR="5506" marT="5506"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55328"/>
                  </a:ext>
                </a:extLst>
              </a:tr>
              <a:tr h="283157">
                <a:tc>
                  <a:txBody>
                    <a:bodyPr/>
                    <a:lstStyle/>
                    <a:p>
                      <a:pPr algn="l" fontAlgn="b"/>
                      <a:r>
                        <a:rPr lang="en-US" sz="1200" b="1" i="0" u="none" strike="noStrike" dirty="0">
                          <a:solidFill>
                            <a:srgbClr val="000000"/>
                          </a:solidFill>
                          <a:effectLst/>
                          <a:latin typeface="Calibri" panose="020F0502020204030204" pitchFamily="34" charset="0"/>
                        </a:rPr>
                        <a:t>System Total</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effectLst/>
                          <a:latin typeface="Calibri" panose="020F0502020204030204" pitchFamily="34" charset="0"/>
                        </a:rPr>
                        <a:t>3.8%</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effectLst/>
                          <a:latin typeface="Calibri" panose="020F0502020204030204" pitchFamily="34" charset="0"/>
                        </a:rPr>
                        <a:t>0.1%</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4.5%</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200" b="0" i="0" u="none" strike="noStrike" dirty="0">
                          <a:solidFill>
                            <a:srgbClr val="000000"/>
                          </a:solidFill>
                          <a:effectLst/>
                          <a:latin typeface="Calibri" panose="020F0502020204030204" pitchFamily="34" charset="0"/>
                        </a:rPr>
                        <a:t>4.4%</a:t>
                      </a:r>
                    </a:p>
                  </a:txBody>
                  <a:tcPr marL="5506" marR="5506" marT="5506"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41723135"/>
                  </a:ext>
                </a:extLst>
              </a:tr>
            </a:tbl>
          </a:graphicData>
        </a:graphic>
      </p:graphicFrame>
      <p:sp>
        <p:nvSpPr>
          <p:cNvPr id="3" name="Slide Number Placeholder 2">
            <a:extLst>
              <a:ext uri="{FF2B5EF4-FFF2-40B4-BE49-F238E27FC236}">
                <a16:creationId xmlns:a16="http://schemas.microsoft.com/office/drawing/2014/main" id="{582FAF87-858A-49E9-B606-7F7CF66C8736}"/>
              </a:ext>
            </a:extLst>
          </p:cNvPr>
          <p:cNvSpPr>
            <a:spLocks noGrp="1"/>
          </p:cNvSpPr>
          <p:nvPr>
            <p:ph type="sldNum" sz="quarter" idx="12"/>
          </p:nvPr>
        </p:nvSpPr>
        <p:spPr/>
        <p:txBody>
          <a:bodyPr/>
          <a:lstStyle/>
          <a:p>
            <a:fld id="{8C820DE8-B2A3-4495-B05C-4C28FA95D4C8}" type="slidenum">
              <a:rPr lang="en-US" smtClean="0"/>
              <a:t>18</a:t>
            </a:fld>
            <a:endParaRPr lang="en-US" dirty="0"/>
          </a:p>
        </p:txBody>
      </p:sp>
    </p:spTree>
    <p:extLst>
      <p:ext uri="{BB962C8B-B14F-4D97-AF65-F5344CB8AC3E}">
        <p14:creationId xmlns:p14="http://schemas.microsoft.com/office/powerpoint/2010/main" val="1494067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A8C7-4C49-4A62-B234-86AECBB3E1F2}"/>
              </a:ext>
            </a:extLst>
          </p:cNvPr>
          <p:cNvSpPr>
            <a:spLocks noGrp="1"/>
          </p:cNvSpPr>
          <p:nvPr>
            <p:ph type="title"/>
          </p:nvPr>
        </p:nvSpPr>
        <p:spPr>
          <a:xfrm>
            <a:off x="457200" y="381000"/>
            <a:ext cx="8229600" cy="392535"/>
          </a:xfrm>
        </p:spPr>
        <p:txBody>
          <a:bodyPr>
            <a:noAutofit/>
          </a:bodyPr>
          <a:lstStyle/>
          <a:p>
            <a:r>
              <a:rPr lang="en-US" sz="2000" dirty="0"/>
              <a:t>NPR &amp; FPP % Growth</a:t>
            </a:r>
            <a:br>
              <a:rPr lang="en-US" sz="2000" dirty="0"/>
            </a:br>
            <a:r>
              <a:rPr lang="en-US" sz="2000" dirty="0"/>
              <a:t>With Requested Adjustments </a:t>
            </a:r>
          </a:p>
        </p:txBody>
      </p:sp>
      <p:sp>
        <p:nvSpPr>
          <p:cNvPr id="11" name="TextBox 10">
            <a:extLst>
              <a:ext uri="{FF2B5EF4-FFF2-40B4-BE49-F238E27FC236}">
                <a16:creationId xmlns:a16="http://schemas.microsoft.com/office/drawing/2014/main" id="{B7EE898A-D167-4DA1-B391-E3E1E6C2C620}"/>
              </a:ext>
            </a:extLst>
          </p:cNvPr>
          <p:cNvSpPr txBox="1"/>
          <p:nvPr/>
        </p:nvSpPr>
        <p:spPr>
          <a:xfrm>
            <a:off x="304800" y="5867400"/>
            <a:ext cx="8686800" cy="400110"/>
          </a:xfrm>
          <a:prstGeom prst="rect">
            <a:avLst/>
          </a:prstGeom>
          <a:noFill/>
        </p:spPr>
        <p:txBody>
          <a:bodyPr wrap="square" rtlCol="0">
            <a:spAutoFit/>
          </a:bodyPr>
          <a:lstStyle/>
          <a:p>
            <a:r>
              <a:rPr lang="en-US" sz="1000" dirty="0"/>
              <a:t>*NMC's FY19 budget-to-projection variance is reduced from -2.1% to -1.4% when factoring in the loss of their dermatology practice. NMC’s provider transfers net $230,331 and is a combination of -$711,015 (dermatology) and $941,346 (primary care).</a:t>
            </a:r>
          </a:p>
        </p:txBody>
      </p:sp>
      <p:graphicFrame>
        <p:nvGraphicFramePr>
          <p:cNvPr id="7" name="Table 6">
            <a:extLst>
              <a:ext uri="{FF2B5EF4-FFF2-40B4-BE49-F238E27FC236}">
                <a16:creationId xmlns:a16="http://schemas.microsoft.com/office/drawing/2014/main" id="{E1CD1B9F-F0B3-40E4-B097-A692F1FC41AF}"/>
              </a:ext>
            </a:extLst>
          </p:cNvPr>
          <p:cNvGraphicFramePr>
            <a:graphicFrameLocks noGrp="1"/>
          </p:cNvGraphicFramePr>
          <p:nvPr>
            <p:extLst>
              <p:ext uri="{D42A27DB-BD31-4B8C-83A1-F6EECF244321}">
                <p14:modId xmlns:p14="http://schemas.microsoft.com/office/powerpoint/2010/main" val="1495788860"/>
              </p:ext>
            </p:extLst>
          </p:nvPr>
        </p:nvGraphicFramePr>
        <p:xfrm>
          <a:off x="914400" y="1170049"/>
          <a:ext cx="7315201" cy="3144901"/>
        </p:xfrm>
        <a:graphic>
          <a:graphicData uri="http://schemas.openxmlformats.org/drawingml/2006/table">
            <a:tbl>
              <a:tblPr/>
              <a:tblGrid>
                <a:gridCol w="2940014">
                  <a:extLst>
                    <a:ext uri="{9D8B030D-6E8A-4147-A177-3AD203B41FA5}">
                      <a16:colId xmlns:a16="http://schemas.microsoft.com/office/drawing/2014/main" val="631080643"/>
                    </a:ext>
                  </a:extLst>
                </a:gridCol>
                <a:gridCol w="1560576">
                  <a:extLst>
                    <a:ext uri="{9D8B030D-6E8A-4147-A177-3AD203B41FA5}">
                      <a16:colId xmlns:a16="http://schemas.microsoft.com/office/drawing/2014/main" val="602527474"/>
                    </a:ext>
                  </a:extLst>
                </a:gridCol>
                <a:gridCol w="1254035">
                  <a:extLst>
                    <a:ext uri="{9D8B030D-6E8A-4147-A177-3AD203B41FA5}">
                      <a16:colId xmlns:a16="http://schemas.microsoft.com/office/drawing/2014/main" val="3555873650"/>
                    </a:ext>
                  </a:extLst>
                </a:gridCol>
                <a:gridCol w="1560576">
                  <a:extLst>
                    <a:ext uri="{9D8B030D-6E8A-4147-A177-3AD203B41FA5}">
                      <a16:colId xmlns:a16="http://schemas.microsoft.com/office/drawing/2014/main" val="790167157"/>
                    </a:ext>
                  </a:extLst>
                </a:gridCol>
              </a:tblGrid>
              <a:tr h="151257">
                <a:tc>
                  <a:txBody>
                    <a:bodyPr/>
                    <a:lstStyle/>
                    <a:p>
                      <a:pPr algn="l" fontAlgn="b"/>
                      <a:r>
                        <a:rPr lang="en-US" sz="1100" b="1" i="0" u="none" strike="noStrike">
                          <a:solidFill>
                            <a:srgbClr val="000000"/>
                          </a:solidFill>
                          <a:effectLst/>
                          <a:latin typeface="Calibri" panose="020F0502020204030204" pitchFamily="34" charset="0"/>
                        </a:rPr>
                        <a:t> </a:t>
                      </a:r>
                    </a:p>
                  </a:txBody>
                  <a:tcPr marL="7493" marR="7493" marT="7493" marB="0" anchor="b">
                    <a:lnL>
                      <a:noFill/>
                    </a:lnL>
                    <a:lnR>
                      <a:noFill/>
                    </a:lnR>
                    <a:lnT>
                      <a:noFill/>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7493" marR="7493" marT="7493" marB="0" anchor="b">
                    <a:lnL>
                      <a:noFill/>
                    </a:lnL>
                    <a:lnR>
                      <a:noFill/>
                    </a:lnR>
                    <a:lnT>
                      <a:noFill/>
                    </a:lnT>
                    <a:lnB>
                      <a:noFill/>
                    </a:lnB>
                    <a:solidFill>
                      <a:srgbClr val="FFFFFF"/>
                    </a:solidFill>
                  </a:tcPr>
                </a:tc>
                <a:tc gridSpan="2">
                  <a:txBody>
                    <a:bodyPr/>
                    <a:lstStyle/>
                    <a:p>
                      <a:pPr algn="ctr" fontAlgn="b"/>
                      <a:r>
                        <a:rPr lang="en-US" sz="1100" b="1" i="0" u="none" strike="noStrike" dirty="0">
                          <a:solidFill>
                            <a:srgbClr val="000000"/>
                          </a:solidFill>
                          <a:effectLst/>
                          <a:latin typeface="Calibri" panose="020F0502020204030204" pitchFamily="34" charset="0"/>
                        </a:rPr>
                        <a:t>Budget-to-Budget % Change </a:t>
                      </a:r>
                    </a:p>
                  </a:txBody>
                  <a:tcPr marL="7493" marR="7493" marT="7493" marB="0" anchor="b">
                    <a:lnL>
                      <a:noFill/>
                    </a:lnL>
                    <a:lnR>
                      <a:noFill/>
                    </a:lnR>
                    <a:lnT>
                      <a:noFill/>
                    </a:lnT>
                    <a:lnB>
                      <a:noFill/>
                    </a:lnB>
                    <a:solidFill>
                      <a:srgbClr val="FFFFFF"/>
                    </a:solidFill>
                  </a:tcPr>
                </a:tc>
                <a:tc hMerge="1">
                  <a:txBody>
                    <a:bodyPr/>
                    <a:lstStyle/>
                    <a:p>
                      <a:endParaRPr lang="en-US"/>
                    </a:p>
                  </a:txBody>
                  <a:tcPr/>
                </a:tc>
                <a:extLst>
                  <a:ext uri="{0D108BD9-81ED-4DB2-BD59-A6C34878D82A}">
                    <a16:rowId xmlns:a16="http://schemas.microsoft.com/office/drawing/2014/main" val="2302618855"/>
                  </a:ext>
                </a:extLst>
              </a:tr>
              <a:tr h="296042">
                <a:tc>
                  <a:txBody>
                    <a:bodyPr/>
                    <a:lstStyle/>
                    <a:p>
                      <a:pPr algn="l" fontAlgn="b"/>
                      <a:r>
                        <a:rPr lang="en-US" sz="1100" b="1" i="0" u="none" strike="noStrike">
                          <a:solidFill>
                            <a:srgbClr val="000000"/>
                          </a:solidFill>
                          <a:effectLst/>
                          <a:latin typeface="Calibri" panose="020F0502020204030204" pitchFamily="34" charset="0"/>
                        </a:rPr>
                        <a:t> </a:t>
                      </a:r>
                    </a:p>
                  </a:txBody>
                  <a:tcPr marL="7493" marR="7493" marT="7493" marB="0" anchor="b">
                    <a:lnL>
                      <a:noFill/>
                    </a:lnL>
                    <a:lnR>
                      <a:noFill/>
                    </a:lnR>
                    <a:lnT>
                      <a:noFill/>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Budget-to-Projection </a:t>
                      </a:r>
                      <a:br>
                        <a:rPr lang="en-US" sz="1100" b="1" i="0" u="none" strike="noStrike">
                          <a:solidFill>
                            <a:srgbClr val="000000"/>
                          </a:solidFill>
                          <a:effectLst/>
                          <a:latin typeface="Calibri" panose="020F0502020204030204" pitchFamily="34" charset="0"/>
                        </a:rPr>
                      </a:br>
                      <a:r>
                        <a:rPr lang="en-US" sz="1100" b="1" i="0" u="none" strike="noStrike">
                          <a:solidFill>
                            <a:srgbClr val="000000"/>
                          </a:solidFill>
                          <a:effectLst/>
                          <a:latin typeface="Calibri" panose="020F0502020204030204" pitchFamily="34" charset="0"/>
                        </a:rPr>
                        <a:t>% Variance FY19</a:t>
                      </a:r>
                    </a:p>
                  </a:txBody>
                  <a:tcPr marL="7493" marR="7493" marT="749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Before Adjustments</a:t>
                      </a:r>
                    </a:p>
                  </a:txBody>
                  <a:tcPr marL="7493" marR="7493" marT="749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After Provider Transfers &amp; Accounting Adjustments</a:t>
                      </a:r>
                    </a:p>
                  </a:txBody>
                  <a:tcPr marL="7493" marR="7493" marT="749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93825392"/>
                  </a:ext>
                </a:extLst>
              </a:tr>
              <a:tr h="151257">
                <a:tc>
                  <a:txBody>
                    <a:bodyPr/>
                    <a:lstStyle/>
                    <a:p>
                      <a:pPr algn="l" fontAlgn="b"/>
                      <a:r>
                        <a:rPr lang="en-US" sz="1100" b="1" i="0" u="none" strike="noStrike" dirty="0">
                          <a:solidFill>
                            <a:srgbClr val="000000"/>
                          </a:solidFill>
                          <a:effectLst/>
                          <a:latin typeface="Calibri" panose="020F0502020204030204" pitchFamily="34" charset="0"/>
                        </a:rPr>
                        <a:t>Brattleboro Memorial Hospital</a:t>
                      </a:r>
                    </a:p>
                  </a:txBody>
                  <a:tcPr marL="7493" marR="7493" marT="7493"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-0.7%</a:t>
                      </a:r>
                    </a:p>
                  </a:txBody>
                  <a:tcPr marL="7493" marR="7493" marT="749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FF0000"/>
                          </a:solidFill>
                          <a:effectLst/>
                          <a:latin typeface="Calibri" panose="020F0502020204030204" pitchFamily="34" charset="0"/>
                        </a:rPr>
                        <a:t>7.2%</a:t>
                      </a:r>
                    </a:p>
                  </a:txBody>
                  <a:tcPr marL="7493" marR="7493" marT="749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FF0000"/>
                          </a:solidFill>
                          <a:effectLst/>
                          <a:latin typeface="Calibri" panose="020F0502020204030204" pitchFamily="34" charset="0"/>
                        </a:rPr>
                        <a:t>7.2%</a:t>
                      </a:r>
                    </a:p>
                  </a:txBody>
                  <a:tcPr marL="7493" marR="7493" marT="7493"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61417926"/>
                  </a:ext>
                </a:extLst>
              </a:tr>
              <a:tr h="151257">
                <a:tc>
                  <a:txBody>
                    <a:bodyPr/>
                    <a:lstStyle/>
                    <a:p>
                      <a:pPr algn="l" fontAlgn="b"/>
                      <a:r>
                        <a:rPr lang="en-US" sz="1100" b="1" i="0" u="none" strike="noStrike">
                          <a:solidFill>
                            <a:srgbClr val="000000"/>
                          </a:solidFill>
                          <a:effectLst/>
                          <a:latin typeface="Calibri" panose="020F0502020204030204" pitchFamily="34" charset="0"/>
                        </a:rPr>
                        <a:t>Central Vermont Medical Center</a:t>
                      </a:r>
                    </a:p>
                  </a:txBody>
                  <a:tcPr marL="7493" marR="7493" marT="7493"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-0.8%</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5.0%</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FF0000"/>
                          </a:solidFill>
                          <a:effectLst/>
                          <a:latin typeface="Calibri" panose="020F0502020204030204" pitchFamily="34" charset="0"/>
                        </a:rPr>
                        <a:t>4.2%</a:t>
                      </a:r>
                    </a:p>
                  </a:txBody>
                  <a:tcPr marL="7493" marR="7493" marT="7493" marB="0" anchor="b">
                    <a:lnL>
                      <a:noFill/>
                    </a:lnL>
                    <a:lnR>
                      <a:noFill/>
                    </a:lnR>
                    <a:lnT>
                      <a:noFill/>
                    </a:lnT>
                    <a:lnB>
                      <a:noFill/>
                    </a:lnB>
                  </a:tcPr>
                </a:tc>
                <a:extLst>
                  <a:ext uri="{0D108BD9-81ED-4DB2-BD59-A6C34878D82A}">
                    <a16:rowId xmlns:a16="http://schemas.microsoft.com/office/drawing/2014/main" val="3133885944"/>
                  </a:ext>
                </a:extLst>
              </a:tr>
              <a:tr h="151257">
                <a:tc>
                  <a:txBody>
                    <a:bodyPr/>
                    <a:lstStyle/>
                    <a:p>
                      <a:pPr algn="l" fontAlgn="b"/>
                      <a:r>
                        <a:rPr lang="en-US" sz="1100" b="1" i="0" u="none" strike="noStrike">
                          <a:solidFill>
                            <a:srgbClr val="000000"/>
                          </a:solidFill>
                          <a:effectLst/>
                          <a:latin typeface="Calibri" panose="020F0502020204030204" pitchFamily="34" charset="0"/>
                        </a:rPr>
                        <a:t>Copley Hospital</a:t>
                      </a:r>
                    </a:p>
                  </a:txBody>
                  <a:tcPr marL="7493" marR="7493" marT="7493" marB="0" anchor="b">
                    <a:lnL>
                      <a:noFill/>
                    </a:lnL>
                    <a:lnR>
                      <a:noFill/>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-2.6%</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3.5%</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FF0000"/>
                          </a:solidFill>
                          <a:effectLst/>
                          <a:latin typeface="Calibri" panose="020F0502020204030204" pitchFamily="34" charset="0"/>
                        </a:rPr>
                        <a:t>3.5%</a:t>
                      </a:r>
                    </a:p>
                  </a:txBody>
                  <a:tcPr marL="7493" marR="7493" marT="7493" marB="0" anchor="b">
                    <a:lnL>
                      <a:noFill/>
                    </a:lnL>
                    <a:lnR>
                      <a:noFill/>
                    </a:lnR>
                    <a:lnT>
                      <a:noFill/>
                    </a:lnT>
                    <a:lnB>
                      <a:noFill/>
                    </a:lnB>
                  </a:tcPr>
                </a:tc>
                <a:extLst>
                  <a:ext uri="{0D108BD9-81ED-4DB2-BD59-A6C34878D82A}">
                    <a16:rowId xmlns:a16="http://schemas.microsoft.com/office/drawing/2014/main" val="3369142523"/>
                  </a:ext>
                </a:extLst>
              </a:tr>
              <a:tr h="151257">
                <a:tc>
                  <a:txBody>
                    <a:bodyPr/>
                    <a:lstStyle/>
                    <a:p>
                      <a:pPr algn="l" fontAlgn="b"/>
                      <a:r>
                        <a:rPr lang="en-US" sz="1100" b="1" i="0" u="none" strike="noStrike">
                          <a:solidFill>
                            <a:srgbClr val="000000"/>
                          </a:solidFill>
                          <a:effectLst/>
                          <a:latin typeface="Calibri" panose="020F0502020204030204" pitchFamily="34" charset="0"/>
                        </a:rPr>
                        <a:t>Gifford Medical Center</a:t>
                      </a:r>
                    </a:p>
                  </a:txBody>
                  <a:tcPr marL="7493" marR="7493" marT="7493"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-8.3%</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-6.3%</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-6.3%</a:t>
                      </a:r>
                    </a:p>
                  </a:txBody>
                  <a:tcPr marL="7493" marR="7493" marT="7493" marB="0" anchor="b">
                    <a:lnL>
                      <a:noFill/>
                    </a:lnL>
                    <a:lnR>
                      <a:noFill/>
                    </a:lnR>
                    <a:lnT>
                      <a:noFill/>
                    </a:lnT>
                    <a:lnB>
                      <a:noFill/>
                    </a:lnB>
                  </a:tcPr>
                </a:tc>
                <a:extLst>
                  <a:ext uri="{0D108BD9-81ED-4DB2-BD59-A6C34878D82A}">
                    <a16:rowId xmlns:a16="http://schemas.microsoft.com/office/drawing/2014/main" val="455080164"/>
                  </a:ext>
                </a:extLst>
              </a:tr>
              <a:tr h="151257">
                <a:tc>
                  <a:txBody>
                    <a:bodyPr/>
                    <a:lstStyle/>
                    <a:p>
                      <a:pPr algn="l" fontAlgn="b"/>
                      <a:r>
                        <a:rPr lang="en-US" sz="1100" b="1" i="0" u="none" strike="noStrike">
                          <a:solidFill>
                            <a:srgbClr val="000000"/>
                          </a:solidFill>
                          <a:effectLst/>
                          <a:latin typeface="Calibri" panose="020F0502020204030204" pitchFamily="34" charset="0"/>
                        </a:rPr>
                        <a:t>Grace Cottage Hospital</a:t>
                      </a:r>
                    </a:p>
                  </a:txBody>
                  <a:tcPr marL="7493" marR="7493" marT="7493" marB="0" anchor="b">
                    <a:lnL>
                      <a:noFill/>
                    </a:lnL>
                    <a:lnR>
                      <a:noFill/>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-3.3%</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8.7%</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FF0000"/>
                          </a:solidFill>
                          <a:effectLst/>
                          <a:latin typeface="Calibri" panose="020F0502020204030204" pitchFamily="34" charset="0"/>
                        </a:rPr>
                        <a:t>8.7%</a:t>
                      </a:r>
                    </a:p>
                  </a:txBody>
                  <a:tcPr marL="7493" marR="7493" marT="7493" marB="0" anchor="b">
                    <a:lnL>
                      <a:noFill/>
                    </a:lnL>
                    <a:lnR>
                      <a:noFill/>
                    </a:lnR>
                    <a:lnT>
                      <a:noFill/>
                    </a:lnT>
                    <a:lnB>
                      <a:noFill/>
                    </a:lnB>
                  </a:tcPr>
                </a:tc>
                <a:extLst>
                  <a:ext uri="{0D108BD9-81ED-4DB2-BD59-A6C34878D82A}">
                    <a16:rowId xmlns:a16="http://schemas.microsoft.com/office/drawing/2014/main" val="3996560194"/>
                  </a:ext>
                </a:extLst>
              </a:tr>
              <a:tr h="151257">
                <a:tc>
                  <a:txBody>
                    <a:bodyPr/>
                    <a:lstStyle/>
                    <a:p>
                      <a:pPr algn="l" fontAlgn="b"/>
                      <a:r>
                        <a:rPr lang="en-US" sz="1100" b="1" i="0" u="none" strike="noStrike">
                          <a:solidFill>
                            <a:srgbClr val="000000"/>
                          </a:solidFill>
                          <a:effectLst/>
                          <a:latin typeface="Calibri" panose="020F0502020204030204" pitchFamily="34" charset="0"/>
                        </a:rPr>
                        <a:t>Mt. Ascutney Hospital &amp; Health Ctr</a:t>
                      </a:r>
                    </a:p>
                  </a:txBody>
                  <a:tcPr marL="7493" marR="7493" marT="7493"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0.9%</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7.4%</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FF0000"/>
                          </a:solidFill>
                          <a:effectLst/>
                          <a:latin typeface="Calibri" panose="020F0502020204030204" pitchFamily="34" charset="0"/>
                        </a:rPr>
                        <a:t>7.4%</a:t>
                      </a:r>
                    </a:p>
                  </a:txBody>
                  <a:tcPr marL="7493" marR="7493" marT="7493" marB="0" anchor="b">
                    <a:lnL>
                      <a:noFill/>
                    </a:lnL>
                    <a:lnR>
                      <a:noFill/>
                    </a:lnR>
                    <a:lnT>
                      <a:noFill/>
                    </a:lnT>
                    <a:lnB>
                      <a:noFill/>
                    </a:lnB>
                  </a:tcPr>
                </a:tc>
                <a:extLst>
                  <a:ext uri="{0D108BD9-81ED-4DB2-BD59-A6C34878D82A}">
                    <a16:rowId xmlns:a16="http://schemas.microsoft.com/office/drawing/2014/main" val="459288130"/>
                  </a:ext>
                </a:extLst>
              </a:tr>
              <a:tr h="151257">
                <a:tc>
                  <a:txBody>
                    <a:bodyPr/>
                    <a:lstStyle/>
                    <a:p>
                      <a:pPr algn="l" fontAlgn="b"/>
                      <a:r>
                        <a:rPr lang="en-US" sz="1100" b="1" i="0" u="none" strike="noStrike">
                          <a:solidFill>
                            <a:srgbClr val="000000"/>
                          </a:solidFill>
                          <a:effectLst/>
                          <a:latin typeface="Calibri" panose="020F0502020204030204" pitchFamily="34" charset="0"/>
                        </a:rPr>
                        <a:t>North Country Hospital</a:t>
                      </a:r>
                    </a:p>
                  </a:txBody>
                  <a:tcPr marL="7493" marR="7493" marT="7493"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-0.2%</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1.8%</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1.8%</a:t>
                      </a:r>
                    </a:p>
                  </a:txBody>
                  <a:tcPr marL="7493" marR="7493" marT="7493" marB="0" anchor="b">
                    <a:lnL>
                      <a:noFill/>
                    </a:lnL>
                    <a:lnR>
                      <a:noFill/>
                    </a:lnR>
                    <a:lnT>
                      <a:noFill/>
                    </a:lnT>
                    <a:lnB>
                      <a:noFill/>
                    </a:lnB>
                  </a:tcPr>
                </a:tc>
                <a:extLst>
                  <a:ext uri="{0D108BD9-81ED-4DB2-BD59-A6C34878D82A}">
                    <a16:rowId xmlns:a16="http://schemas.microsoft.com/office/drawing/2014/main" val="3052711528"/>
                  </a:ext>
                </a:extLst>
              </a:tr>
              <a:tr h="151257">
                <a:tc>
                  <a:txBody>
                    <a:bodyPr/>
                    <a:lstStyle/>
                    <a:p>
                      <a:pPr algn="l" fontAlgn="b"/>
                      <a:r>
                        <a:rPr lang="en-US" sz="1100" b="1" i="0" u="none" strike="noStrike">
                          <a:solidFill>
                            <a:srgbClr val="000000"/>
                          </a:solidFill>
                          <a:effectLst/>
                          <a:latin typeface="Calibri" panose="020F0502020204030204" pitchFamily="34" charset="0"/>
                        </a:rPr>
                        <a:t>Northeastern VT Regional Hospital</a:t>
                      </a:r>
                    </a:p>
                  </a:txBody>
                  <a:tcPr marL="7493" marR="7493" marT="7493"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3.6%</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7.2%</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FF0000"/>
                          </a:solidFill>
                          <a:effectLst/>
                          <a:latin typeface="Calibri" panose="020F0502020204030204" pitchFamily="34" charset="0"/>
                        </a:rPr>
                        <a:t>7.2%</a:t>
                      </a:r>
                    </a:p>
                  </a:txBody>
                  <a:tcPr marL="7493" marR="7493" marT="7493" marB="0" anchor="b">
                    <a:lnL>
                      <a:noFill/>
                    </a:lnL>
                    <a:lnR>
                      <a:noFill/>
                    </a:lnR>
                    <a:lnT>
                      <a:noFill/>
                    </a:lnT>
                    <a:lnB>
                      <a:noFill/>
                    </a:lnB>
                  </a:tcPr>
                </a:tc>
                <a:extLst>
                  <a:ext uri="{0D108BD9-81ED-4DB2-BD59-A6C34878D82A}">
                    <a16:rowId xmlns:a16="http://schemas.microsoft.com/office/drawing/2014/main" val="2521441606"/>
                  </a:ext>
                </a:extLst>
              </a:tr>
              <a:tr h="151257">
                <a:tc>
                  <a:txBody>
                    <a:bodyPr/>
                    <a:lstStyle/>
                    <a:p>
                      <a:pPr algn="l" fontAlgn="b"/>
                      <a:r>
                        <a:rPr lang="en-US" sz="1100" b="1" i="0" u="none" strike="noStrike" dirty="0">
                          <a:solidFill>
                            <a:srgbClr val="000000"/>
                          </a:solidFill>
                          <a:effectLst/>
                          <a:latin typeface="Calibri" panose="020F0502020204030204" pitchFamily="34" charset="0"/>
                        </a:rPr>
                        <a:t>Northwestern Medical Center*</a:t>
                      </a:r>
                    </a:p>
                  </a:txBody>
                  <a:tcPr marL="7493" marR="7493" marT="7493" marB="0" anchor="b">
                    <a:lnL>
                      <a:noFill/>
                    </a:lnL>
                    <a:lnR>
                      <a:noFill/>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-2.1%</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3.7%</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3.5%</a:t>
                      </a:r>
                    </a:p>
                  </a:txBody>
                  <a:tcPr marL="7493" marR="7493" marT="7493" marB="0" anchor="b">
                    <a:lnL>
                      <a:noFill/>
                    </a:lnL>
                    <a:lnR>
                      <a:noFill/>
                    </a:lnR>
                    <a:lnT>
                      <a:noFill/>
                    </a:lnT>
                    <a:lnB>
                      <a:noFill/>
                    </a:lnB>
                  </a:tcPr>
                </a:tc>
                <a:extLst>
                  <a:ext uri="{0D108BD9-81ED-4DB2-BD59-A6C34878D82A}">
                    <a16:rowId xmlns:a16="http://schemas.microsoft.com/office/drawing/2014/main" val="4093745710"/>
                  </a:ext>
                </a:extLst>
              </a:tr>
              <a:tr h="151257">
                <a:tc>
                  <a:txBody>
                    <a:bodyPr/>
                    <a:lstStyle/>
                    <a:p>
                      <a:pPr algn="l" fontAlgn="b"/>
                      <a:r>
                        <a:rPr lang="en-US" sz="1100" b="1" i="0" u="none" strike="noStrike">
                          <a:solidFill>
                            <a:srgbClr val="000000"/>
                          </a:solidFill>
                          <a:effectLst/>
                          <a:latin typeface="Calibri" panose="020F0502020204030204" pitchFamily="34" charset="0"/>
                        </a:rPr>
                        <a:t>Porter Medical Center</a:t>
                      </a:r>
                    </a:p>
                  </a:txBody>
                  <a:tcPr marL="7493" marR="7493" marT="7493"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-0.8%</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3.5%</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3.4%</a:t>
                      </a:r>
                    </a:p>
                  </a:txBody>
                  <a:tcPr marL="7493" marR="7493" marT="7493" marB="0" anchor="b">
                    <a:lnL>
                      <a:noFill/>
                    </a:lnL>
                    <a:lnR>
                      <a:noFill/>
                    </a:lnR>
                    <a:lnT>
                      <a:noFill/>
                    </a:lnT>
                    <a:lnB>
                      <a:noFill/>
                    </a:lnB>
                  </a:tcPr>
                </a:tc>
                <a:extLst>
                  <a:ext uri="{0D108BD9-81ED-4DB2-BD59-A6C34878D82A}">
                    <a16:rowId xmlns:a16="http://schemas.microsoft.com/office/drawing/2014/main" val="2313671600"/>
                  </a:ext>
                </a:extLst>
              </a:tr>
              <a:tr h="151257">
                <a:tc>
                  <a:txBody>
                    <a:bodyPr/>
                    <a:lstStyle/>
                    <a:p>
                      <a:pPr algn="l" fontAlgn="b"/>
                      <a:r>
                        <a:rPr lang="en-US" sz="1100" b="1" i="0" u="none" strike="noStrike" dirty="0">
                          <a:solidFill>
                            <a:srgbClr val="000000"/>
                          </a:solidFill>
                          <a:effectLst/>
                          <a:latin typeface="Calibri" panose="020F0502020204030204" pitchFamily="34" charset="0"/>
                        </a:rPr>
                        <a:t>Rutland Regional Medical Center</a:t>
                      </a:r>
                    </a:p>
                  </a:txBody>
                  <a:tcPr marL="7493" marR="7493" marT="7493"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0.1%</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3.5%</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3.5%</a:t>
                      </a:r>
                    </a:p>
                  </a:txBody>
                  <a:tcPr marL="7493" marR="7493" marT="7493" marB="0" anchor="b">
                    <a:lnL>
                      <a:noFill/>
                    </a:lnL>
                    <a:lnR>
                      <a:noFill/>
                    </a:lnR>
                    <a:lnT>
                      <a:noFill/>
                    </a:lnT>
                    <a:lnB>
                      <a:noFill/>
                    </a:lnB>
                  </a:tcPr>
                </a:tc>
                <a:extLst>
                  <a:ext uri="{0D108BD9-81ED-4DB2-BD59-A6C34878D82A}">
                    <a16:rowId xmlns:a16="http://schemas.microsoft.com/office/drawing/2014/main" val="997653372"/>
                  </a:ext>
                </a:extLst>
              </a:tr>
              <a:tr h="151257">
                <a:tc>
                  <a:txBody>
                    <a:bodyPr/>
                    <a:lstStyle/>
                    <a:p>
                      <a:pPr algn="l" fontAlgn="b"/>
                      <a:r>
                        <a:rPr lang="en-US" sz="1100" b="1" i="0" u="none" strike="noStrike">
                          <a:solidFill>
                            <a:srgbClr val="000000"/>
                          </a:solidFill>
                          <a:effectLst/>
                          <a:latin typeface="Calibri" panose="020F0502020204030204" pitchFamily="34" charset="0"/>
                        </a:rPr>
                        <a:t>Southwestern VT Medical Center</a:t>
                      </a:r>
                    </a:p>
                  </a:txBody>
                  <a:tcPr marL="7493" marR="7493" marT="7493"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-0.2%</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FF0000"/>
                          </a:solidFill>
                          <a:effectLst/>
                          <a:latin typeface="Calibri" panose="020F0502020204030204" pitchFamily="34" charset="0"/>
                        </a:rPr>
                        <a:t>4.3%</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7493" marR="7493" marT="7493" marB="0" anchor="b">
                    <a:lnL>
                      <a:noFill/>
                    </a:lnL>
                    <a:lnR>
                      <a:noFill/>
                    </a:lnR>
                    <a:lnT>
                      <a:noFill/>
                    </a:lnT>
                    <a:lnB>
                      <a:noFill/>
                    </a:lnB>
                  </a:tcPr>
                </a:tc>
                <a:extLst>
                  <a:ext uri="{0D108BD9-81ED-4DB2-BD59-A6C34878D82A}">
                    <a16:rowId xmlns:a16="http://schemas.microsoft.com/office/drawing/2014/main" val="569789505"/>
                  </a:ext>
                </a:extLst>
              </a:tr>
              <a:tr h="151257">
                <a:tc>
                  <a:txBody>
                    <a:bodyPr/>
                    <a:lstStyle/>
                    <a:p>
                      <a:pPr algn="l" fontAlgn="b"/>
                      <a:r>
                        <a:rPr lang="en-US" sz="1100" b="1" i="0" u="none" strike="noStrike">
                          <a:solidFill>
                            <a:srgbClr val="000000"/>
                          </a:solidFill>
                          <a:effectLst/>
                          <a:latin typeface="Calibri" panose="020F0502020204030204" pitchFamily="34" charset="0"/>
                        </a:rPr>
                        <a:t>Springfield Hospital</a:t>
                      </a:r>
                    </a:p>
                  </a:txBody>
                  <a:tcPr marL="7493" marR="7493" marT="7493"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-19.7%</a:t>
                      </a:r>
                    </a:p>
                  </a:txBody>
                  <a:tcPr marL="7493" marR="7493" marT="749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-19.2%</a:t>
                      </a:r>
                    </a:p>
                  </a:txBody>
                  <a:tcPr marL="7493" marR="7493" marT="749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-19.2%</a:t>
                      </a:r>
                    </a:p>
                  </a:txBody>
                  <a:tcPr marL="7493" marR="7493" marT="7493" marB="0" anchor="b">
                    <a:lnL>
                      <a:noFill/>
                    </a:lnL>
                    <a:lnR>
                      <a:noFill/>
                    </a:lnR>
                    <a:lnT>
                      <a:noFill/>
                    </a:lnT>
                    <a:lnB>
                      <a:noFill/>
                    </a:lnB>
                  </a:tcPr>
                </a:tc>
                <a:extLst>
                  <a:ext uri="{0D108BD9-81ED-4DB2-BD59-A6C34878D82A}">
                    <a16:rowId xmlns:a16="http://schemas.microsoft.com/office/drawing/2014/main" val="3263771707"/>
                  </a:ext>
                </a:extLst>
              </a:tr>
              <a:tr h="151257">
                <a:tc>
                  <a:txBody>
                    <a:bodyPr/>
                    <a:lstStyle/>
                    <a:p>
                      <a:pPr algn="l" fontAlgn="b"/>
                      <a:r>
                        <a:rPr lang="en-US" sz="1100" b="1" i="0" u="none" strike="noStrike" dirty="0">
                          <a:solidFill>
                            <a:srgbClr val="000000"/>
                          </a:solidFill>
                          <a:effectLst/>
                          <a:latin typeface="Calibri" panose="020F0502020204030204" pitchFamily="34" charset="0"/>
                        </a:rPr>
                        <a:t>The University of Vermont Medical Center</a:t>
                      </a:r>
                    </a:p>
                  </a:txBody>
                  <a:tcPr marL="7493" marR="7493" marT="7493"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7493" marR="7493" marT="7493" marB="0" anchor="b">
                    <a:lnL>
                      <a:noFill/>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rgbClr val="FF0000"/>
                          </a:solidFill>
                          <a:effectLst/>
                          <a:latin typeface="Calibri" panose="020F0502020204030204" pitchFamily="34" charset="0"/>
                        </a:rPr>
                        <a:t>6.1%</a:t>
                      </a:r>
                    </a:p>
                  </a:txBody>
                  <a:tcPr marL="7493" marR="7493" marT="7493" marB="0" anchor="b">
                    <a:lnL w="635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rgbClr val="FF0000"/>
                          </a:solidFill>
                          <a:effectLst/>
                          <a:latin typeface="Calibri" panose="020F0502020204030204" pitchFamily="34" charset="0"/>
                        </a:rPr>
                        <a:t>6.8%</a:t>
                      </a:r>
                    </a:p>
                  </a:txBody>
                  <a:tcPr marL="7493" marR="7493" marT="7493"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0478946"/>
                  </a:ext>
                </a:extLst>
              </a:tr>
              <a:tr h="151257">
                <a:tc>
                  <a:txBody>
                    <a:bodyPr/>
                    <a:lstStyle/>
                    <a:p>
                      <a:pPr algn="l" fontAlgn="b"/>
                      <a:r>
                        <a:rPr lang="en-US" sz="1100" b="1" i="0" u="none" strike="noStrike">
                          <a:solidFill>
                            <a:srgbClr val="000000"/>
                          </a:solidFill>
                          <a:effectLst/>
                          <a:latin typeface="Calibri" panose="020F0502020204030204" pitchFamily="34" charset="0"/>
                        </a:rPr>
                        <a:t>Totals</a:t>
                      </a:r>
                    </a:p>
                  </a:txBody>
                  <a:tcPr marL="7493" marR="7493" marT="7493"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panose="020F0502020204030204" pitchFamily="34" charset="0"/>
                        </a:rPr>
                        <a:t>0.1%</a:t>
                      </a:r>
                    </a:p>
                  </a:txBody>
                  <a:tcPr marL="7493" marR="7493" marT="7493"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panose="020F0502020204030204" pitchFamily="34" charset="0"/>
                        </a:rPr>
                        <a:t>4.5%</a:t>
                      </a:r>
                    </a:p>
                  </a:txBody>
                  <a:tcPr marL="7493" marR="7493" marT="7493"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100" b="1" i="0" u="none" strike="noStrike" dirty="0">
                          <a:solidFill>
                            <a:srgbClr val="000000"/>
                          </a:solidFill>
                          <a:effectLst/>
                          <a:latin typeface="Calibri" panose="020F0502020204030204" pitchFamily="34" charset="0"/>
                        </a:rPr>
                        <a:t>4.7%</a:t>
                      </a:r>
                    </a:p>
                  </a:txBody>
                  <a:tcPr marL="7493" marR="7493" marT="7493"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046717333"/>
                  </a:ext>
                </a:extLst>
              </a:tr>
            </a:tbl>
          </a:graphicData>
        </a:graphic>
      </p:graphicFrame>
      <p:cxnSp>
        <p:nvCxnSpPr>
          <p:cNvPr id="10" name="Straight Connector 9">
            <a:extLst>
              <a:ext uri="{FF2B5EF4-FFF2-40B4-BE49-F238E27FC236}">
                <a16:creationId xmlns:a16="http://schemas.microsoft.com/office/drawing/2014/main" id="{B5B3AD34-9825-4A56-A882-F213B57F406C}"/>
              </a:ext>
            </a:extLst>
          </p:cNvPr>
          <p:cNvCxnSpPr/>
          <p:nvPr/>
        </p:nvCxnSpPr>
        <p:spPr>
          <a:xfrm>
            <a:off x="152400" y="4314950"/>
            <a:ext cx="8839200"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Box 2">
            <a:extLst>
              <a:ext uri="{FF2B5EF4-FFF2-40B4-BE49-F238E27FC236}">
                <a16:creationId xmlns:a16="http://schemas.microsoft.com/office/drawing/2014/main" id="{4F60B457-467E-4101-BD12-ED2B6EF18612}"/>
              </a:ext>
            </a:extLst>
          </p:cNvPr>
          <p:cNvSpPr txBox="1"/>
          <p:nvPr/>
        </p:nvSpPr>
        <p:spPr>
          <a:xfrm>
            <a:off x="506606" y="899168"/>
            <a:ext cx="8305800" cy="307777"/>
          </a:xfrm>
          <a:prstGeom prst="rect">
            <a:avLst/>
          </a:prstGeom>
          <a:noFill/>
        </p:spPr>
        <p:txBody>
          <a:bodyPr wrap="square" rtlCol="0">
            <a:spAutoFit/>
          </a:bodyPr>
          <a:lstStyle/>
          <a:p>
            <a:pPr algn="ctr"/>
            <a:r>
              <a:rPr lang="en-US" sz="1400" dirty="0">
                <a:solidFill>
                  <a:srgbClr val="FF0000"/>
                </a:solidFill>
              </a:rPr>
              <a:t>Red text indicates request exceeds budget guidance maximum</a:t>
            </a:r>
          </a:p>
        </p:txBody>
      </p:sp>
      <p:graphicFrame>
        <p:nvGraphicFramePr>
          <p:cNvPr id="6" name="Table 5">
            <a:extLst>
              <a:ext uri="{FF2B5EF4-FFF2-40B4-BE49-F238E27FC236}">
                <a16:creationId xmlns:a16="http://schemas.microsoft.com/office/drawing/2014/main" id="{6A9D5F50-B96B-45D4-97C2-596BCA869BFA}"/>
              </a:ext>
            </a:extLst>
          </p:cNvPr>
          <p:cNvGraphicFramePr>
            <a:graphicFrameLocks noGrp="1"/>
          </p:cNvGraphicFramePr>
          <p:nvPr>
            <p:extLst>
              <p:ext uri="{D42A27DB-BD31-4B8C-83A1-F6EECF244321}">
                <p14:modId xmlns:p14="http://schemas.microsoft.com/office/powerpoint/2010/main" val="650254455"/>
              </p:ext>
            </p:extLst>
          </p:nvPr>
        </p:nvGraphicFramePr>
        <p:xfrm>
          <a:off x="1612900" y="4314950"/>
          <a:ext cx="5918200" cy="1182959"/>
        </p:xfrm>
        <a:graphic>
          <a:graphicData uri="http://schemas.openxmlformats.org/drawingml/2006/table">
            <a:tbl>
              <a:tblPr/>
              <a:tblGrid>
                <a:gridCol w="2679700">
                  <a:extLst>
                    <a:ext uri="{9D8B030D-6E8A-4147-A177-3AD203B41FA5}">
                      <a16:colId xmlns:a16="http://schemas.microsoft.com/office/drawing/2014/main" val="3972507404"/>
                    </a:ext>
                  </a:extLst>
                </a:gridCol>
                <a:gridCol w="1079500">
                  <a:extLst>
                    <a:ext uri="{9D8B030D-6E8A-4147-A177-3AD203B41FA5}">
                      <a16:colId xmlns:a16="http://schemas.microsoft.com/office/drawing/2014/main" val="531877572"/>
                    </a:ext>
                  </a:extLst>
                </a:gridCol>
                <a:gridCol w="1079500">
                  <a:extLst>
                    <a:ext uri="{9D8B030D-6E8A-4147-A177-3AD203B41FA5}">
                      <a16:colId xmlns:a16="http://schemas.microsoft.com/office/drawing/2014/main" val="1347765774"/>
                    </a:ext>
                  </a:extLst>
                </a:gridCol>
                <a:gridCol w="1079500">
                  <a:extLst>
                    <a:ext uri="{9D8B030D-6E8A-4147-A177-3AD203B41FA5}">
                      <a16:colId xmlns:a16="http://schemas.microsoft.com/office/drawing/2014/main" val="3828210023"/>
                    </a:ext>
                  </a:extLst>
                </a:gridCol>
              </a:tblGrid>
              <a:tr h="271944">
                <a:tc>
                  <a:txBody>
                    <a:bodyPr/>
                    <a:lstStyle/>
                    <a:p>
                      <a:pPr algn="l" fontAlgn="b"/>
                      <a:endParaRPr lang="en-US" sz="1100" b="1"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Provider Transfers</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Accounting</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ACO Accounting</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032606"/>
                  </a:ext>
                </a:extLst>
              </a:tr>
              <a:tr h="182203">
                <a:tc>
                  <a:txBody>
                    <a:bodyPr/>
                    <a:lstStyle/>
                    <a:p>
                      <a:pPr algn="r" fontAlgn="b"/>
                      <a:r>
                        <a:rPr lang="en-US" sz="1100" b="0" i="0" u="none" strike="noStrike">
                          <a:solidFill>
                            <a:srgbClr val="000000"/>
                          </a:solidFill>
                          <a:effectLst/>
                          <a:latin typeface="Calibri" panose="020F0502020204030204" pitchFamily="34" charset="0"/>
                        </a:rPr>
                        <a:t>Central Vermont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$3,179,852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$821,520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-$2,325,600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92912055"/>
                  </a:ext>
                </a:extLst>
              </a:tr>
              <a:tr h="182203">
                <a:tc>
                  <a:txBody>
                    <a:bodyPr/>
                    <a:lstStyle/>
                    <a:p>
                      <a:pPr algn="r" fontAlgn="b"/>
                      <a:r>
                        <a:rPr lang="en-US" sz="1100" b="0" i="0" u="none" strike="noStrike">
                          <a:solidFill>
                            <a:srgbClr val="000000"/>
                          </a:solidFill>
                          <a:effectLst/>
                          <a:latin typeface="Calibri" panose="020F0502020204030204" pitchFamily="34" charset="0"/>
                        </a:rPr>
                        <a:t>Northwestern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$230,331</a:t>
                      </a: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1207191765"/>
                  </a:ext>
                </a:extLst>
              </a:tr>
              <a:tr h="182203">
                <a:tc>
                  <a:txBody>
                    <a:bodyPr/>
                    <a:lstStyle/>
                    <a:p>
                      <a:pPr algn="r" fontAlgn="b"/>
                      <a:r>
                        <a:rPr lang="en-US" sz="1100" b="0" i="0" u="none" strike="noStrike">
                          <a:solidFill>
                            <a:srgbClr val="000000"/>
                          </a:solidFill>
                          <a:effectLst/>
                          <a:latin typeface="Calibri" panose="020F0502020204030204" pitchFamily="34" charset="0"/>
                        </a:rPr>
                        <a:t>Porter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$1,110,958</a:t>
                      </a: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-$1,067,391</a:t>
                      </a:r>
                    </a:p>
                  </a:txBody>
                  <a:tcPr marL="7620" marR="7620" marT="7620" marB="0" anchor="b">
                    <a:lnL>
                      <a:noFill/>
                    </a:lnL>
                    <a:lnR>
                      <a:noFill/>
                    </a:lnR>
                    <a:lnT>
                      <a:noFill/>
                    </a:lnT>
                    <a:lnB>
                      <a:noFill/>
                    </a:lnB>
                  </a:tcPr>
                </a:tc>
                <a:extLst>
                  <a:ext uri="{0D108BD9-81ED-4DB2-BD59-A6C34878D82A}">
                    <a16:rowId xmlns:a16="http://schemas.microsoft.com/office/drawing/2014/main" val="3031529519"/>
                  </a:ext>
                </a:extLst>
              </a:tr>
              <a:tr h="182203">
                <a:tc>
                  <a:txBody>
                    <a:bodyPr/>
                    <a:lstStyle/>
                    <a:p>
                      <a:pPr algn="r" fontAlgn="b"/>
                      <a:r>
                        <a:rPr lang="en-US" sz="1100" b="0" i="0" u="none" strike="noStrike">
                          <a:solidFill>
                            <a:srgbClr val="000000"/>
                          </a:solidFill>
                          <a:effectLst/>
                          <a:latin typeface="Calibri" panose="020F0502020204030204" pitchFamily="34" charset="0"/>
                        </a:rPr>
                        <a:t>Southwestern VT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$1,301,000</a:t>
                      </a: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757839226"/>
                  </a:ext>
                </a:extLst>
              </a:tr>
              <a:tr h="182203">
                <a:tc>
                  <a:txBody>
                    <a:bodyPr/>
                    <a:lstStyle/>
                    <a:p>
                      <a:pPr algn="r" fontAlgn="b"/>
                      <a:r>
                        <a:rPr lang="en-US" sz="1100" b="0" i="0" u="none" strike="noStrike">
                          <a:solidFill>
                            <a:srgbClr val="000000"/>
                          </a:solidFill>
                          <a:effectLst/>
                          <a:latin typeface="Calibri" panose="020F0502020204030204" pitchFamily="34" charset="0"/>
                        </a:rPr>
                        <a:t>The University of Vermont Medical Center</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-$8,423,327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335153"/>
                  </a:ext>
                </a:extLst>
              </a:tr>
            </a:tbl>
          </a:graphicData>
        </a:graphic>
      </p:graphicFrame>
      <p:sp>
        <p:nvSpPr>
          <p:cNvPr id="8" name="TextBox 7">
            <a:extLst>
              <a:ext uri="{FF2B5EF4-FFF2-40B4-BE49-F238E27FC236}">
                <a16:creationId xmlns:a16="http://schemas.microsoft.com/office/drawing/2014/main" id="{D3E1C4E1-D9D5-41E0-9AC1-6CEC506BD4C2}"/>
              </a:ext>
            </a:extLst>
          </p:cNvPr>
          <p:cNvSpPr txBox="1"/>
          <p:nvPr/>
        </p:nvSpPr>
        <p:spPr>
          <a:xfrm>
            <a:off x="1258694" y="5491158"/>
            <a:ext cx="7428106" cy="255197"/>
          </a:xfrm>
          <a:prstGeom prst="rect">
            <a:avLst/>
          </a:prstGeom>
          <a:noFill/>
        </p:spPr>
        <p:txBody>
          <a:bodyPr wrap="square" rtlCol="0">
            <a:spAutoFit/>
          </a:bodyPr>
          <a:lstStyle/>
          <a:p>
            <a:r>
              <a:rPr lang="en-US" sz="1000" dirty="0"/>
              <a:t>Accounting: bad debt collection fees moved to expenses; ACO Accounting: payment reform investments moved to deductions</a:t>
            </a:r>
          </a:p>
        </p:txBody>
      </p:sp>
      <p:sp>
        <p:nvSpPr>
          <p:cNvPr id="4" name="Slide Number Placeholder 3">
            <a:extLst>
              <a:ext uri="{FF2B5EF4-FFF2-40B4-BE49-F238E27FC236}">
                <a16:creationId xmlns:a16="http://schemas.microsoft.com/office/drawing/2014/main" id="{43D24C13-F964-4DCB-B38C-0694E1FC8AEC}"/>
              </a:ext>
            </a:extLst>
          </p:cNvPr>
          <p:cNvSpPr>
            <a:spLocks noGrp="1"/>
          </p:cNvSpPr>
          <p:nvPr>
            <p:ph type="sldNum" sz="quarter" idx="12"/>
          </p:nvPr>
        </p:nvSpPr>
        <p:spPr/>
        <p:txBody>
          <a:bodyPr/>
          <a:lstStyle/>
          <a:p>
            <a:fld id="{8C820DE8-B2A3-4495-B05C-4C28FA95D4C8}" type="slidenum">
              <a:rPr lang="en-US" smtClean="0"/>
              <a:t>19</a:t>
            </a:fld>
            <a:endParaRPr lang="en-US" dirty="0"/>
          </a:p>
        </p:txBody>
      </p:sp>
    </p:spTree>
    <p:extLst>
      <p:ext uri="{BB962C8B-B14F-4D97-AF65-F5344CB8AC3E}">
        <p14:creationId xmlns:p14="http://schemas.microsoft.com/office/powerpoint/2010/main" val="417243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Overview</a:t>
            </a:r>
          </a:p>
        </p:txBody>
      </p:sp>
      <p:sp>
        <p:nvSpPr>
          <p:cNvPr id="15" name="Rectangle 14"/>
          <p:cNvSpPr/>
          <p:nvPr/>
        </p:nvSpPr>
        <p:spPr>
          <a:xfrm>
            <a:off x="838200" y="990600"/>
            <a:ext cx="7620000" cy="6370975"/>
          </a:xfrm>
          <a:prstGeom prst="rect">
            <a:avLst/>
          </a:prstGeom>
        </p:spPr>
        <p:txBody>
          <a:bodyPr wrap="square">
            <a:spAutoFit/>
          </a:bodyPr>
          <a:lstStyle/>
          <a:p>
            <a:pPr marL="342900" indent="-342900">
              <a:buClr>
                <a:schemeClr val="accent1"/>
              </a:buClr>
              <a:buFont typeface="Wingdings" panose="05000000000000000000" pitchFamily="2" charset="2"/>
              <a:buChar char="§"/>
            </a:pPr>
            <a:r>
              <a:rPr lang="en-US" sz="2400" dirty="0"/>
              <a:t>Recap of GMCB FY20 Budget Guidance</a:t>
            </a:r>
          </a:p>
          <a:p>
            <a:pPr marL="342900" indent="-342900">
              <a:buClr>
                <a:schemeClr val="accent1"/>
              </a:buClr>
              <a:buFont typeface="Wingdings" panose="05000000000000000000" pitchFamily="2" charset="2"/>
              <a:buChar char="§"/>
            </a:pPr>
            <a:r>
              <a:rPr lang="en-US" sz="2400" dirty="0"/>
              <a:t>FY20 Budget Requests</a:t>
            </a:r>
          </a:p>
          <a:p>
            <a:pPr marL="800100" lvl="1" indent="-342900">
              <a:buClr>
                <a:schemeClr val="accent1"/>
              </a:buClr>
              <a:buFont typeface="Wingdings" panose="05000000000000000000" pitchFamily="2" charset="2"/>
              <a:buChar char="ü"/>
            </a:pPr>
            <a:r>
              <a:rPr lang="en-US" sz="2400" dirty="0"/>
              <a:t>Considerations  </a:t>
            </a:r>
          </a:p>
          <a:p>
            <a:pPr marL="800100" lvl="1" indent="-342900">
              <a:buClr>
                <a:schemeClr val="accent1"/>
              </a:buClr>
              <a:buFont typeface="Wingdings" panose="05000000000000000000" pitchFamily="2" charset="2"/>
              <a:buChar char="ü"/>
            </a:pPr>
            <a:r>
              <a:rPr lang="en-US" sz="2400" dirty="0"/>
              <a:t>Summary of Results</a:t>
            </a:r>
          </a:p>
          <a:p>
            <a:pPr marL="803275" lvl="1" indent="-346075">
              <a:buClr>
                <a:schemeClr val="accent1"/>
              </a:buClr>
              <a:buFont typeface="Wingdings" panose="05000000000000000000" pitchFamily="2" charset="2"/>
              <a:buChar char="ü"/>
            </a:pPr>
            <a:r>
              <a:rPr lang="en-US" sz="2400" dirty="0">
                <a:latin typeface="Calibri" panose="020F0502020204030204" pitchFamily="34" charset="0"/>
                <a:cs typeface="Calibri" panose="020F0502020204030204" pitchFamily="34" charset="0"/>
              </a:rPr>
              <a:t>Net Patient Revenue &amp; Fixed Prospective Payment</a:t>
            </a:r>
          </a:p>
          <a:p>
            <a:pPr marL="803275" lvl="1" indent="-346075">
              <a:buClr>
                <a:schemeClr val="accent1"/>
              </a:buClr>
              <a:buFont typeface="Wingdings" panose="05000000000000000000" pitchFamily="2" charset="2"/>
              <a:buChar char="ü"/>
            </a:pPr>
            <a:r>
              <a:rPr lang="en-US" sz="2400" dirty="0">
                <a:latin typeface="Calibri" panose="020F0502020204030204" pitchFamily="34" charset="0"/>
                <a:cs typeface="Calibri" panose="020F0502020204030204" pitchFamily="34" charset="0"/>
              </a:rPr>
              <a:t>Change in Charges (Rates/Prices)</a:t>
            </a:r>
          </a:p>
          <a:p>
            <a:pPr marL="803275" lvl="1" indent="-346075">
              <a:buClr>
                <a:schemeClr val="accent1"/>
              </a:buClr>
              <a:buFont typeface="Wingdings" panose="05000000000000000000" pitchFamily="2" charset="2"/>
              <a:buChar char="ü"/>
            </a:pPr>
            <a:r>
              <a:rPr lang="en-US" sz="2400" dirty="0">
                <a:latin typeface="Calibri" panose="020F0502020204030204" pitchFamily="34" charset="0"/>
                <a:cs typeface="Calibri" panose="020F0502020204030204" pitchFamily="34" charset="0"/>
              </a:rPr>
              <a:t>Key Financial Indicators</a:t>
            </a:r>
          </a:p>
          <a:p>
            <a:pPr marL="803275" lvl="1" indent="-346075">
              <a:buClr>
                <a:schemeClr val="accent1"/>
              </a:buClr>
              <a:buFont typeface="Wingdings" panose="05000000000000000000" pitchFamily="2" charset="2"/>
              <a:buChar char="ü"/>
            </a:pPr>
            <a:r>
              <a:rPr lang="en-US" sz="2400" dirty="0">
                <a:latin typeface="Calibri" panose="020F0502020204030204" pitchFamily="34" charset="0"/>
                <a:cs typeface="Calibri" panose="020F0502020204030204" pitchFamily="34" charset="0"/>
              </a:rPr>
              <a:t>Operating Margin</a:t>
            </a:r>
          </a:p>
          <a:p>
            <a:pPr marL="803275" lvl="1" indent="-346075">
              <a:buClr>
                <a:schemeClr val="accent1"/>
              </a:buClr>
              <a:buFont typeface="Wingdings" panose="05000000000000000000" pitchFamily="2" charset="2"/>
              <a:buChar char="ü"/>
            </a:pPr>
            <a:r>
              <a:rPr lang="en-US" sz="2400" dirty="0">
                <a:latin typeface="Calibri" panose="020F0502020204030204" pitchFamily="34" charset="0"/>
                <a:cs typeface="Calibri" panose="020F0502020204030204" pitchFamily="34" charset="0"/>
              </a:rPr>
              <a:t>Bad Debt and Free Care</a:t>
            </a:r>
          </a:p>
          <a:p>
            <a:pPr marL="803275" lvl="1" indent="-346075">
              <a:buClr>
                <a:schemeClr val="accent1"/>
              </a:buClr>
              <a:buFont typeface="Wingdings" panose="05000000000000000000" pitchFamily="2" charset="2"/>
              <a:buChar char="ü"/>
            </a:pPr>
            <a:r>
              <a:rPr lang="en-US" sz="2400" dirty="0">
                <a:latin typeface="Calibri" panose="020F0502020204030204" pitchFamily="34" charset="0"/>
                <a:cs typeface="Calibri" panose="020F0502020204030204" pitchFamily="34" charset="0"/>
              </a:rPr>
              <a:t>Disproportionate Share Payments and Provider Tax </a:t>
            </a:r>
          </a:p>
          <a:p>
            <a:pPr marL="803275" lvl="1" indent="-346075">
              <a:buClr>
                <a:schemeClr val="accent1"/>
              </a:buClr>
              <a:buFont typeface="Wingdings" panose="05000000000000000000" pitchFamily="2" charset="2"/>
              <a:buChar char="ü"/>
            </a:pPr>
            <a:r>
              <a:rPr lang="en-US" sz="2400" dirty="0">
                <a:latin typeface="Calibri" panose="020F0502020204030204" pitchFamily="34" charset="0"/>
                <a:cs typeface="Calibri" panose="020F0502020204030204" pitchFamily="34" charset="0"/>
              </a:rPr>
              <a:t>340B Revenue</a:t>
            </a:r>
          </a:p>
          <a:p>
            <a:pPr marL="341313" indent="-341313">
              <a:buClr>
                <a:schemeClr val="accent1"/>
              </a:buClr>
              <a:buFont typeface="Wingdings" panose="05000000000000000000" pitchFamily="2" charset="2"/>
              <a:buChar char="§"/>
            </a:pPr>
            <a:r>
              <a:rPr lang="en-US" sz="2400" dirty="0">
                <a:latin typeface="Calibri" panose="020F0502020204030204" pitchFamily="34" charset="0"/>
                <a:cs typeface="Calibri" panose="020F0502020204030204" pitchFamily="34" charset="0"/>
              </a:rPr>
              <a:t>ACO Participation</a:t>
            </a:r>
          </a:p>
          <a:p>
            <a:pPr marL="342900" indent="-342900">
              <a:buClr>
                <a:schemeClr val="accent1"/>
              </a:buClr>
              <a:buFont typeface="Wingdings" panose="05000000000000000000" pitchFamily="2" charset="2"/>
              <a:buChar char="§"/>
            </a:pPr>
            <a:r>
              <a:rPr lang="en-US" sz="2400" dirty="0"/>
              <a:t>Timeline and Next Steps</a:t>
            </a:r>
          </a:p>
          <a:p>
            <a:pPr marL="342900" indent="-342900">
              <a:buClr>
                <a:schemeClr val="accent1"/>
              </a:buClr>
              <a:buFont typeface="Wingdings" panose="05000000000000000000" pitchFamily="2" charset="2"/>
              <a:buChar char="§"/>
            </a:pPr>
            <a:r>
              <a:rPr lang="en-US" sz="2400" dirty="0"/>
              <a:t>Discussion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
        <p:nvSpPr>
          <p:cNvPr id="3" name="Slide Number Placeholder 2">
            <a:extLst>
              <a:ext uri="{FF2B5EF4-FFF2-40B4-BE49-F238E27FC236}">
                <a16:creationId xmlns:a16="http://schemas.microsoft.com/office/drawing/2014/main" id="{659F77E2-DA8A-4332-807B-7DAE724DFADD}"/>
              </a:ext>
            </a:extLst>
          </p:cNvPr>
          <p:cNvSpPr>
            <a:spLocks noGrp="1"/>
          </p:cNvSpPr>
          <p:nvPr>
            <p:ph type="sldNum" sz="quarter" idx="12"/>
          </p:nvPr>
        </p:nvSpPr>
        <p:spPr/>
        <p:txBody>
          <a:bodyPr/>
          <a:lstStyle/>
          <a:p>
            <a:fld id="{8C820DE8-B2A3-4495-B05C-4C28FA95D4C8}" type="slidenum">
              <a:rPr lang="en-US" smtClean="0"/>
              <a:t>2</a:t>
            </a:fld>
            <a:endParaRPr lang="en-US" dirty="0"/>
          </a:p>
        </p:txBody>
      </p:sp>
    </p:spTree>
    <p:extLst>
      <p:ext uri="{BB962C8B-B14F-4D97-AF65-F5344CB8AC3E}">
        <p14:creationId xmlns:p14="http://schemas.microsoft.com/office/powerpoint/2010/main" val="20292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61C50-A6EA-448F-A9B4-DFA0B7B8D0C9}"/>
              </a:ext>
            </a:extLst>
          </p:cNvPr>
          <p:cNvSpPr>
            <a:spLocks noGrp="1"/>
          </p:cNvSpPr>
          <p:nvPr>
            <p:ph type="title"/>
          </p:nvPr>
        </p:nvSpPr>
        <p:spPr/>
        <p:txBody>
          <a:bodyPr/>
          <a:lstStyle/>
          <a:p>
            <a:r>
              <a:rPr lang="en-US" dirty="0"/>
              <a:t>UVM Health Network</a:t>
            </a:r>
          </a:p>
        </p:txBody>
      </p:sp>
      <p:sp>
        <p:nvSpPr>
          <p:cNvPr id="3" name="Content Placeholder 2">
            <a:extLst>
              <a:ext uri="{FF2B5EF4-FFF2-40B4-BE49-F238E27FC236}">
                <a16:creationId xmlns:a16="http://schemas.microsoft.com/office/drawing/2014/main" id="{D612CF80-F840-49A9-9D38-3D66DE76CDF8}"/>
              </a:ext>
            </a:extLst>
          </p:cNvPr>
          <p:cNvSpPr>
            <a:spLocks noGrp="1"/>
          </p:cNvSpPr>
          <p:nvPr>
            <p:ph idx="1"/>
          </p:nvPr>
        </p:nvSpPr>
        <p:spPr>
          <a:xfrm>
            <a:off x="495300" y="1417638"/>
            <a:ext cx="8229600" cy="1858962"/>
          </a:xfrm>
        </p:spPr>
        <p:txBody>
          <a:bodyPr>
            <a:noAutofit/>
          </a:bodyPr>
          <a:lstStyle/>
          <a:p>
            <a:r>
              <a:rPr lang="en-US" sz="1400" dirty="0">
                <a:latin typeface="+mn-lt"/>
              </a:rPr>
              <a:t>In addition to Provider Transfers and Accounting adjustments, the UVM Health Network also requested adjustments for changes in “unique patients” and case mix index. The UVM Health Network attributes these changes to older and sicker patients across the Network. </a:t>
            </a:r>
          </a:p>
          <a:p>
            <a:endParaRPr lang="en-US" sz="1400" b="1" dirty="0">
              <a:latin typeface="+mn-lt"/>
            </a:endParaRPr>
          </a:p>
          <a:p>
            <a:pPr algn="ctr"/>
            <a:r>
              <a:rPr lang="en-US" sz="1400" b="1" dirty="0">
                <a:latin typeface="+mn-lt"/>
              </a:rPr>
              <a:t>% Change in Overall NPR/FPP Growth</a:t>
            </a:r>
          </a:p>
          <a:p>
            <a:pPr algn="ctr"/>
            <a:r>
              <a:rPr lang="en-US" sz="1400" b="1" dirty="0">
                <a:latin typeface="+mn-lt"/>
              </a:rPr>
              <a:t>$ Value of Adjustment</a:t>
            </a:r>
          </a:p>
          <a:p>
            <a:endParaRPr lang="en-US" sz="1400" dirty="0">
              <a:latin typeface="+mn-lt"/>
            </a:endParaRPr>
          </a:p>
        </p:txBody>
      </p:sp>
      <p:graphicFrame>
        <p:nvGraphicFramePr>
          <p:cNvPr id="15" name="Table 14">
            <a:extLst>
              <a:ext uri="{FF2B5EF4-FFF2-40B4-BE49-F238E27FC236}">
                <a16:creationId xmlns:a16="http://schemas.microsoft.com/office/drawing/2014/main" id="{A225A60A-52CB-47F1-9F23-37E51338B776}"/>
              </a:ext>
            </a:extLst>
          </p:cNvPr>
          <p:cNvGraphicFramePr>
            <a:graphicFrameLocks noGrp="1"/>
          </p:cNvGraphicFramePr>
          <p:nvPr>
            <p:extLst>
              <p:ext uri="{D42A27DB-BD31-4B8C-83A1-F6EECF244321}">
                <p14:modId xmlns:p14="http://schemas.microsoft.com/office/powerpoint/2010/main" val="1931375160"/>
              </p:ext>
            </p:extLst>
          </p:nvPr>
        </p:nvGraphicFramePr>
        <p:xfrm>
          <a:off x="523770" y="2804161"/>
          <a:ext cx="5772150" cy="1554480"/>
        </p:xfrm>
        <a:graphic>
          <a:graphicData uri="http://schemas.openxmlformats.org/drawingml/2006/table">
            <a:tbl>
              <a:tblPr/>
              <a:tblGrid>
                <a:gridCol w="2870217">
                  <a:extLst>
                    <a:ext uri="{9D8B030D-6E8A-4147-A177-3AD203B41FA5}">
                      <a16:colId xmlns:a16="http://schemas.microsoft.com/office/drawing/2014/main" val="810850035"/>
                    </a:ext>
                  </a:extLst>
                </a:gridCol>
                <a:gridCol w="1538183">
                  <a:extLst>
                    <a:ext uri="{9D8B030D-6E8A-4147-A177-3AD203B41FA5}">
                      <a16:colId xmlns:a16="http://schemas.microsoft.com/office/drawing/2014/main" val="1302427601"/>
                    </a:ext>
                  </a:extLst>
                </a:gridCol>
                <a:gridCol w="1363750">
                  <a:extLst>
                    <a:ext uri="{9D8B030D-6E8A-4147-A177-3AD203B41FA5}">
                      <a16:colId xmlns:a16="http://schemas.microsoft.com/office/drawing/2014/main" val="4125928728"/>
                    </a:ext>
                  </a:extLst>
                </a:gridCol>
              </a:tblGrid>
              <a:tr h="411480">
                <a:tc>
                  <a:txBody>
                    <a:bodyPr/>
                    <a:lstStyle/>
                    <a:p>
                      <a:pPr algn="l" fontAlgn="b"/>
                      <a:endParaRPr lang="en-US" sz="12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Unique Patient</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panose="020F0502020204030204" pitchFamily="34" charset="0"/>
                        </a:rPr>
                        <a:t>Case Mix Index</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1459100"/>
                  </a:ext>
                </a:extLst>
              </a:tr>
              <a:tr h="182880">
                <a:tc rowSpan="2">
                  <a:txBody>
                    <a:bodyPr/>
                    <a:lstStyle/>
                    <a:p>
                      <a:pPr algn="r" fontAlgn="ctr"/>
                      <a:r>
                        <a:rPr lang="en-US" sz="1200" b="1" i="0" u="none" strike="noStrike">
                          <a:solidFill>
                            <a:srgbClr val="000000"/>
                          </a:solidFill>
                          <a:effectLst/>
                          <a:latin typeface="Calibri" panose="020F0502020204030204" pitchFamily="34" charset="0"/>
                        </a:rPr>
                        <a:t>The University of Vermont Medical Center</a:t>
                      </a:r>
                    </a:p>
                  </a:txBody>
                  <a:tcPr marL="7620" marR="7620" marT="7620" marB="0" anchor="ctr">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3.1%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1.2%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81749991"/>
                  </a:ext>
                </a:extLst>
              </a:tr>
              <a:tr h="182880">
                <a:tc vMerge="1">
                  <a:txBody>
                    <a:bodyPr/>
                    <a:lstStyle/>
                    <a:p>
                      <a:endParaRPr lang="en-US"/>
                    </a:p>
                  </a:txBody>
                  <a:tcPr/>
                </a:tc>
                <a:tc>
                  <a:txBody>
                    <a:bodyPr/>
                    <a:lstStyle/>
                    <a:p>
                      <a:pPr algn="ctr" fontAlgn="b"/>
                      <a:r>
                        <a:rPr lang="en-US" sz="1200" b="0" i="0" u="none" strike="noStrike">
                          <a:solidFill>
                            <a:srgbClr val="000000"/>
                          </a:solidFill>
                          <a:effectLst/>
                          <a:latin typeface="Calibri" panose="020F0502020204030204" pitchFamily="34" charset="0"/>
                        </a:rPr>
                        <a:t>$37,643,398</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$15,321,663</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3822353"/>
                  </a:ext>
                </a:extLst>
              </a:tr>
              <a:tr h="182880">
                <a:tc rowSpan="2">
                  <a:txBody>
                    <a:bodyPr/>
                    <a:lstStyle/>
                    <a:p>
                      <a:pPr algn="r" fontAlgn="ctr"/>
                      <a:r>
                        <a:rPr lang="en-US" sz="1200" b="1" i="0" u="none" strike="noStrike">
                          <a:solidFill>
                            <a:srgbClr val="000000"/>
                          </a:solidFill>
                          <a:effectLst/>
                          <a:latin typeface="Calibri" panose="020F0502020204030204" pitchFamily="34" charset="0"/>
                        </a:rPr>
                        <a:t>Central Vermont Medical Center</a:t>
                      </a:r>
                    </a:p>
                  </a:txBody>
                  <a:tcPr marL="7620" marR="7620" marT="7620" marB="0" anchor="ctr">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0.8%</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35333706"/>
                  </a:ext>
                </a:extLst>
              </a:tr>
              <a:tr h="182880">
                <a:tc vMerge="1">
                  <a:txBody>
                    <a:bodyPr/>
                    <a:lstStyle/>
                    <a:p>
                      <a:endParaRPr lang="en-US"/>
                    </a:p>
                  </a:txBody>
                  <a:tcPr/>
                </a:tc>
                <a:tc>
                  <a:txBody>
                    <a:bodyPr/>
                    <a:lstStyle/>
                    <a:p>
                      <a:pPr algn="ctr" fontAlgn="b"/>
                      <a:r>
                        <a:rPr lang="en-US" sz="1200" b="0" i="0" u="none" strike="noStrike" dirty="0">
                          <a:solidFill>
                            <a:srgbClr val="000000"/>
                          </a:solidFill>
                          <a:effectLst/>
                          <a:latin typeface="Calibri" panose="020F0502020204030204" pitchFamily="34" charset="0"/>
                        </a:rPr>
                        <a:t>$0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$1,621,143</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546562"/>
                  </a:ext>
                </a:extLst>
              </a:tr>
              <a:tr h="182880">
                <a:tc rowSpan="2">
                  <a:txBody>
                    <a:bodyPr/>
                    <a:lstStyle/>
                    <a:p>
                      <a:pPr algn="r" fontAlgn="ctr"/>
                      <a:r>
                        <a:rPr lang="en-US" sz="1200" b="1" i="0" u="none" strike="noStrike" dirty="0">
                          <a:solidFill>
                            <a:srgbClr val="000000"/>
                          </a:solidFill>
                          <a:effectLst/>
                          <a:latin typeface="Calibri" panose="020F0502020204030204" pitchFamily="34" charset="0"/>
                        </a:rPr>
                        <a:t>Porter Medical Center</a:t>
                      </a:r>
                    </a:p>
                  </a:txBody>
                  <a:tcPr marL="7620" marR="7620" marT="7620" marB="0" anchor="ctr">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2.4%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58508385"/>
                  </a:ext>
                </a:extLst>
              </a:tr>
              <a:tr h="182880">
                <a:tc vMerge="1">
                  <a:txBody>
                    <a:bodyPr/>
                    <a:lstStyle/>
                    <a:p>
                      <a:endParaRPr lang="en-US"/>
                    </a:p>
                  </a:txBody>
                  <a:tcPr/>
                </a:tc>
                <a:tc>
                  <a:txBody>
                    <a:bodyPr/>
                    <a:lstStyle/>
                    <a:p>
                      <a:pPr algn="ctr" fontAlgn="b"/>
                      <a:r>
                        <a:rPr lang="en-US" sz="1200" b="0" i="0" u="none" strike="noStrike" dirty="0">
                          <a:solidFill>
                            <a:srgbClr val="000000"/>
                          </a:solidFill>
                          <a:effectLst/>
                          <a:latin typeface="Calibri" panose="020F0502020204030204" pitchFamily="34" charset="0"/>
                        </a:rPr>
                        <a:t>$0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$1,981,184</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186290"/>
                  </a:ext>
                </a:extLst>
              </a:tr>
            </a:tbl>
          </a:graphicData>
        </a:graphic>
      </p:graphicFrame>
      <p:sp>
        <p:nvSpPr>
          <p:cNvPr id="4" name="Slide Number Placeholder 3">
            <a:extLst>
              <a:ext uri="{FF2B5EF4-FFF2-40B4-BE49-F238E27FC236}">
                <a16:creationId xmlns:a16="http://schemas.microsoft.com/office/drawing/2014/main" id="{21C605BE-5CD5-4F8A-A91C-CBAD658F74C4}"/>
              </a:ext>
            </a:extLst>
          </p:cNvPr>
          <p:cNvSpPr>
            <a:spLocks noGrp="1"/>
          </p:cNvSpPr>
          <p:nvPr>
            <p:ph type="sldNum" sz="quarter" idx="12"/>
          </p:nvPr>
        </p:nvSpPr>
        <p:spPr/>
        <p:txBody>
          <a:bodyPr/>
          <a:lstStyle/>
          <a:p>
            <a:fld id="{8C820DE8-B2A3-4495-B05C-4C28FA95D4C8}" type="slidenum">
              <a:rPr lang="en-US" smtClean="0"/>
              <a:t>20</a:t>
            </a:fld>
            <a:endParaRPr lang="en-US" dirty="0"/>
          </a:p>
        </p:txBody>
      </p:sp>
    </p:spTree>
    <p:extLst>
      <p:ext uri="{BB962C8B-B14F-4D97-AF65-F5344CB8AC3E}">
        <p14:creationId xmlns:p14="http://schemas.microsoft.com/office/powerpoint/2010/main" val="428063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B12F6-2B28-4874-9F58-B380CC58D9CA}"/>
              </a:ext>
            </a:extLst>
          </p:cNvPr>
          <p:cNvSpPr>
            <a:spLocks noGrp="1"/>
          </p:cNvSpPr>
          <p:nvPr>
            <p:ph type="title"/>
          </p:nvPr>
        </p:nvSpPr>
        <p:spPr/>
        <p:txBody>
          <a:bodyPr>
            <a:normAutofit fontScale="90000"/>
          </a:bodyPr>
          <a:lstStyle/>
          <a:p>
            <a:r>
              <a:rPr lang="en-US" dirty="0"/>
              <a:t>NPR &amp; FPP</a:t>
            </a:r>
            <a:br>
              <a:rPr lang="en-US" dirty="0"/>
            </a:br>
            <a:r>
              <a:rPr lang="en-US" dirty="0"/>
              <a:t>Requested Provider Transfers</a:t>
            </a:r>
          </a:p>
        </p:txBody>
      </p:sp>
      <p:graphicFrame>
        <p:nvGraphicFramePr>
          <p:cNvPr id="6" name="Table 5">
            <a:extLst>
              <a:ext uri="{FF2B5EF4-FFF2-40B4-BE49-F238E27FC236}">
                <a16:creationId xmlns:a16="http://schemas.microsoft.com/office/drawing/2014/main" id="{1F1B1DB2-DA34-4DEA-B9F9-734CC6CEDAEE}"/>
              </a:ext>
            </a:extLst>
          </p:cNvPr>
          <p:cNvGraphicFramePr>
            <a:graphicFrameLocks noGrp="1"/>
          </p:cNvGraphicFramePr>
          <p:nvPr>
            <p:extLst>
              <p:ext uri="{D42A27DB-BD31-4B8C-83A1-F6EECF244321}">
                <p14:modId xmlns:p14="http://schemas.microsoft.com/office/powerpoint/2010/main" val="3204004906"/>
              </p:ext>
            </p:extLst>
          </p:nvPr>
        </p:nvGraphicFramePr>
        <p:xfrm>
          <a:off x="304800" y="1600200"/>
          <a:ext cx="5486400" cy="4417402"/>
        </p:xfrm>
        <a:graphic>
          <a:graphicData uri="http://schemas.openxmlformats.org/drawingml/2006/table">
            <a:tbl>
              <a:tblPr/>
              <a:tblGrid>
                <a:gridCol w="1794375">
                  <a:extLst>
                    <a:ext uri="{9D8B030D-6E8A-4147-A177-3AD203B41FA5}">
                      <a16:colId xmlns:a16="http://schemas.microsoft.com/office/drawing/2014/main" val="2093920160"/>
                    </a:ext>
                  </a:extLst>
                </a:gridCol>
                <a:gridCol w="864915">
                  <a:extLst>
                    <a:ext uri="{9D8B030D-6E8A-4147-A177-3AD203B41FA5}">
                      <a16:colId xmlns:a16="http://schemas.microsoft.com/office/drawing/2014/main" val="625023077"/>
                    </a:ext>
                  </a:extLst>
                </a:gridCol>
                <a:gridCol w="864915">
                  <a:extLst>
                    <a:ext uri="{9D8B030D-6E8A-4147-A177-3AD203B41FA5}">
                      <a16:colId xmlns:a16="http://schemas.microsoft.com/office/drawing/2014/main" val="3780621321"/>
                    </a:ext>
                  </a:extLst>
                </a:gridCol>
                <a:gridCol w="1045643">
                  <a:extLst>
                    <a:ext uri="{9D8B030D-6E8A-4147-A177-3AD203B41FA5}">
                      <a16:colId xmlns:a16="http://schemas.microsoft.com/office/drawing/2014/main" val="1214512834"/>
                    </a:ext>
                  </a:extLst>
                </a:gridCol>
                <a:gridCol w="916552">
                  <a:extLst>
                    <a:ext uri="{9D8B030D-6E8A-4147-A177-3AD203B41FA5}">
                      <a16:colId xmlns:a16="http://schemas.microsoft.com/office/drawing/2014/main" val="4084285855"/>
                    </a:ext>
                  </a:extLst>
                </a:gridCol>
              </a:tblGrid>
              <a:tr h="282218">
                <a:tc gridSpan="5">
                  <a:txBody>
                    <a:bodyPr/>
                    <a:lstStyle/>
                    <a:p>
                      <a:pPr algn="ctr" fontAlgn="b"/>
                      <a:r>
                        <a:rPr lang="en-US" sz="1050" b="1" i="0" u="none" strike="noStrike" dirty="0">
                          <a:solidFill>
                            <a:srgbClr val="000000"/>
                          </a:solidFill>
                          <a:effectLst/>
                          <a:latin typeface="Calibri" panose="020F0502020204030204" pitchFamily="34" charset="0"/>
                        </a:rPr>
                        <a:t>Northwestern Medical Center</a:t>
                      </a:r>
                    </a:p>
                  </a:txBody>
                  <a:tcPr marL="6475" marR="6475" marT="6475" marB="0" anchor="b">
                    <a:lnL>
                      <a:noFill/>
                    </a:lnL>
                    <a:lnR>
                      <a:noFill/>
                    </a:lnR>
                    <a:lnT>
                      <a:noFill/>
                    </a:lnT>
                    <a:lnB>
                      <a:noFill/>
                    </a:lnB>
                    <a:solidFill>
                      <a:srgbClr val="DDEBF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6212683"/>
                  </a:ext>
                </a:extLst>
              </a:tr>
              <a:tr h="312894">
                <a:tc>
                  <a:txBody>
                    <a:bodyPr/>
                    <a:lstStyle/>
                    <a:p>
                      <a:pPr algn="ctr" fontAlgn="b"/>
                      <a:r>
                        <a:rPr lang="en-US" sz="1050" b="1" i="0" u="none" strike="noStrike">
                          <a:solidFill>
                            <a:srgbClr val="000000"/>
                          </a:solidFill>
                          <a:effectLst/>
                          <a:latin typeface="Calibri" panose="020F0502020204030204" pitchFamily="34" charset="0"/>
                        </a:rPr>
                        <a:t>Name of Acquisition or Transfer</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NPR/FPP</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Expenses</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Net Profit/Loss</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Effective Date</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6591420"/>
                  </a:ext>
                </a:extLst>
              </a:tr>
              <a:tr h="211643">
                <a:tc>
                  <a:txBody>
                    <a:bodyPr/>
                    <a:lstStyle/>
                    <a:p>
                      <a:pPr algn="l" fontAlgn="b"/>
                      <a:r>
                        <a:rPr lang="en-US" sz="1050" b="0" i="0" u="none" strike="noStrike">
                          <a:solidFill>
                            <a:srgbClr val="000000"/>
                          </a:solidFill>
                          <a:effectLst/>
                          <a:latin typeface="Calibri" panose="020F0502020204030204" pitchFamily="34" charset="0"/>
                        </a:rPr>
                        <a:t>Cold Hollow Family Practice</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$941,347</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$1,103,308</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-$161,961</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1/1/2020</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68373838"/>
                  </a:ext>
                </a:extLst>
              </a:tr>
              <a:tr h="157759">
                <a:tc>
                  <a:txBody>
                    <a:bodyPr/>
                    <a:lstStyle/>
                    <a:p>
                      <a:pPr algn="l" fontAlgn="b"/>
                      <a:r>
                        <a:rPr lang="en-US" sz="1050" b="0" i="0" u="none" strike="noStrike">
                          <a:solidFill>
                            <a:srgbClr val="000000"/>
                          </a:solidFill>
                          <a:effectLst/>
                          <a:latin typeface="Calibri" panose="020F0502020204030204" pitchFamily="34" charset="0"/>
                        </a:rPr>
                        <a:t>Northwestern Dermatology</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-$711,015</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-$696,532</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-$14,483</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1/1/2019</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7083945"/>
                  </a:ext>
                </a:extLst>
              </a:tr>
              <a:tr h="157759">
                <a:tc>
                  <a:txBody>
                    <a:bodyPr/>
                    <a:lstStyle/>
                    <a:p>
                      <a:pPr algn="l" fontAlgn="b"/>
                      <a:endParaRPr lang="en-US" sz="1050" b="0" i="0" u="none" strike="noStrike">
                        <a:solidFill>
                          <a:srgbClr val="000000"/>
                        </a:solidFill>
                        <a:effectLst/>
                        <a:latin typeface="Calibri" panose="020F0502020204030204" pitchFamily="34" charset="0"/>
                      </a:endParaRP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$230,332</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$406,776</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-$176,444</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en-US" sz="1050" b="0" i="0" u="none" strike="noStrike">
                        <a:solidFill>
                          <a:srgbClr val="000000"/>
                        </a:solidFill>
                        <a:effectLst/>
                        <a:latin typeface="Calibri" panose="020F0502020204030204" pitchFamily="34" charset="0"/>
                      </a:endParaRP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72517448"/>
                  </a:ext>
                </a:extLst>
              </a:tr>
              <a:tr h="288354">
                <a:tc gridSpan="5">
                  <a:txBody>
                    <a:bodyPr/>
                    <a:lstStyle/>
                    <a:p>
                      <a:pPr algn="ctr" fontAlgn="b"/>
                      <a:r>
                        <a:rPr lang="en-US" sz="1050" b="1" i="0" u="none" strike="noStrike">
                          <a:solidFill>
                            <a:srgbClr val="000000"/>
                          </a:solidFill>
                          <a:effectLst/>
                          <a:latin typeface="Calibri" panose="020F0502020204030204" pitchFamily="34" charset="0"/>
                        </a:rPr>
                        <a:t>Central Vermont Medical Center</a:t>
                      </a:r>
                    </a:p>
                  </a:txBody>
                  <a:tcPr marL="6475" marR="6475" marT="6475" marB="0" anchor="b">
                    <a:lnL>
                      <a:noFill/>
                    </a:lnL>
                    <a:lnR>
                      <a:noFill/>
                    </a:lnR>
                    <a:lnT>
                      <a:noFill/>
                    </a:lnT>
                    <a:lnB>
                      <a:noFill/>
                    </a:lnB>
                    <a:solidFill>
                      <a:srgbClr val="DDEBF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81471850"/>
                  </a:ext>
                </a:extLst>
              </a:tr>
              <a:tr h="288354">
                <a:tc>
                  <a:txBody>
                    <a:bodyPr/>
                    <a:lstStyle/>
                    <a:p>
                      <a:pPr algn="ctr" fontAlgn="b"/>
                      <a:r>
                        <a:rPr lang="en-US" sz="1050" b="1" i="0" u="none" strike="noStrike">
                          <a:solidFill>
                            <a:srgbClr val="000000"/>
                          </a:solidFill>
                          <a:effectLst/>
                          <a:latin typeface="Calibri" panose="020F0502020204030204" pitchFamily="34" charset="0"/>
                        </a:rPr>
                        <a:t>Name of Acquisition or Transfer</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NPR/FPP</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Expenses</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Net Profit/Loss</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Effective Date</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6440177"/>
                  </a:ext>
                </a:extLst>
              </a:tr>
              <a:tr h="157759">
                <a:tc>
                  <a:txBody>
                    <a:bodyPr/>
                    <a:lstStyle/>
                    <a:p>
                      <a:pPr algn="l" fontAlgn="b"/>
                      <a:r>
                        <a:rPr lang="en-US" sz="1050" b="0" i="0" u="none" strike="noStrike">
                          <a:solidFill>
                            <a:srgbClr val="000000"/>
                          </a:solidFill>
                          <a:effectLst/>
                          <a:latin typeface="Calibri" panose="020F0502020204030204" pitchFamily="34" charset="0"/>
                        </a:rPr>
                        <a:t>CVMC Dermatology</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$731,628</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$774,062</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-$42,434</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9/1/2019</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98173064"/>
                  </a:ext>
                </a:extLst>
              </a:tr>
              <a:tr h="157759">
                <a:tc>
                  <a:txBody>
                    <a:bodyPr/>
                    <a:lstStyle/>
                    <a:p>
                      <a:pPr algn="l" fontAlgn="b"/>
                      <a:r>
                        <a:rPr lang="en-US" sz="1050" b="0" i="0" u="none" strike="noStrike">
                          <a:solidFill>
                            <a:srgbClr val="000000"/>
                          </a:solidFill>
                          <a:effectLst/>
                          <a:latin typeface="Calibri" panose="020F0502020204030204" pitchFamily="34" charset="0"/>
                        </a:rPr>
                        <a:t>CVMC Oncology</a:t>
                      </a:r>
                    </a:p>
                  </a:txBody>
                  <a:tcPr marL="6475" marR="6475" marT="647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$2,006,256</a:t>
                      </a:r>
                    </a:p>
                  </a:txBody>
                  <a:tcPr marL="6475" marR="6475" marT="647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$578,534</a:t>
                      </a:r>
                    </a:p>
                  </a:txBody>
                  <a:tcPr marL="6475" marR="6475" marT="647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$1,427,722</a:t>
                      </a:r>
                    </a:p>
                  </a:txBody>
                  <a:tcPr marL="6475" marR="6475" marT="647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not provided</a:t>
                      </a:r>
                    </a:p>
                  </a:txBody>
                  <a:tcPr marL="6475" marR="6475" marT="6475" marB="0" anchor="b">
                    <a:lnL>
                      <a:noFill/>
                    </a:lnL>
                    <a:lnR>
                      <a:noFill/>
                    </a:lnR>
                    <a:lnT>
                      <a:noFill/>
                    </a:lnT>
                    <a:lnB>
                      <a:noFill/>
                    </a:lnB>
                  </a:tcPr>
                </a:tc>
                <a:extLst>
                  <a:ext uri="{0D108BD9-81ED-4DB2-BD59-A6C34878D82A}">
                    <a16:rowId xmlns:a16="http://schemas.microsoft.com/office/drawing/2014/main" val="249611033"/>
                  </a:ext>
                </a:extLst>
              </a:tr>
              <a:tr h="157759">
                <a:tc>
                  <a:txBody>
                    <a:bodyPr/>
                    <a:lstStyle/>
                    <a:p>
                      <a:pPr algn="l" fontAlgn="b"/>
                      <a:r>
                        <a:rPr lang="en-US" sz="1050" b="0" i="0" u="none" strike="noStrike">
                          <a:solidFill>
                            <a:srgbClr val="000000"/>
                          </a:solidFill>
                          <a:effectLst/>
                          <a:latin typeface="Calibri" panose="020F0502020204030204" pitchFamily="34" charset="0"/>
                        </a:rPr>
                        <a:t>CVMC Pulmonary</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$692,182</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$616,889</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$75,293</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9/1/2019</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288018"/>
                  </a:ext>
                </a:extLst>
              </a:tr>
              <a:tr h="157759">
                <a:tc>
                  <a:txBody>
                    <a:bodyPr/>
                    <a:lstStyle/>
                    <a:p>
                      <a:pPr algn="l" fontAlgn="b"/>
                      <a:endParaRPr lang="en-US" sz="1050" b="0" i="0" u="none" strike="noStrike">
                        <a:solidFill>
                          <a:srgbClr val="000000"/>
                        </a:solidFill>
                        <a:effectLst/>
                        <a:latin typeface="Calibri" panose="020F0502020204030204" pitchFamily="34" charset="0"/>
                      </a:endParaRP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$3,430,066</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$1,969,485</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$1,460,581</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en-US" sz="1050" b="0" i="0" u="none" strike="noStrike">
                        <a:solidFill>
                          <a:srgbClr val="000000"/>
                        </a:solidFill>
                        <a:effectLst/>
                        <a:latin typeface="Calibri" panose="020F0502020204030204" pitchFamily="34" charset="0"/>
                      </a:endParaRP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35684134"/>
                  </a:ext>
                </a:extLst>
              </a:tr>
              <a:tr h="157759">
                <a:tc>
                  <a:txBody>
                    <a:bodyPr/>
                    <a:lstStyle/>
                    <a:p>
                      <a:pPr algn="l" fontAlgn="b"/>
                      <a:endParaRPr lang="en-US" sz="1050" b="0" i="0" u="none" strike="noStrike">
                        <a:solidFill>
                          <a:srgbClr val="000000"/>
                        </a:solidFill>
                        <a:effectLst/>
                        <a:latin typeface="Calibri" panose="020F0502020204030204" pitchFamily="34" charset="0"/>
                      </a:endParaRPr>
                    </a:p>
                  </a:txBody>
                  <a:tcPr marL="6475" marR="6475" marT="6475" marB="0" anchor="b">
                    <a:lnL>
                      <a:noFill/>
                    </a:lnL>
                    <a:lnR>
                      <a:noFill/>
                    </a:lnR>
                    <a:lnT>
                      <a:noFill/>
                    </a:lnT>
                    <a:lnB>
                      <a:noFill/>
                    </a:lnB>
                  </a:tcPr>
                </a:tc>
                <a:tc>
                  <a:txBody>
                    <a:bodyPr/>
                    <a:lstStyle/>
                    <a:p>
                      <a:pPr algn="l" fontAlgn="b"/>
                      <a:endParaRPr lang="en-US" sz="1050" b="1" i="0" u="none" strike="noStrike">
                        <a:solidFill>
                          <a:srgbClr val="000000"/>
                        </a:solidFill>
                        <a:effectLst/>
                        <a:latin typeface="Calibri" panose="020F0502020204030204" pitchFamily="34" charset="0"/>
                      </a:endParaRPr>
                    </a:p>
                  </a:txBody>
                  <a:tcPr marL="6475" marR="6475" marT="6475" marB="0" anchor="b">
                    <a:lnL>
                      <a:noFill/>
                    </a:lnL>
                    <a:lnR>
                      <a:noFill/>
                    </a:lnR>
                    <a:lnT>
                      <a:noFill/>
                    </a:lnT>
                    <a:lnB>
                      <a:noFill/>
                    </a:lnB>
                  </a:tcPr>
                </a:tc>
                <a:tc>
                  <a:txBody>
                    <a:bodyPr/>
                    <a:lstStyle/>
                    <a:p>
                      <a:pPr algn="l" fontAlgn="b"/>
                      <a:endParaRPr lang="en-US" sz="1050" b="1" i="0" u="none" strike="noStrike">
                        <a:solidFill>
                          <a:srgbClr val="000000"/>
                        </a:solidFill>
                        <a:effectLst/>
                        <a:latin typeface="Calibri" panose="020F0502020204030204" pitchFamily="34" charset="0"/>
                      </a:endParaRPr>
                    </a:p>
                  </a:txBody>
                  <a:tcPr marL="6475" marR="6475" marT="6475" marB="0" anchor="b">
                    <a:lnL>
                      <a:noFill/>
                    </a:lnL>
                    <a:lnR>
                      <a:noFill/>
                    </a:lnR>
                    <a:lnT>
                      <a:noFill/>
                    </a:lnT>
                    <a:lnB>
                      <a:noFill/>
                    </a:lnB>
                  </a:tcPr>
                </a:tc>
                <a:tc>
                  <a:txBody>
                    <a:bodyPr/>
                    <a:lstStyle/>
                    <a:p>
                      <a:pPr algn="l" fontAlgn="b"/>
                      <a:endParaRPr lang="en-US" sz="1050" b="1" i="0" u="none" strike="noStrike">
                        <a:solidFill>
                          <a:srgbClr val="000000"/>
                        </a:solidFill>
                        <a:effectLst/>
                        <a:latin typeface="Calibri" panose="020F0502020204030204" pitchFamily="34" charset="0"/>
                      </a:endParaRPr>
                    </a:p>
                  </a:txBody>
                  <a:tcPr marL="6475" marR="6475" marT="6475" marB="0" anchor="b">
                    <a:lnL>
                      <a:noFill/>
                    </a:lnL>
                    <a:lnR>
                      <a:noFill/>
                    </a:lnR>
                    <a:lnT>
                      <a:noFill/>
                    </a:lnT>
                    <a:lnB>
                      <a:noFill/>
                    </a:lnB>
                  </a:tcPr>
                </a:tc>
                <a:tc>
                  <a:txBody>
                    <a:bodyPr/>
                    <a:lstStyle/>
                    <a:p>
                      <a:pPr algn="r" fontAlgn="b"/>
                      <a:endParaRPr lang="en-US" sz="1050" b="0" i="0" u="none" strike="noStrike">
                        <a:solidFill>
                          <a:srgbClr val="000000"/>
                        </a:solidFill>
                        <a:effectLst/>
                        <a:latin typeface="Calibri" panose="020F0502020204030204" pitchFamily="34" charset="0"/>
                      </a:endParaRPr>
                    </a:p>
                  </a:txBody>
                  <a:tcPr marL="6475" marR="6475" marT="6475" marB="0" anchor="b">
                    <a:lnL>
                      <a:noFill/>
                    </a:lnL>
                    <a:lnR>
                      <a:noFill/>
                    </a:lnR>
                    <a:lnT>
                      <a:noFill/>
                    </a:lnT>
                    <a:lnB>
                      <a:noFill/>
                    </a:lnB>
                  </a:tcPr>
                </a:tc>
                <a:extLst>
                  <a:ext uri="{0D108BD9-81ED-4DB2-BD59-A6C34878D82A}">
                    <a16:rowId xmlns:a16="http://schemas.microsoft.com/office/drawing/2014/main" val="1025432477"/>
                  </a:ext>
                </a:extLst>
              </a:tr>
              <a:tr h="282218">
                <a:tc gridSpan="5">
                  <a:txBody>
                    <a:bodyPr/>
                    <a:lstStyle/>
                    <a:p>
                      <a:pPr algn="ctr" fontAlgn="b"/>
                      <a:r>
                        <a:rPr lang="en-US" sz="1050" b="1" i="0" u="none" strike="noStrike">
                          <a:solidFill>
                            <a:srgbClr val="000000"/>
                          </a:solidFill>
                          <a:effectLst/>
                          <a:latin typeface="Calibri" panose="020F0502020204030204" pitchFamily="34" charset="0"/>
                        </a:rPr>
                        <a:t>Southwestern Vermont Medical Center</a:t>
                      </a:r>
                    </a:p>
                  </a:txBody>
                  <a:tcPr marL="6475" marR="6475" marT="6475" marB="0" anchor="b">
                    <a:lnL>
                      <a:noFill/>
                    </a:lnL>
                    <a:lnR>
                      <a:noFill/>
                    </a:lnR>
                    <a:lnT>
                      <a:noFill/>
                    </a:lnT>
                    <a:lnB>
                      <a:noFill/>
                    </a:lnB>
                    <a:solidFill>
                      <a:srgbClr val="DDEBF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23161802"/>
                  </a:ext>
                </a:extLst>
              </a:tr>
              <a:tr h="325164">
                <a:tc>
                  <a:txBody>
                    <a:bodyPr/>
                    <a:lstStyle/>
                    <a:p>
                      <a:pPr algn="ctr" fontAlgn="b"/>
                      <a:r>
                        <a:rPr lang="en-US" sz="1050" b="1" i="0" u="none" strike="noStrike">
                          <a:solidFill>
                            <a:srgbClr val="000000"/>
                          </a:solidFill>
                          <a:effectLst/>
                          <a:latin typeface="Calibri" panose="020F0502020204030204" pitchFamily="34" charset="0"/>
                        </a:rPr>
                        <a:t>Name of Acquisition or Transfer</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NPR/FPP</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Expenses</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Net Profit/Loss</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Effective Date</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760427"/>
                  </a:ext>
                </a:extLst>
              </a:tr>
              <a:tr h="157759">
                <a:tc>
                  <a:txBody>
                    <a:bodyPr/>
                    <a:lstStyle/>
                    <a:p>
                      <a:pPr algn="l" fontAlgn="b"/>
                      <a:r>
                        <a:rPr lang="en-US" sz="1050" b="0" i="0" u="none" strike="noStrike">
                          <a:solidFill>
                            <a:srgbClr val="000000"/>
                          </a:solidFill>
                          <a:effectLst/>
                          <a:latin typeface="Calibri" panose="020F0502020204030204" pitchFamily="34" charset="0"/>
                        </a:rPr>
                        <a:t>SVMC Anesthesia</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$1,301,014</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$3,040,476</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-$1,739,462</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1/1/2020</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90697125"/>
                  </a:ext>
                </a:extLst>
              </a:tr>
              <a:tr h="276083">
                <a:tc gridSpan="5">
                  <a:txBody>
                    <a:bodyPr/>
                    <a:lstStyle/>
                    <a:p>
                      <a:pPr algn="ctr" fontAlgn="b"/>
                      <a:r>
                        <a:rPr lang="en-US" sz="1050" b="1" i="0" u="none" strike="noStrike">
                          <a:solidFill>
                            <a:srgbClr val="000000"/>
                          </a:solidFill>
                          <a:effectLst/>
                          <a:latin typeface="Calibri" panose="020F0502020204030204" pitchFamily="34" charset="0"/>
                        </a:rPr>
                        <a:t>Porter Medical Center</a:t>
                      </a:r>
                    </a:p>
                  </a:txBody>
                  <a:tcPr marL="6475" marR="6475" marT="6475" marB="0" anchor="b">
                    <a:lnL>
                      <a:noFill/>
                    </a:lnL>
                    <a:lnR>
                      <a:noFill/>
                    </a:lnR>
                    <a:lnT>
                      <a:noFill/>
                    </a:lnT>
                    <a:lnB>
                      <a:noFill/>
                    </a:lnB>
                    <a:solidFill>
                      <a:srgbClr val="DDEBF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19849176"/>
                  </a:ext>
                </a:extLst>
              </a:tr>
              <a:tr h="319029">
                <a:tc>
                  <a:txBody>
                    <a:bodyPr/>
                    <a:lstStyle/>
                    <a:p>
                      <a:pPr algn="ctr" fontAlgn="b"/>
                      <a:r>
                        <a:rPr lang="en-US" sz="1050" b="1" i="0" u="none" strike="noStrike">
                          <a:solidFill>
                            <a:srgbClr val="000000"/>
                          </a:solidFill>
                          <a:effectLst/>
                          <a:latin typeface="Calibri" panose="020F0502020204030204" pitchFamily="34" charset="0"/>
                        </a:rPr>
                        <a:t>Name of Acquisition or Transfer</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NPR/FPP</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Expenses</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Net Profit/Loss</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Effective Date</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4096272"/>
                  </a:ext>
                </a:extLst>
              </a:tr>
              <a:tr h="157759">
                <a:tc>
                  <a:txBody>
                    <a:bodyPr/>
                    <a:lstStyle/>
                    <a:p>
                      <a:pPr algn="l" fontAlgn="b"/>
                      <a:r>
                        <a:rPr lang="en-US" sz="1050" b="0" i="0" u="none" strike="noStrike">
                          <a:solidFill>
                            <a:srgbClr val="000000"/>
                          </a:solidFill>
                          <a:effectLst/>
                          <a:latin typeface="Calibri" panose="020F0502020204030204" pitchFamily="34" charset="0"/>
                        </a:rPr>
                        <a:t>General Surgery</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$361,000</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NA</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dirty="0">
                          <a:solidFill>
                            <a:srgbClr val="000000"/>
                          </a:solidFill>
                          <a:effectLst/>
                          <a:latin typeface="Calibri" panose="020F0502020204030204" pitchFamily="34" charset="0"/>
                        </a:rPr>
                        <a:t>NA</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dirty="0">
                          <a:solidFill>
                            <a:srgbClr val="000000"/>
                          </a:solidFill>
                          <a:effectLst/>
                          <a:latin typeface="Calibri" panose="020F0502020204030204" pitchFamily="34" charset="0"/>
                        </a:rPr>
                        <a:t>6/1/2019</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76175244"/>
                  </a:ext>
                </a:extLst>
              </a:tr>
              <a:tr h="157759">
                <a:tc>
                  <a:txBody>
                    <a:bodyPr/>
                    <a:lstStyle/>
                    <a:p>
                      <a:pPr algn="l" fontAlgn="b"/>
                      <a:r>
                        <a:rPr lang="en-US" sz="1050" b="0" i="0" u="none" strike="noStrike">
                          <a:solidFill>
                            <a:srgbClr val="000000"/>
                          </a:solidFill>
                          <a:effectLst/>
                          <a:latin typeface="Calibri" panose="020F0502020204030204" pitchFamily="34" charset="0"/>
                        </a:rPr>
                        <a:t>Middlebury Radiologists</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$750,000</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NA</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NA</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6/1/2019</a:t>
                      </a:r>
                    </a:p>
                  </a:txBody>
                  <a:tcPr marL="6475" marR="6475" marT="64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9788350"/>
                  </a:ext>
                </a:extLst>
              </a:tr>
              <a:tr h="157759">
                <a:tc>
                  <a:txBody>
                    <a:bodyPr/>
                    <a:lstStyle/>
                    <a:p>
                      <a:pPr algn="l" fontAlgn="b"/>
                      <a:endParaRPr lang="en-US" sz="1050" b="0" i="0" u="none" strike="noStrike">
                        <a:solidFill>
                          <a:srgbClr val="000000"/>
                        </a:solidFill>
                        <a:effectLst/>
                        <a:latin typeface="Calibri" panose="020F0502020204030204" pitchFamily="34" charset="0"/>
                      </a:endParaRP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1" i="0" u="none" strike="noStrike">
                          <a:solidFill>
                            <a:srgbClr val="000000"/>
                          </a:solidFill>
                          <a:effectLst/>
                          <a:latin typeface="Calibri" panose="020F0502020204030204" pitchFamily="34" charset="0"/>
                        </a:rPr>
                        <a:t>$1,111,000</a:t>
                      </a: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1" i="0" u="none" strike="noStrike">
                        <a:solidFill>
                          <a:srgbClr val="000000"/>
                        </a:solidFill>
                        <a:effectLst/>
                        <a:latin typeface="Calibri" panose="020F0502020204030204" pitchFamily="34" charset="0"/>
                      </a:endParaRP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1" i="0" u="none" strike="noStrike">
                        <a:solidFill>
                          <a:srgbClr val="000000"/>
                        </a:solidFill>
                        <a:effectLst/>
                        <a:latin typeface="Calibri" panose="020F0502020204030204" pitchFamily="34" charset="0"/>
                      </a:endParaRP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6475" marR="6475" marT="64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64750169"/>
                  </a:ext>
                </a:extLst>
              </a:tr>
            </a:tbl>
          </a:graphicData>
        </a:graphic>
      </p:graphicFrame>
      <p:sp>
        <p:nvSpPr>
          <p:cNvPr id="7" name="TextBox 6">
            <a:extLst>
              <a:ext uri="{FF2B5EF4-FFF2-40B4-BE49-F238E27FC236}">
                <a16:creationId xmlns:a16="http://schemas.microsoft.com/office/drawing/2014/main" id="{AF1C9915-75DE-476D-95F2-0EFA16F95792}"/>
              </a:ext>
            </a:extLst>
          </p:cNvPr>
          <p:cNvSpPr txBox="1"/>
          <p:nvPr/>
        </p:nvSpPr>
        <p:spPr>
          <a:xfrm>
            <a:off x="6019800" y="1574800"/>
            <a:ext cx="2971800" cy="1908215"/>
          </a:xfrm>
          <a:prstGeom prst="rect">
            <a:avLst/>
          </a:prstGeom>
          <a:noFill/>
        </p:spPr>
        <p:txBody>
          <a:bodyPr wrap="square" rtlCol="0">
            <a:spAutoFit/>
          </a:bodyPr>
          <a:lstStyle/>
          <a:p>
            <a:r>
              <a:rPr lang="en-US" sz="1600" b="1" dirty="0"/>
              <a:t>GMCB staff has requested additional information from the hospitals regarding</a:t>
            </a:r>
            <a:r>
              <a:rPr lang="en-US" sz="1200" b="1" dirty="0"/>
              <a:t>:</a:t>
            </a:r>
          </a:p>
          <a:p>
            <a:pPr marL="285750" indent="-285750">
              <a:buFont typeface="Arial" panose="020B0604020202020204" pitchFamily="34" charset="0"/>
              <a:buChar char="•"/>
            </a:pPr>
            <a:r>
              <a:rPr lang="en-US" sz="1400" dirty="0"/>
              <a:t>Act 143 of 2016 Notice to Patient</a:t>
            </a:r>
          </a:p>
          <a:p>
            <a:pPr marL="285750" indent="-285750">
              <a:buFont typeface="Arial" panose="020B0604020202020204" pitchFamily="34" charset="0"/>
              <a:buChar char="•"/>
            </a:pPr>
            <a:r>
              <a:rPr lang="en-US" sz="1400" dirty="0"/>
              <a:t>Partial and full-year impact</a:t>
            </a:r>
          </a:p>
          <a:p>
            <a:pPr marL="285750" indent="-285750">
              <a:buFont typeface="Arial" panose="020B0604020202020204" pitchFamily="34" charset="0"/>
              <a:buChar char="•"/>
            </a:pPr>
            <a:r>
              <a:rPr lang="en-US" sz="1400" dirty="0"/>
              <a:t>Clarification on existing independent practice or expansion of hospital services</a:t>
            </a:r>
          </a:p>
        </p:txBody>
      </p:sp>
      <p:sp>
        <p:nvSpPr>
          <p:cNvPr id="3" name="Slide Number Placeholder 2">
            <a:extLst>
              <a:ext uri="{FF2B5EF4-FFF2-40B4-BE49-F238E27FC236}">
                <a16:creationId xmlns:a16="http://schemas.microsoft.com/office/drawing/2014/main" id="{0A180E53-3D7E-4B31-977B-599800147F64}"/>
              </a:ext>
            </a:extLst>
          </p:cNvPr>
          <p:cNvSpPr>
            <a:spLocks noGrp="1"/>
          </p:cNvSpPr>
          <p:nvPr>
            <p:ph type="sldNum" sz="quarter" idx="12"/>
          </p:nvPr>
        </p:nvSpPr>
        <p:spPr/>
        <p:txBody>
          <a:bodyPr/>
          <a:lstStyle/>
          <a:p>
            <a:fld id="{8C820DE8-B2A3-4495-B05C-4C28FA95D4C8}" type="slidenum">
              <a:rPr lang="en-US" smtClean="0"/>
              <a:t>21</a:t>
            </a:fld>
            <a:endParaRPr lang="en-US" dirty="0"/>
          </a:p>
        </p:txBody>
      </p:sp>
    </p:spTree>
    <p:extLst>
      <p:ext uri="{BB962C8B-B14F-4D97-AF65-F5344CB8AC3E}">
        <p14:creationId xmlns:p14="http://schemas.microsoft.com/office/powerpoint/2010/main" val="288430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30E04-1822-450A-975C-300C9033834F}"/>
              </a:ext>
            </a:extLst>
          </p:cNvPr>
          <p:cNvSpPr>
            <a:spLocks noGrp="1"/>
          </p:cNvSpPr>
          <p:nvPr>
            <p:ph type="title"/>
          </p:nvPr>
        </p:nvSpPr>
        <p:spPr>
          <a:xfrm>
            <a:off x="457200" y="274638"/>
            <a:ext cx="8229600" cy="639762"/>
          </a:xfrm>
        </p:spPr>
        <p:txBody>
          <a:bodyPr>
            <a:normAutofit fontScale="90000"/>
          </a:bodyPr>
          <a:lstStyle/>
          <a:p>
            <a:r>
              <a:rPr lang="en-US" dirty="0"/>
              <a:t>Preliminary Change in Charges </a:t>
            </a:r>
            <a:r>
              <a:rPr lang="en-US" sz="2000" dirty="0"/>
              <a:t>(formerly rates)</a:t>
            </a:r>
          </a:p>
        </p:txBody>
      </p:sp>
      <p:sp>
        <p:nvSpPr>
          <p:cNvPr id="9" name="TextBox 8">
            <a:extLst>
              <a:ext uri="{FF2B5EF4-FFF2-40B4-BE49-F238E27FC236}">
                <a16:creationId xmlns:a16="http://schemas.microsoft.com/office/drawing/2014/main" id="{39F86C80-792B-43E4-A388-C623CBF76DDA}"/>
              </a:ext>
            </a:extLst>
          </p:cNvPr>
          <p:cNvSpPr txBox="1"/>
          <p:nvPr/>
        </p:nvSpPr>
        <p:spPr>
          <a:xfrm>
            <a:off x="560849" y="991943"/>
            <a:ext cx="8017948" cy="646331"/>
          </a:xfrm>
          <a:prstGeom prst="rect">
            <a:avLst/>
          </a:prstGeom>
          <a:noFill/>
        </p:spPr>
        <p:txBody>
          <a:bodyPr wrap="square" rtlCol="0">
            <a:spAutoFit/>
          </a:bodyPr>
          <a:lstStyle/>
          <a:p>
            <a:pPr algn="ctr"/>
            <a:r>
              <a:rPr lang="en-US" dirty="0"/>
              <a:t>Annual Change in Charge Increase</a:t>
            </a:r>
          </a:p>
          <a:p>
            <a:pPr algn="ctr"/>
            <a:r>
              <a:rPr lang="en-US" dirty="0"/>
              <a:t>History</a:t>
            </a:r>
          </a:p>
        </p:txBody>
      </p:sp>
      <p:pic>
        <p:nvPicPr>
          <p:cNvPr id="11266" name="Picture 1" descr="image001">
            <a:extLst>
              <a:ext uri="{FF2B5EF4-FFF2-40B4-BE49-F238E27FC236}">
                <a16:creationId xmlns:a16="http://schemas.microsoft.com/office/drawing/2014/main" id="{854DC664-19C3-4C03-BF83-E1D3599148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561" y="1638274"/>
            <a:ext cx="8729291" cy="4000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0F2ABEDB-4A4B-417F-84F5-48994E489C10}"/>
              </a:ext>
            </a:extLst>
          </p:cNvPr>
          <p:cNvSpPr>
            <a:spLocks noGrp="1"/>
          </p:cNvSpPr>
          <p:nvPr>
            <p:ph type="sldNum" sz="quarter" idx="12"/>
          </p:nvPr>
        </p:nvSpPr>
        <p:spPr/>
        <p:txBody>
          <a:bodyPr/>
          <a:lstStyle/>
          <a:p>
            <a:fld id="{8C820DE8-B2A3-4495-B05C-4C28FA95D4C8}" type="slidenum">
              <a:rPr lang="en-US" smtClean="0"/>
              <a:t>22</a:t>
            </a:fld>
            <a:endParaRPr lang="en-US" dirty="0"/>
          </a:p>
        </p:txBody>
      </p:sp>
    </p:spTree>
    <p:extLst>
      <p:ext uri="{BB962C8B-B14F-4D97-AF65-F5344CB8AC3E}">
        <p14:creationId xmlns:p14="http://schemas.microsoft.com/office/powerpoint/2010/main" val="3531972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5DB7A-08B5-4CB0-A11C-7538AB4C6C45}"/>
              </a:ext>
            </a:extLst>
          </p:cNvPr>
          <p:cNvSpPr>
            <a:spLocks noGrp="1"/>
          </p:cNvSpPr>
          <p:nvPr>
            <p:ph type="title"/>
          </p:nvPr>
        </p:nvSpPr>
        <p:spPr/>
        <p:txBody>
          <a:bodyPr>
            <a:normAutofit fontScale="90000"/>
          </a:bodyPr>
          <a:lstStyle/>
          <a:p>
            <a:r>
              <a:rPr lang="en-US" dirty="0"/>
              <a:t>History of Change in Charges</a:t>
            </a:r>
            <a:br>
              <a:rPr lang="en-US" dirty="0"/>
            </a:br>
            <a:r>
              <a:rPr lang="en-US" dirty="0"/>
              <a:t>Vermont Community Hospitals</a:t>
            </a:r>
          </a:p>
        </p:txBody>
      </p:sp>
      <p:sp>
        <p:nvSpPr>
          <p:cNvPr id="10" name="TextBox 9">
            <a:extLst>
              <a:ext uri="{FF2B5EF4-FFF2-40B4-BE49-F238E27FC236}">
                <a16:creationId xmlns:a16="http://schemas.microsoft.com/office/drawing/2014/main" id="{5E9199B4-64A5-4989-9331-70FE9ED2946B}"/>
              </a:ext>
            </a:extLst>
          </p:cNvPr>
          <p:cNvSpPr txBox="1"/>
          <p:nvPr/>
        </p:nvSpPr>
        <p:spPr>
          <a:xfrm>
            <a:off x="641415" y="5896689"/>
            <a:ext cx="7930376" cy="246221"/>
          </a:xfrm>
          <a:prstGeom prst="rect">
            <a:avLst/>
          </a:prstGeom>
          <a:noFill/>
        </p:spPr>
        <p:txBody>
          <a:bodyPr wrap="none" rtlCol="0">
            <a:spAutoFit/>
          </a:bodyPr>
          <a:lstStyle/>
          <a:p>
            <a:r>
              <a:rPr lang="en-US" sz="1000" dirty="0"/>
              <a:t>Estimated Weighted Average for all hospitals is calculated by factoring in each hospital’s proportion of gross revenue to the change in charges (rate).</a:t>
            </a:r>
          </a:p>
        </p:txBody>
      </p:sp>
      <p:graphicFrame>
        <p:nvGraphicFramePr>
          <p:cNvPr id="6" name="Chart 5">
            <a:extLst>
              <a:ext uri="{FF2B5EF4-FFF2-40B4-BE49-F238E27FC236}">
                <a16:creationId xmlns:a16="http://schemas.microsoft.com/office/drawing/2014/main" id="{A63BBB05-4D20-4BC1-9459-DD2B1DB25AE3}"/>
              </a:ext>
            </a:extLst>
          </p:cNvPr>
          <p:cNvGraphicFramePr>
            <a:graphicFrameLocks/>
          </p:cNvGraphicFramePr>
          <p:nvPr/>
        </p:nvGraphicFramePr>
        <p:xfrm>
          <a:off x="533399" y="1417638"/>
          <a:ext cx="8038391" cy="4171436"/>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a:extLst>
              <a:ext uri="{FF2B5EF4-FFF2-40B4-BE49-F238E27FC236}">
                <a16:creationId xmlns:a16="http://schemas.microsoft.com/office/drawing/2014/main" id="{786FEC25-2B4F-4DF4-A41A-1C7867EF60CC}"/>
              </a:ext>
            </a:extLst>
          </p:cNvPr>
          <p:cNvSpPr>
            <a:spLocks noGrp="1"/>
          </p:cNvSpPr>
          <p:nvPr>
            <p:ph type="sldNum" sz="quarter" idx="12"/>
          </p:nvPr>
        </p:nvSpPr>
        <p:spPr/>
        <p:txBody>
          <a:bodyPr/>
          <a:lstStyle/>
          <a:p>
            <a:fld id="{8C820DE8-B2A3-4495-B05C-4C28FA95D4C8}" type="slidenum">
              <a:rPr lang="en-US" smtClean="0"/>
              <a:t>23</a:t>
            </a:fld>
            <a:endParaRPr lang="en-US" dirty="0"/>
          </a:p>
        </p:txBody>
      </p:sp>
    </p:spTree>
    <p:extLst>
      <p:ext uri="{BB962C8B-B14F-4D97-AF65-F5344CB8AC3E}">
        <p14:creationId xmlns:p14="http://schemas.microsoft.com/office/powerpoint/2010/main" val="3151060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A8C7-4C49-4A62-B234-86AECBB3E1F2}"/>
              </a:ext>
            </a:extLst>
          </p:cNvPr>
          <p:cNvSpPr>
            <a:spLocks noGrp="1"/>
          </p:cNvSpPr>
          <p:nvPr>
            <p:ph type="title"/>
          </p:nvPr>
        </p:nvSpPr>
        <p:spPr>
          <a:xfrm>
            <a:off x="457200" y="274638"/>
            <a:ext cx="8229600" cy="392535"/>
          </a:xfrm>
        </p:spPr>
        <p:txBody>
          <a:bodyPr>
            <a:normAutofit fontScale="90000"/>
          </a:bodyPr>
          <a:lstStyle/>
          <a:p>
            <a:r>
              <a:rPr lang="en-US" dirty="0"/>
              <a:t>NPR &amp; FPP ($) </a:t>
            </a:r>
          </a:p>
        </p:txBody>
      </p:sp>
      <p:graphicFrame>
        <p:nvGraphicFramePr>
          <p:cNvPr id="5" name="Table 4">
            <a:extLst>
              <a:ext uri="{FF2B5EF4-FFF2-40B4-BE49-F238E27FC236}">
                <a16:creationId xmlns:a16="http://schemas.microsoft.com/office/drawing/2014/main" id="{E3C47B1D-956D-412E-A53C-CCB7621A9FA3}"/>
              </a:ext>
            </a:extLst>
          </p:cNvPr>
          <p:cNvGraphicFramePr>
            <a:graphicFrameLocks noGrp="1"/>
          </p:cNvGraphicFramePr>
          <p:nvPr>
            <p:extLst>
              <p:ext uri="{D42A27DB-BD31-4B8C-83A1-F6EECF244321}">
                <p14:modId xmlns:p14="http://schemas.microsoft.com/office/powerpoint/2010/main" val="508398717"/>
              </p:ext>
            </p:extLst>
          </p:nvPr>
        </p:nvGraphicFramePr>
        <p:xfrm>
          <a:off x="152400" y="914400"/>
          <a:ext cx="8839204" cy="5183560"/>
        </p:xfrm>
        <a:graphic>
          <a:graphicData uri="http://schemas.openxmlformats.org/drawingml/2006/table">
            <a:tbl>
              <a:tblPr/>
              <a:tblGrid>
                <a:gridCol w="2133600">
                  <a:extLst>
                    <a:ext uri="{9D8B030D-6E8A-4147-A177-3AD203B41FA5}">
                      <a16:colId xmlns:a16="http://schemas.microsoft.com/office/drawing/2014/main" val="3238851212"/>
                    </a:ext>
                  </a:extLst>
                </a:gridCol>
                <a:gridCol w="762000">
                  <a:extLst>
                    <a:ext uri="{9D8B030D-6E8A-4147-A177-3AD203B41FA5}">
                      <a16:colId xmlns:a16="http://schemas.microsoft.com/office/drawing/2014/main" val="966156389"/>
                    </a:ext>
                  </a:extLst>
                </a:gridCol>
                <a:gridCol w="990600">
                  <a:extLst>
                    <a:ext uri="{9D8B030D-6E8A-4147-A177-3AD203B41FA5}">
                      <a16:colId xmlns:a16="http://schemas.microsoft.com/office/drawing/2014/main" val="1788413290"/>
                    </a:ext>
                  </a:extLst>
                </a:gridCol>
                <a:gridCol w="838200">
                  <a:extLst>
                    <a:ext uri="{9D8B030D-6E8A-4147-A177-3AD203B41FA5}">
                      <a16:colId xmlns:a16="http://schemas.microsoft.com/office/drawing/2014/main" val="2606849788"/>
                    </a:ext>
                  </a:extLst>
                </a:gridCol>
                <a:gridCol w="838200">
                  <a:extLst>
                    <a:ext uri="{9D8B030D-6E8A-4147-A177-3AD203B41FA5}">
                      <a16:colId xmlns:a16="http://schemas.microsoft.com/office/drawing/2014/main" val="979162336"/>
                    </a:ext>
                  </a:extLst>
                </a:gridCol>
                <a:gridCol w="838200">
                  <a:extLst>
                    <a:ext uri="{9D8B030D-6E8A-4147-A177-3AD203B41FA5}">
                      <a16:colId xmlns:a16="http://schemas.microsoft.com/office/drawing/2014/main" val="1943509450"/>
                    </a:ext>
                  </a:extLst>
                </a:gridCol>
                <a:gridCol w="838200">
                  <a:extLst>
                    <a:ext uri="{9D8B030D-6E8A-4147-A177-3AD203B41FA5}">
                      <a16:colId xmlns:a16="http://schemas.microsoft.com/office/drawing/2014/main" val="3999398955"/>
                    </a:ext>
                  </a:extLst>
                </a:gridCol>
                <a:gridCol w="838200">
                  <a:extLst>
                    <a:ext uri="{9D8B030D-6E8A-4147-A177-3AD203B41FA5}">
                      <a16:colId xmlns:a16="http://schemas.microsoft.com/office/drawing/2014/main" val="508000650"/>
                    </a:ext>
                  </a:extLst>
                </a:gridCol>
                <a:gridCol w="762004">
                  <a:extLst>
                    <a:ext uri="{9D8B030D-6E8A-4147-A177-3AD203B41FA5}">
                      <a16:colId xmlns:a16="http://schemas.microsoft.com/office/drawing/2014/main" val="2830761623"/>
                    </a:ext>
                  </a:extLst>
                </a:gridCol>
              </a:tblGrid>
              <a:tr h="197141">
                <a:tc>
                  <a:txBody>
                    <a:bodyPr/>
                    <a:lstStyle/>
                    <a:p>
                      <a:pPr algn="l" fontAlgn="b"/>
                      <a:endParaRPr lang="en-US" sz="1200" b="0" i="0" u="none" strike="noStrike" dirty="0">
                        <a:solidFill>
                          <a:srgbClr val="000000"/>
                        </a:solidFill>
                        <a:effectLst/>
                        <a:latin typeface="Calibri" panose="020F0502020204030204" pitchFamily="34" charset="0"/>
                      </a:endParaRPr>
                    </a:p>
                  </a:txBody>
                  <a:tcPr marL="5567" marR="5567" marT="5567" marB="0" anchor="b">
                    <a:lnL>
                      <a:noFill/>
                    </a:lnL>
                    <a:lnR>
                      <a:noFill/>
                    </a:lnR>
                    <a:lnT>
                      <a:noFill/>
                    </a:lnT>
                    <a:lnB>
                      <a:noFill/>
                    </a:lnB>
                  </a:tcPr>
                </a:tc>
                <a:tc gridSpan="5">
                  <a:txBody>
                    <a:bodyPr/>
                    <a:lstStyle/>
                    <a:p>
                      <a:pPr algn="ctr" fontAlgn="ctr"/>
                      <a:r>
                        <a:rPr lang="en-US" sz="1200" b="1" i="0" u="none" strike="noStrike" dirty="0">
                          <a:solidFill>
                            <a:srgbClr val="000000"/>
                          </a:solidFill>
                          <a:effectLst/>
                          <a:latin typeface="Calibri" panose="020F0502020204030204" pitchFamily="34" charset="0"/>
                        </a:rPr>
                        <a:t>Actuals</a:t>
                      </a:r>
                    </a:p>
                  </a:txBody>
                  <a:tcPr marL="5567" marR="5567" marT="5567"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ctr"/>
                      <a:r>
                        <a:rPr lang="en-US" sz="1200" b="1" i="0" u="none" strike="noStrike" dirty="0">
                          <a:solidFill>
                            <a:srgbClr val="000000"/>
                          </a:solidFill>
                          <a:effectLst/>
                          <a:latin typeface="Calibri" panose="020F0502020204030204" pitchFamily="34" charset="0"/>
                        </a:rPr>
                        <a:t>Budget</a:t>
                      </a:r>
                    </a:p>
                  </a:txBody>
                  <a:tcPr marL="5567" marR="5567" marT="5567" marB="0" anchor="ctr">
                    <a:lnL>
                      <a:noFill/>
                    </a:lnL>
                    <a:lnR>
                      <a:noFill/>
                    </a:lnR>
                    <a:lnT>
                      <a:noFill/>
                    </a:lnT>
                    <a:lnB>
                      <a:noFill/>
                    </a:lnB>
                  </a:tcPr>
                </a:tc>
                <a:tc>
                  <a:txBody>
                    <a:bodyPr/>
                    <a:lstStyle/>
                    <a:p>
                      <a:pPr algn="r" fontAlgn="ctr"/>
                      <a:r>
                        <a:rPr lang="en-US" sz="1200" b="1" i="0" u="none" strike="noStrike" dirty="0">
                          <a:solidFill>
                            <a:srgbClr val="000000"/>
                          </a:solidFill>
                          <a:effectLst/>
                          <a:latin typeface="Calibri" panose="020F0502020204030204" pitchFamily="34" charset="0"/>
                        </a:rPr>
                        <a:t>Projection</a:t>
                      </a:r>
                    </a:p>
                  </a:txBody>
                  <a:tcPr marL="5567" marR="5567" marT="5567" marB="0" anchor="ctr">
                    <a:lnL>
                      <a:noFill/>
                    </a:lnL>
                    <a:lnR>
                      <a:noFill/>
                    </a:lnR>
                    <a:lnT>
                      <a:noFill/>
                    </a:lnT>
                    <a:lnB>
                      <a:noFill/>
                    </a:lnB>
                  </a:tcPr>
                </a:tc>
                <a:tc>
                  <a:txBody>
                    <a:bodyPr/>
                    <a:lstStyle/>
                    <a:p>
                      <a:pPr algn="r" fontAlgn="ctr"/>
                      <a:r>
                        <a:rPr lang="en-US" sz="1200" b="1" i="0" u="none" strike="noStrike" dirty="0">
                          <a:solidFill>
                            <a:srgbClr val="000000"/>
                          </a:solidFill>
                          <a:effectLst/>
                          <a:latin typeface="Calibri" panose="020F0502020204030204" pitchFamily="34" charset="0"/>
                        </a:rPr>
                        <a:t>Budget</a:t>
                      </a:r>
                    </a:p>
                  </a:txBody>
                  <a:tcPr marL="5567" marR="5567" marT="5567" marB="0" anchor="ctr">
                    <a:lnL>
                      <a:noFill/>
                    </a:lnL>
                    <a:lnR>
                      <a:noFill/>
                    </a:lnR>
                    <a:lnT>
                      <a:noFill/>
                    </a:lnT>
                    <a:lnB>
                      <a:noFill/>
                    </a:lnB>
                  </a:tcPr>
                </a:tc>
                <a:extLst>
                  <a:ext uri="{0D108BD9-81ED-4DB2-BD59-A6C34878D82A}">
                    <a16:rowId xmlns:a16="http://schemas.microsoft.com/office/drawing/2014/main" val="1442204871"/>
                  </a:ext>
                </a:extLst>
              </a:tr>
              <a:tr h="197141">
                <a:tc>
                  <a:txBody>
                    <a:bodyPr/>
                    <a:lstStyle/>
                    <a:p>
                      <a:pPr algn="l" fontAlgn="b"/>
                      <a:r>
                        <a:rPr lang="en-US" sz="1200" b="1" i="0" u="none" strike="noStrike">
                          <a:solidFill>
                            <a:srgbClr val="000000"/>
                          </a:solidFill>
                          <a:effectLst/>
                          <a:latin typeface="Calibri" panose="020F0502020204030204" pitchFamily="34" charset="0"/>
                        </a:rPr>
                        <a:t>Hospitals</a:t>
                      </a:r>
                    </a:p>
                  </a:txBody>
                  <a:tcPr marL="5567" marR="5567" marT="556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1200" b="1" i="0" u="none" strike="noStrike" dirty="0">
                          <a:solidFill>
                            <a:srgbClr val="000000"/>
                          </a:solidFill>
                          <a:effectLst/>
                          <a:latin typeface="Calibri" panose="020F0502020204030204" pitchFamily="34" charset="0"/>
                        </a:rPr>
                        <a:t>FY14</a:t>
                      </a:r>
                    </a:p>
                  </a:txBody>
                  <a:tcPr marL="5567" marR="5567" marT="556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1200" b="1" i="0" u="none" strike="noStrike" dirty="0">
                          <a:solidFill>
                            <a:srgbClr val="000000"/>
                          </a:solidFill>
                          <a:effectLst/>
                          <a:latin typeface="Calibri" panose="020F0502020204030204" pitchFamily="34" charset="0"/>
                        </a:rPr>
                        <a:t>FY15</a:t>
                      </a:r>
                    </a:p>
                  </a:txBody>
                  <a:tcPr marL="5567" marR="5567" marT="556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1200" b="1" i="0" u="none" strike="noStrike" dirty="0">
                          <a:solidFill>
                            <a:srgbClr val="000000"/>
                          </a:solidFill>
                          <a:effectLst/>
                          <a:latin typeface="Calibri" panose="020F0502020204030204" pitchFamily="34" charset="0"/>
                        </a:rPr>
                        <a:t>FY16</a:t>
                      </a:r>
                    </a:p>
                  </a:txBody>
                  <a:tcPr marL="5567" marR="5567" marT="556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1200" b="1" i="0" u="none" strike="noStrike" dirty="0">
                          <a:solidFill>
                            <a:srgbClr val="000000"/>
                          </a:solidFill>
                          <a:effectLst/>
                          <a:latin typeface="Calibri" panose="020F0502020204030204" pitchFamily="34" charset="0"/>
                        </a:rPr>
                        <a:t>FY17</a:t>
                      </a:r>
                    </a:p>
                  </a:txBody>
                  <a:tcPr marL="5567" marR="5567" marT="556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1200" b="1" i="0" u="none" strike="noStrike" dirty="0">
                          <a:solidFill>
                            <a:srgbClr val="000000"/>
                          </a:solidFill>
                          <a:effectLst/>
                          <a:latin typeface="Calibri" panose="020F0502020204030204" pitchFamily="34" charset="0"/>
                        </a:rPr>
                        <a:t>FY18</a:t>
                      </a:r>
                    </a:p>
                  </a:txBody>
                  <a:tcPr marL="5567" marR="5567" marT="556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1200" b="1" i="0" u="none" strike="noStrike" dirty="0">
                          <a:solidFill>
                            <a:srgbClr val="000000"/>
                          </a:solidFill>
                          <a:effectLst/>
                          <a:latin typeface="Calibri" panose="020F0502020204030204" pitchFamily="34" charset="0"/>
                        </a:rPr>
                        <a:t>FY19</a:t>
                      </a:r>
                    </a:p>
                  </a:txBody>
                  <a:tcPr marL="5567" marR="5567" marT="556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1200" b="1" i="0" u="none" strike="noStrike" dirty="0">
                          <a:solidFill>
                            <a:srgbClr val="000000"/>
                          </a:solidFill>
                          <a:effectLst/>
                          <a:latin typeface="Calibri" panose="020F0502020204030204" pitchFamily="34" charset="0"/>
                        </a:rPr>
                        <a:t>FY19</a:t>
                      </a:r>
                    </a:p>
                  </a:txBody>
                  <a:tcPr marL="5567" marR="5567" marT="556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1200" b="1" i="0" u="none" strike="noStrike" dirty="0">
                          <a:solidFill>
                            <a:srgbClr val="000000"/>
                          </a:solidFill>
                          <a:effectLst/>
                          <a:latin typeface="Calibri" panose="020F0502020204030204" pitchFamily="34" charset="0"/>
                        </a:rPr>
                        <a:t>FY20</a:t>
                      </a:r>
                    </a:p>
                  </a:txBody>
                  <a:tcPr marL="5567" marR="5567" marT="5567"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0760584"/>
                  </a:ext>
                </a:extLst>
              </a:tr>
              <a:tr h="324704">
                <a:tc>
                  <a:txBody>
                    <a:bodyPr/>
                    <a:lstStyle/>
                    <a:p>
                      <a:pPr algn="l" fontAlgn="b"/>
                      <a:r>
                        <a:rPr lang="en-US" sz="1100" b="1" i="0" u="none" strike="noStrike" dirty="0">
                          <a:solidFill>
                            <a:srgbClr val="000000"/>
                          </a:solidFill>
                          <a:effectLst/>
                          <a:latin typeface="Calibri" panose="020F0502020204030204" pitchFamily="34" charset="0"/>
                        </a:rPr>
                        <a:t>Brattleboro Memorial Hospital</a:t>
                      </a:r>
                    </a:p>
                  </a:txBody>
                  <a:tcPr marL="5567" marR="5567" marT="556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panose="020F0502020204030204" pitchFamily="34" charset="0"/>
                        </a:rPr>
                        <a:t>$71,512,773</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panose="020F0502020204030204" pitchFamily="34" charset="0"/>
                        </a:rPr>
                        <a:t>$75,742,920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panose="020F0502020204030204" pitchFamily="34" charset="0"/>
                        </a:rPr>
                        <a:t>$73,164,810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panose="020F0502020204030204" pitchFamily="34" charset="0"/>
                        </a:rPr>
                        <a:t>$75,062,532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panose="020F0502020204030204" pitchFamily="34" charset="0"/>
                        </a:rPr>
                        <a:t>$77,601,735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panose="020F0502020204030204" pitchFamily="34" charset="0"/>
                        </a:rPr>
                        <a:t>$83,947,707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panose="020F0502020204030204" pitchFamily="34" charset="0"/>
                        </a:rPr>
                        <a:t>$83,344,044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panose="020F0502020204030204" pitchFamily="34" charset="0"/>
                        </a:rPr>
                        <a:t>$89,966,363</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92070733"/>
                  </a:ext>
                </a:extLst>
              </a:tr>
              <a:tr h="324704">
                <a:tc>
                  <a:txBody>
                    <a:bodyPr/>
                    <a:lstStyle/>
                    <a:p>
                      <a:pPr algn="l" fontAlgn="b"/>
                      <a:r>
                        <a:rPr lang="en-US" sz="1100" b="1" i="0" u="none" strike="noStrike">
                          <a:solidFill>
                            <a:srgbClr val="000000"/>
                          </a:solidFill>
                          <a:effectLst/>
                          <a:latin typeface="Calibri" panose="020F0502020204030204" pitchFamily="34" charset="0"/>
                        </a:rPr>
                        <a:t>Central Vermont Medical Center</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$161,353,760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$173,990,659</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$191,539,946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$195,237,530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$194,586,135</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$211,387,021</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$209,649,672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$222,024,685</a:t>
                      </a:r>
                    </a:p>
                  </a:txBody>
                  <a:tcPr marL="7620" marR="7620" marT="7620" marB="0" anchor="b">
                    <a:lnL>
                      <a:noFill/>
                    </a:lnL>
                    <a:lnR>
                      <a:noFill/>
                    </a:lnR>
                    <a:lnT>
                      <a:noFill/>
                    </a:lnT>
                    <a:lnB>
                      <a:noFill/>
                    </a:lnB>
                  </a:tcPr>
                </a:tc>
                <a:extLst>
                  <a:ext uri="{0D108BD9-81ED-4DB2-BD59-A6C34878D82A}">
                    <a16:rowId xmlns:a16="http://schemas.microsoft.com/office/drawing/2014/main" val="892763788"/>
                  </a:ext>
                </a:extLst>
              </a:tr>
              <a:tr h="324704">
                <a:tc>
                  <a:txBody>
                    <a:bodyPr/>
                    <a:lstStyle/>
                    <a:p>
                      <a:pPr algn="l" fontAlgn="b"/>
                      <a:r>
                        <a:rPr lang="en-US" sz="1100" b="1" i="0" u="none" strike="noStrike" dirty="0">
                          <a:solidFill>
                            <a:srgbClr val="000000"/>
                          </a:solidFill>
                          <a:effectLst/>
                          <a:latin typeface="Calibri" panose="020F0502020204030204" pitchFamily="34" charset="0"/>
                        </a:rPr>
                        <a:t>Copley Hospital</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$59,947,666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$63,464,436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$62,804,324</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$64,983,966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$66,226,448</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$70,201,316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$68,344,899</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$72,658,362</a:t>
                      </a:r>
                    </a:p>
                  </a:txBody>
                  <a:tcPr marL="7620" marR="7620" marT="7620" marB="0" anchor="b">
                    <a:lnL>
                      <a:noFill/>
                    </a:lnL>
                    <a:lnR>
                      <a:noFill/>
                    </a:lnR>
                    <a:lnT>
                      <a:noFill/>
                    </a:lnT>
                    <a:lnB>
                      <a:noFill/>
                    </a:lnB>
                  </a:tcPr>
                </a:tc>
                <a:extLst>
                  <a:ext uri="{0D108BD9-81ED-4DB2-BD59-A6C34878D82A}">
                    <a16:rowId xmlns:a16="http://schemas.microsoft.com/office/drawing/2014/main" val="73594784"/>
                  </a:ext>
                </a:extLst>
              </a:tr>
              <a:tr h="324704">
                <a:tc>
                  <a:txBody>
                    <a:bodyPr/>
                    <a:lstStyle/>
                    <a:p>
                      <a:pPr algn="l" fontAlgn="b"/>
                      <a:r>
                        <a:rPr lang="en-US" sz="1100" b="1" i="0" u="none" strike="noStrike">
                          <a:solidFill>
                            <a:srgbClr val="000000"/>
                          </a:solidFill>
                          <a:effectLst/>
                          <a:latin typeface="Calibri" panose="020F0502020204030204" pitchFamily="34" charset="0"/>
                        </a:rPr>
                        <a:t>Gifford Medical Center</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$58,282,092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$53,896,728</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$54,787,886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$54,307,372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$48,844,171</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$55,894,654</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$51,250,800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$52,382,984</a:t>
                      </a:r>
                    </a:p>
                  </a:txBody>
                  <a:tcPr marL="7620" marR="7620" marT="7620" marB="0" anchor="b">
                    <a:lnL>
                      <a:noFill/>
                    </a:lnL>
                    <a:lnR>
                      <a:noFill/>
                    </a:lnR>
                    <a:lnT>
                      <a:noFill/>
                    </a:lnT>
                    <a:lnB>
                      <a:noFill/>
                    </a:lnB>
                  </a:tcPr>
                </a:tc>
                <a:extLst>
                  <a:ext uri="{0D108BD9-81ED-4DB2-BD59-A6C34878D82A}">
                    <a16:rowId xmlns:a16="http://schemas.microsoft.com/office/drawing/2014/main" val="2887632706"/>
                  </a:ext>
                </a:extLst>
              </a:tr>
              <a:tr h="324704">
                <a:tc>
                  <a:txBody>
                    <a:bodyPr/>
                    <a:lstStyle/>
                    <a:p>
                      <a:pPr algn="l" fontAlgn="b"/>
                      <a:r>
                        <a:rPr lang="en-US" sz="1100" b="1" i="0" u="none" strike="noStrike">
                          <a:solidFill>
                            <a:srgbClr val="000000"/>
                          </a:solidFill>
                          <a:effectLst/>
                          <a:latin typeface="Calibri" panose="020F0502020204030204" pitchFamily="34" charset="0"/>
                        </a:rPr>
                        <a:t>Grace Cottage Hospital</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$15,543,287</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$16,038,766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$17,241,709</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$17,261,208</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$18,193,737</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$19,292,581</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$18,665,293</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$20,966,669</a:t>
                      </a:r>
                    </a:p>
                  </a:txBody>
                  <a:tcPr marL="7620" marR="7620" marT="7620" marB="0" anchor="b">
                    <a:lnL>
                      <a:noFill/>
                    </a:lnL>
                    <a:lnR>
                      <a:noFill/>
                    </a:lnR>
                    <a:lnT>
                      <a:noFill/>
                    </a:lnT>
                    <a:lnB>
                      <a:noFill/>
                    </a:lnB>
                  </a:tcPr>
                </a:tc>
                <a:extLst>
                  <a:ext uri="{0D108BD9-81ED-4DB2-BD59-A6C34878D82A}">
                    <a16:rowId xmlns:a16="http://schemas.microsoft.com/office/drawing/2014/main" val="1113949561"/>
                  </a:ext>
                </a:extLst>
              </a:tr>
              <a:tr h="324704">
                <a:tc>
                  <a:txBody>
                    <a:bodyPr/>
                    <a:lstStyle/>
                    <a:p>
                      <a:pPr algn="l" fontAlgn="b"/>
                      <a:r>
                        <a:rPr lang="en-US" sz="1100" b="1" i="0" u="none" strike="noStrike">
                          <a:solidFill>
                            <a:srgbClr val="000000"/>
                          </a:solidFill>
                          <a:effectLst/>
                          <a:latin typeface="Calibri" panose="020F0502020204030204" pitchFamily="34" charset="0"/>
                        </a:rPr>
                        <a:t>Mt. Ascutney Hospital &amp; Health Ctr</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$45,789,349</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$45,514,515</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$46,402,275</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$48,253,025</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$50,808,643</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$51,195,770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$51,639,251</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$55,007,317</a:t>
                      </a:r>
                    </a:p>
                  </a:txBody>
                  <a:tcPr marL="7620" marR="7620" marT="7620" marB="0" anchor="b">
                    <a:lnL>
                      <a:noFill/>
                    </a:lnL>
                    <a:lnR>
                      <a:noFill/>
                    </a:lnR>
                    <a:lnT>
                      <a:noFill/>
                    </a:lnT>
                    <a:lnB>
                      <a:noFill/>
                    </a:lnB>
                  </a:tcPr>
                </a:tc>
                <a:extLst>
                  <a:ext uri="{0D108BD9-81ED-4DB2-BD59-A6C34878D82A}">
                    <a16:rowId xmlns:a16="http://schemas.microsoft.com/office/drawing/2014/main" val="450721677"/>
                  </a:ext>
                </a:extLst>
              </a:tr>
              <a:tr h="324704">
                <a:tc>
                  <a:txBody>
                    <a:bodyPr/>
                    <a:lstStyle/>
                    <a:p>
                      <a:pPr algn="l" fontAlgn="b"/>
                      <a:r>
                        <a:rPr lang="en-US" sz="1100" b="1" i="0" u="none" strike="noStrike" dirty="0">
                          <a:solidFill>
                            <a:srgbClr val="000000"/>
                          </a:solidFill>
                          <a:effectLst/>
                          <a:latin typeface="Calibri" panose="020F0502020204030204" pitchFamily="34" charset="0"/>
                        </a:rPr>
                        <a:t>North Country Hospital</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$71,631,396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$73,297,094</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$77,791,582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$76,686,887</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$76,427,164</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$81,523,350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$81,331,408</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$82,979,049</a:t>
                      </a:r>
                    </a:p>
                  </a:txBody>
                  <a:tcPr marL="7620" marR="7620" marT="7620" marB="0" anchor="b">
                    <a:lnL>
                      <a:noFill/>
                    </a:lnL>
                    <a:lnR>
                      <a:noFill/>
                    </a:lnR>
                    <a:lnT>
                      <a:noFill/>
                    </a:lnT>
                    <a:lnB>
                      <a:noFill/>
                    </a:lnB>
                  </a:tcPr>
                </a:tc>
                <a:extLst>
                  <a:ext uri="{0D108BD9-81ED-4DB2-BD59-A6C34878D82A}">
                    <a16:rowId xmlns:a16="http://schemas.microsoft.com/office/drawing/2014/main" val="1817663511"/>
                  </a:ext>
                </a:extLst>
              </a:tr>
              <a:tr h="324704">
                <a:tc>
                  <a:txBody>
                    <a:bodyPr/>
                    <a:lstStyle/>
                    <a:p>
                      <a:pPr algn="l" fontAlgn="b"/>
                      <a:r>
                        <a:rPr lang="en-US" sz="1100" b="1" i="0" u="none" strike="noStrike">
                          <a:solidFill>
                            <a:srgbClr val="000000"/>
                          </a:solidFill>
                          <a:effectLst/>
                          <a:latin typeface="Calibri" panose="020F0502020204030204" pitchFamily="34" charset="0"/>
                        </a:rPr>
                        <a:t>Northeastern VT Regional Hospital</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$61,868,757</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$65,548,594</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$71,586,551</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$76,794,700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$78,445,072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$81,568,705</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$84,478,242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$87,440,494</a:t>
                      </a:r>
                    </a:p>
                  </a:txBody>
                  <a:tcPr marL="7620" marR="7620" marT="7620" marB="0" anchor="b">
                    <a:lnL>
                      <a:noFill/>
                    </a:lnL>
                    <a:lnR>
                      <a:noFill/>
                    </a:lnR>
                    <a:lnT>
                      <a:noFill/>
                    </a:lnT>
                    <a:lnB>
                      <a:noFill/>
                    </a:lnB>
                  </a:tcPr>
                </a:tc>
                <a:extLst>
                  <a:ext uri="{0D108BD9-81ED-4DB2-BD59-A6C34878D82A}">
                    <a16:rowId xmlns:a16="http://schemas.microsoft.com/office/drawing/2014/main" val="3653947237"/>
                  </a:ext>
                </a:extLst>
              </a:tr>
              <a:tr h="324704">
                <a:tc>
                  <a:txBody>
                    <a:bodyPr/>
                    <a:lstStyle/>
                    <a:p>
                      <a:pPr algn="l" fontAlgn="b"/>
                      <a:r>
                        <a:rPr lang="en-US" sz="1100" b="1" i="0" u="none" strike="noStrike" dirty="0">
                          <a:solidFill>
                            <a:srgbClr val="000000"/>
                          </a:solidFill>
                          <a:effectLst/>
                          <a:latin typeface="Calibri" panose="020F0502020204030204" pitchFamily="34" charset="0"/>
                        </a:rPr>
                        <a:t>Northwestern Medical Center</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$91,165,412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$97,798,763</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$99,895,760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$101,110,424</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$103,317,768</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$112,773,980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$110,438,452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$116,926,579</a:t>
                      </a:r>
                    </a:p>
                  </a:txBody>
                  <a:tcPr marL="7620" marR="7620" marT="7620" marB="0" anchor="b">
                    <a:lnL>
                      <a:noFill/>
                    </a:lnL>
                    <a:lnR>
                      <a:noFill/>
                    </a:lnR>
                    <a:lnT>
                      <a:noFill/>
                    </a:lnT>
                    <a:lnB>
                      <a:noFill/>
                    </a:lnB>
                  </a:tcPr>
                </a:tc>
                <a:extLst>
                  <a:ext uri="{0D108BD9-81ED-4DB2-BD59-A6C34878D82A}">
                    <a16:rowId xmlns:a16="http://schemas.microsoft.com/office/drawing/2014/main" val="3487072120"/>
                  </a:ext>
                </a:extLst>
              </a:tr>
              <a:tr h="324704">
                <a:tc>
                  <a:txBody>
                    <a:bodyPr/>
                    <a:lstStyle/>
                    <a:p>
                      <a:pPr algn="l" fontAlgn="b"/>
                      <a:r>
                        <a:rPr lang="en-US" sz="1100" b="1" i="0" u="none" strike="noStrike" dirty="0">
                          <a:solidFill>
                            <a:srgbClr val="000000"/>
                          </a:solidFill>
                          <a:effectLst/>
                          <a:latin typeface="Calibri" panose="020F0502020204030204" pitchFamily="34" charset="0"/>
                        </a:rPr>
                        <a:t>Porter Medical Center</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$66,716,573</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$70,596,270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$75,061,496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$78,203,218</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$80,346,401</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$84,530,515</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$83,827,507</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$87,487,539</a:t>
                      </a:r>
                    </a:p>
                  </a:txBody>
                  <a:tcPr marL="7620" marR="7620" marT="7620" marB="0" anchor="b">
                    <a:lnL>
                      <a:noFill/>
                    </a:lnL>
                    <a:lnR>
                      <a:noFill/>
                    </a:lnR>
                    <a:lnT>
                      <a:noFill/>
                    </a:lnT>
                    <a:lnB>
                      <a:noFill/>
                    </a:lnB>
                  </a:tcPr>
                </a:tc>
                <a:extLst>
                  <a:ext uri="{0D108BD9-81ED-4DB2-BD59-A6C34878D82A}">
                    <a16:rowId xmlns:a16="http://schemas.microsoft.com/office/drawing/2014/main" val="3517475708"/>
                  </a:ext>
                </a:extLst>
              </a:tr>
              <a:tr h="324704">
                <a:tc>
                  <a:txBody>
                    <a:bodyPr/>
                    <a:lstStyle/>
                    <a:p>
                      <a:pPr algn="l" fontAlgn="b"/>
                      <a:r>
                        <a:rPr lang="en-US" sz="1100" b="1" i="0" u="none" strike="noStrike" dirty="0">
                          <a:solidFill>
                            <a:srgbClr val="000000"/>
                          </a:solidFill>
                          <a:effectLst/>
                          <a:latin typeface="Calibri" panose="020F0502020204030204" pitchFamily="34" charset="0"/>
                        </a:rPr>
                        <a:t>Rutland Regional Medical Center</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$220,829,447</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$228,328,637</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$245,822,952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$242,193,431</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$254,235,029</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$258,720,325</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$259,079,184</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$267,787,827</a:t>
                      </a:r>
                    </a:p>
                  </a:txBody>
                  <a:tcPr marL="7620" marR="7620" marT="7620" marB="0" anchor="b">
                    <a:lnL>
                      <a:noFill/>
                    </a:lnL>
                    <a:lnR>
                      <a:noFill/>
                    </a:lnR>
                    <a:lnT>
                      <a:noFill/>
                    </a:lnT>
                    <a:lnB>
                      <a:noFill/>
                    </a:lnB>
                  </a:tcPr>
                </a:tc>
                <a:extLst>
                  <a:ext uri="{0D108BD9-81ED-4DB2-BD59-A6C34878D82A}">
                    <a16:rowId xmlns:a16="http://schemas.microsoft.com/office/drawing/2014/main" val="107945770"/>
                  </a:ext>
                </a:extLst>
              </a:tr>
              <a:tr h="324704">
                <a:tc>
                  <a:txBody>
                    <a:bodyPr/>
                    <a:lstStyle/>
                    <a:p>
                      <a:pPr algn="l" fontAlgn="b"/>
                      <a:r>
                        <a:rPr lang="en-US" sz="1100" b="1" i="0" u="none" strike="noStrike" dirty="0">
                          <a:solidFill>
                            <a:srgbClr val="000000"/>
                          </a:solidFill>
                          <a:effectLst/>
                          <a:latin typeface="Calibri" panose="020F0502020204030204" pitchFamily="34" charset="0"/>
                        </a:rPr>
                        <a:t>Southwestern VT Medical Center</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$139,410,223</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$142,769,168</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$151,922,754</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$152,602,902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$161,115,765</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$165,201,376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$164,909,631</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$172,284,645</a:t>
                      </a:r>
                    </a:p>
                  </a:txBody>
                  <a:tcPr marL="7620" marR="7620" marT="7620" marB="0" anchor="b">
                    <a:lnL>
                      <a:noFill/>
                    </a:lnL>
                    <a:lnR>
                      <a:noFill/>
                    </a:lnR>
                    <a:lnT>
                      <a:noFill/>
                    </a:lnT>
                    <a:lnB>
                      <a:noFill/>
                    </a:lnB>
                  </a:tcPr>
                </a:tc>
                <a:extLst>
                  <a:ext uri="{0D108BD9-81ED-4DB2-BD59-A6C34878D82A}">
                    <a16:rowId xmlns:a16="http://schemas.microsoft.com/office/drawing/2014/main" val="3003418473"/>
                  </a:ext>
                </a:extLst>
              </a:tr>
              <a:tr h="324704">
                <a:tc>
                  <a:txBody>
                    <a:bodyPr/>
                    <a:lstStyle/>
                    <a:p>
                      <a:pPr algn="l" fontAlgn="b"/>
                      <a:r>
                        <a:rPr lang="en-US" sz="1100" b="1" i="0" u="none" strike="noStrike" dirty="0">
                          <a:solidFill>
                            <a:srgbClr val="000000"/>
                          </a:solidFill>
                          <a:effectLst/>
                          <a:latin typeface="Calibri" panose="020F0502020204030204" pitchFamily="34" charset="0"/>
                        </a:rPr>
                        <a:t>Springfield Hospital</a:t>
                      </a:r>
                    </a:p>
                  </a:txBody>
                  <a:tcPr marL="5567" marR="5567" marT="5567"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$49,727,116</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$55,926,090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$53,638,120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$51,999,349</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$52,978,810</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$60,485,878</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$48,575,772</a:t>
                      </a:r>
                    </a:p>
                  </a:txBody>
                  <a:tcPr marL="7620" marR="7620" marT="762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$48,889,189</a:t>
                      </a:r>
                    </a:p>
                  </a:txBody>
                  <a:tcPr marL="7620" marR="7620" marT="7620" marB="0" anchor="b">
                    <a:lnL>
                      <a:noFill/>
                    </a:lnL>
                    <a:lnR>
                      <a:noFill/>
                    </a:lnR>
                    <a:lnT>
                      <a:noFill/>
                    </a:lnT>
                    <a:lnB>
                      <a:noFill/>
                    </a:lnB>
                  </a:tcPr>
                </a:tc>
                <a:extLst>
                  <a:ext uri="{0D108BD9-81ED-4DB2-BD59-A6C34878D82A}">
                    <a16:rowId xmlns:a16="http://schemas.microsoft.com/office/drawing/2014/main" val="933189927"/>
                  </a:ext>
                </a:extLst>
              </a:tr>
              <a:tr h="356572">
                <a:tc>
                  <a:txBody>
                    <a:bodyPr/>
                    <a:lstStyle/>
                    <a:p>
                      <a:pPr algn="l" fontAlgn="b"/>
                      <a:r>
                        <a:rPr lang="en-US" sz="1100" b="1" i="0" u="none" strike="noStrike" dirty="0">
                          <a:solidFill>
                            <a:srgbClr val="000000"/>
                          </a:solidFill>
                          <a:effectLst/>
                          <a:latin typeface="Calibri" panose="020F0502020204030204" pitchFamily="34" charset="0"/>
                        </a:rPr>
                        <a:t>The University of Vermont Medical Center</a:t>
                      </a:r>
                    </a:p>
                  </a:txBody>
                  <a:tcPr marL="5567" marR="5567" marT="556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$1,055,675,894</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$1,115,357,666</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$1,156,546,653</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$1,211,118,975</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$1,254,036,509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$1,273,460,046</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$1,297,458,297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$1,351,201,703</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3728987"/>
                  </a:ext>
                </a:extLst>
              </a:tr>
              <a:tr h="211554">
                <a:tc>
                  <a:txBody>
                    <a:bodyPr/>
                    <a:lstStyle/>
                    <a:p>
                      <a:pPr algn="l" fontAlgn="b"/>
                      <a:r>
                        <a:rPr lang="en-US" sz="1100" b="1" i="0" u="none" strike="noStrike" dirty="0">
                          <a:solidFill>
                            <a:srgbClr val="000000"/>
                          </a:solidFill>
                          <a:effectLst/>
                          <a:latin typeface="Calibri" panose="020F0502020204030204" pitchFamily="34" charset="0"/>
                        </a:rPr>
                        <a:t>System Total</a:t>
                      </a:r>
                    </a:p>
                  </a:txBody>
                  <a:tcPr marL="5567" marR="5567" marT="5567"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$2,169,453,746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$2,278,270,306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$2,378,206,818</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$2,445,815,519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$2,517,163,387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$2,610,183,225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$2,612,992,451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$2,728,003,406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extLst>
                  <a:ext uri="{0D108BD9-81ED-4DB2-BD59-A6C34878D82A}">
                    <a16:rowId xmlns:a16="http://schemas.microsoft.com/office/drawing/2014/main" val="120409302"/>
                  </a:ext>
                </a:extLst>
              </a:tr>
            </a:tbl>
          </a:graphicData>
        </a:graphic>
      </p:graphicFrame>
      <p:sp>
        <p:nvSpPr>
          <p:cNvPr id="3" name="Slide Number Placeholder 2">
            <a:extLst>
              <a:ext uri="{FF2B5EF4-FFF2-40B4-BE49-F238E27FC236}">
                <a16:creationId xmlns:a16="http://schemas.microsoft.com/office/drawing/2014/main" id="{FFBD5DFE-FFFF-42AE-B9A5-60F59E05834E}"/>
              </a:ext>
            </a:extLst>
          </p:cNvPr>
          <p:cNvSpPr>
            <a:spLocks noGrp="1"/>
          </p:cNvSpPr>
          <p:nvPr>
            <p:ph type="sldNum" sz="quarter" idx="12"/>
          </p:nvPr>
        </p:nvSpPr>
        <p:spPr/>
        <p:txBody>
          <a:bodyPr/>
          <a:lstStyle/>
          <a:p>
            <a:fld id="{8C820DE8-B2A3-4495-B05C-4C28FA95D4C8}" type="slidenum">
              <a:rPr lang="en-US" smtClean="0"/>
              <a:t>24</a:t>
            </a:fld>
            <a:endParaRPr lang="en-US" dirty="0"/>
          </a:p>
        </p:txBody>
      </p:sp>
    </p:spTree>
    <p:extLst>
      <p:ext uri="{BB962C8B-B14F-4D97-AF65-F5344CB8AC3E}">
        <p14:creationId xmlns:p14="http://schemas.microsoft.com/office/powerpoint/2010/main" val="2391492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A8C7-4C49-4A62-B234-86AECBB3E1F2}"/>
              </a:ext>
            </a:extLst>
          </p:cNvPr>
          <p:cNvSpPr>
            <a:spLocks noGrp="1"/>
          </p:cNvSpPr>
          <p:nvPr>
            <p:ph type="title"/>
          </p:nvPr>
        </p:nvSpPr>
        <p:spPr>
          <a:xfrm>
            <a:off x="457200" y="274638"/>
            <a:ext cx="8229600" cy="392535"/>
          </a:xfrm>
        </p:spPr>
        <p:txBody>
          <a:bodyPr>
            <a:normAutofit fontScale="90000"/>
          </a:bodyPr>
          <a:lstStyle/>
          <a:p>
            <a:r>
              <a:rPr lang="en-US" dirty="0"/>
              <a:t>NPR &amp; FPP (% growth) </a:t>
            </a:r>
          </a:p>
        </p:txBody>
      </p:sp>
      <p:graphicFrame>
        <p:nvGraphicFramePr>
          <p:cNvPr id="3" name="Table 2">
            <a:extLst>
              <a:ext uri="{FF2B5EF4-FFF2-40B4-BE49-F238E27FC236}">
                <a16:creationId xmlns:a16="http://schemas.microsoft.com/office/drawing/2014/main" id="{0CBC4263-54D7-4E99-9716-E9DE0C2FADD1}"/>
              </a:ext>
            </a:extLst>
          </p:cNvPr>
          <p:cNvGraphicFramePr>
            <a:graphicFrameLocks noGrp="1"/>
          </p:cNvGraphicFramePr>
          <p:nvPr>
            <p:extLst>
              <p:ext uri="{D42A27DB-BD31-4B8C-83A1-F6EECF244321}">
                <p14:modId xmlns:p14="http://schemas.microsoft.com/office/powerpoint/2010/main" val="1922443186"/>
              </p:ext>
            </p:extLst>
          </p:nvPr>
        </p:nvGraphicFramePr>
        <p:xfrm>
          <a:off x="382555" y="914400"/>
          <a:ext cx="8248261" cy="4657871"/>
        </p:xfrm>
        <a:graphic>
          <a:graphicData uri="http://schemas.openxmlformats.org/drawingml/2006/table">
            <a:tbl>
              <a:tblPr/>
              <a:tblGrid>
                <a:gridCol w="2589245">
                  <a:extLst>
                    <a:ext uri="{9D8B030D-6E8A-4147-A177-3AD203B41FA5}">
                      <a16:colId xmlns:a16="http://schemas.microsoft.com/office/drawing/2014/main" val="3604439569"/>
                    </a:ext>
                  </a:extLst>
                </a:gridCol>
                <a:gridCol w="648456">
                  <a:extLst>
                    <a:ext uri="{9D8B030D-6E8A-4147-A177-3AD203B41FA5}">
                      <a16:colId xmlns:a16="http://schemas.microsoft.com/office/drawing/2014/main" val="1425034028"/>
                    </a:ext>
                  </a:extLst>
                </a:gridCol>
                <a:gridCol w="804135">
                  <a:extLst>
                    <a:ext uri="{9D8B030D-6E8A-4147-A177-3AD203B41FA5}">
                      <a16:colId xmlns:a16="http://schemas.microsoft.com/office/drawing/2014/main" val="1485294102"/>
                    </a:ext>
                  </a:extLst>
                </a:gridCol>
                <a:gridCol w="804135">
                  <a:extLst>
                    <a:ext uri="{9D8B030D-6E8A-4147-A177-3AD203B41FA5}">
                      <a16:colId xmlns:a16="http://schemas.microsoft.com/office/drawing/2014/main" val="3668972777"/>
                    </a:ext>
                  </a:extLst>
                </a:gridCol>
                <a:gridCol w="804135">
                  <a:extLst>
                    <a:ext uri="{9D8B030D-6E8A-4147-A177-3AD203B41FA5}">
                      <a16:colId xmlns:a16="http://schemas.microsoft.com/office/drawing/2014/main" val="4235103875"/>
                    </a:ext>
                  </a:extLst>
                </a:gridCol>
                <a:gridCol w="1234418">
                  <a:extLst>
                    <a:ext uri="{9D8B030D-6E8A-4147-A177-3AD203B41FA5}">
                      <a16:colId xmlns:a16="http://schemas.microsoft.com/office/drawing/2014/main" val="1002220641"/>
                    </a:ext>
                  </a:extLst>
                </a:gridCol>
                <a:gridCol w="1363737">
                  <a:extLst>
                    <a:ext uri="{9D8B030D-6E8A-4147-A177-3AD203B41FA5}">
                      <a16:colId xmlns:a16="http://schemas.microsoft.com/office/drawing/2014/main" val="1628073322"/>
                    </a:ext>
                  </a:extLst>
                </a:gridCol>
              </a:tblGrid>
              <a:tr h="487997">
                <a:tc>
                  <a:txBody>
                    <a:bodyPr/>
                    <a:lstStyle/>
                    <a:p>
                      <a:pPr algn="ctr" fontAlgn="b"/>
                      <a:endParaRPr lang="en-US" sz="1100" b="0" i="0" u="none" strike="noStrike">
                        <a:solidFill>
                          <a:srgbClr val="000000"/>
                        </a:solidFill>
                        <a:effectLst/>
                        <a:latin typeface="Calibri" panose="020F0502020204030204" pitchFamily="34" charset="0"/>
                      </a:endParaRPr>
                    </a:p>
                  </a:txBody>
                  <a:tcPr marL="6429" marR="6429" marT="6429" marB="0" anchor="b">
                    <a:lnL>
                      <a:noFill/>
                    </a:lnL>
                    <a:lnR>
                      <a:noFill/>
                    </a:lnR>
                    <a:lnT>
                      <a:noFill/>
                    </a:lnT>
                    <a:lnB>
                      <a:noFill/>
                    </a:lnB>
                  </a:tcPr>
                </a:tc>
                <a:tc gridSpan="4">
                  <a:txBody>
                    <a:bodyPr/>
                    <a:lstStyle/>
                    <a:p>
                      <a:pPr algn="ctr" fontAlgn="b"/>
                      <a:r>
                        <a:rPr lang="en-US" sz="1100" b="1" i="0" u="none" strike="noStrike">
                          <a:solidFill>
                            <a:srgbClr val="000000"/>
                          </a:solidFill>
                          <a:effectLst/>
                          <a:latin typeface="Calibri" panose="020F0502020204030204" pitchFamily="34" charset="0"/>
                        </a:rPr>
                        <a:t>Actual-to-Actual </a:t>
                      </a:r>
                      <a:br>
                        <a:rPr lang="en-US" sz="1100" b="1" i="0" u="none" strike="noStrike">
                          <a:solidFill>
                            <a:srgbClr val="000000"/>
                          </a:solidFill>
                          <a:effectLst/>
                          <a:latin typeface="Calibri" panose="020F0502020204030204" pitchFamily="34" charset="0"/>
                        </a:rPr>
                      </a:br>
                      <a:r>
                        <a:rPr lang="en-US" sz="1100" b="1" i="0" u="none" strike="noStrike">
                          <a:solidFill>
                            <a:srgbClr val="000000"/>
                          </a:solidFill>
                          <a:effectLst/>
                          <a:latin typeface="Calibri" panose="020F0502020204030204" pitchFamily="34" charset="0"/>
                        </a:rPr>
                        <a:t>% Change</a:t>
                      </a:r>
                    </a:p>
                  </a:txBody>
                  <a:tcPr marL="6429" marR="6429" marT="642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1100" b="1" i="0" u="none" strike="noStrike" dirty="0">
                          <a:solidFill>
                            <a:srgbClr val="000000"/>
                          </a:solidFill>
                          <a:effectLst/>
                          <a:latin typeface="Calibri" panose="020F0502020204030204" pitchFamily="34" charset="0"/>
                        </a:rPr>
                        <a:t>Projection-to-Actual</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 Change</a:t>
                      </a:r>
                    </a:p>
                  </a:txBody>
                  <a:tcPr marL="6429" marR="6429" marT="6429"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Budget-to-Budget</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 Change</a:t>
                      </a:r>
                    </a:p>
                  </a:txBody>
                  <a:tcPr marL="6429" marR="6429" marT="6429" marB="0" anchor="b">
                    <a:lnL>
                      <a:noFill/>
                    </a:lnL>
                    <a:lnR>
                      <a:noFill/>
                    </a:lnR>
                    <a:lnT>
                      <a:noFill/>
                    </a:lnT>
                    <a:lnB>
                      <a:noFill/>
                    </a:lnB>
                  </a:tcPr>
                </a:tc>
                <a:extLst>
                  <a:ext uri="{0D108BD9-81ED-4DB2-BD59-A6C34878D82A}">
                    <a16:rowId xmlns:a16="http://schemas.microsoft.com/office/drawing/2014/main" val="3035961594"/>
                  </a:ext>
                </a:extLst>
              </a:tr>
              <a:tr h="197803">
                <a:tc>
                  <a:txBody>
                    <a:bodyPr/>
                    <a:lstStyle/>
                    <a:p>
                      <a:pPr algn="ctr" fontAlgn="b"/>
                      <a:r>
                        <a:rPr lang="en-US" sz="1100" b="1" i="0" u="none" strike="noStrike">
                          <a:solidFill>
                            <a:srgbClr val="000000"/>
                          </a:solidFill>
                          <a:effectLst/>
                          <a:latin typeface="Calibri" panose="020F0502020204030204" pitchFamily="34" charset="0"/>
                        </a:rPr>
                        <a:t>Hospital</a:t>
                      </a:r>
                    </a:p>
                  </a:txBody>
                  <a:tcPr marL="6429" marR="6429" marT="642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FY15</a:t>
                      </a:r>
                    </a:p>
                  </a:txBody>
                  <a:tcPr marL="6429" marR="6429" marT="642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FY16</a:t>
                      </a:r>
                    </a:p>
                  </a:txBody>
                  <a:tcPr marL="6429" marR="6429" marT="642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FY17</a:t>
                      </a:r>
                    </a:p>
                  </a:txBody>
                  <a:tcPr marL="6429" marR="6429" marT="642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FY18</a:t>
                      </a:r>
                    </a:p>
                  </a:txBody>
                  <a:tcPr marL="6429" marR="6429" marT="642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FY19 - FY20</a:t>
                      </a:r>
                    </a:p>
                  </a:txBody>
                  <a:tcPr marL="6429" marR="6429" marT="642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FY19 - FY20</a:t>
                      </a:r>
                    </a:p>
                  </a:txBody>
                  <a:tcPr marL="6429" marR="6429" marT="6429"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4720874"/>
                  </a:ext>
                </a:extLst>
              </a:tr>
              <a:tr h="264332">
                <a:tc>
                  <a:txBody>
                    <a:bodyPr/>
                    <a:lstStyle/>
                    <a:p>
                      <a:pPr algn="l" fontAlgn="b"/>
                      <a:r>
                        <a:rPr lang="en-US" sz="1100" b="1" i="0" u="none" strike="noStrike">
                          <a:solidFill>
                            <a:srgbClr val="000000"/>
                          </a:solidFill>
                          <a:effectLst/>
                          <a:latin typeface="Calibri" panose="020F0502020204030204" pitchFamily="34" charset="0"/>
                        </a:rPr>
                        <a:t>Brattleboro Memorial Hospital</a:t>
                      </a:r>
                    </a:p>
                  </a:txBody>
                  <a:tcPr marL="6429" marR="6429" marT="64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5.9%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2.6%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-0.7%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7.2%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08998162"/>
                  </a:ext>
                </a:extLst>
              </a:tr>
              <a:tr h="264332">
                <a:tc>
                  <a:txBody>
                    <a:bodyPr/>
                    <a:lstStyle/>
                    <a:p>
                      <a:pPr algn="l" fontAlgn="b"/>
                      <a:r>
                        <a:rPr lang="en-US" sz="1100" b="1" i="0" u="none" strike="noStrike">
                          <a:solidFill>
                            <a:srgbClr val="000000"/>
                          </a:solidFill>
                          <a:effectLst/>
                          <a:latin typeface="Calibri" panose="020F0502020204030204" pitchFamily="34" charset="0"/>
                        </a:rPr>
                        <a:t>Central Vermont Medical Center</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a:t>
                      </a:r>
                    </a:p>
                  </a:txBody>
                  <a:tcPr marL="7620" marR="7620" marT="7620" marB="0" anchor="b">
                    <a:lnL>
                      <a:noFill/>
                    </a:lnL>
                    <a:lnR>
                      <a:noFill/>
                    </a:lnR>
                    <a:lnT>
                      <a:noFill/>
                    </a:lnT>
                    <a:lnB>
                      <a:noFill/>
                    </a:lnB>
                  </a:tcPr>
                </a:tc>
                <a:extLst>
                  <a:ext uri="{0D108BD9-81ED-4DB2-BD59-A6C34878D82A}">
                    <a16:rowId xmlns:a16="http://schemas.microsoft.com/office/drawing/2014/main" val="365008063"/>
                  </a:ext>
                </a:extLst>
              </a:tr>
              <a:tr h="264332">
                <a:tc>
                  <a:txBody>
                    <a:bodyPr/>
                    <a:lstStyle/>
                    <a:p>
                      <a:pPr algn="l" fontAlgn="b"/>
                      <a:r>
                        <a:rPr lang="en-US" sz="1100" b="1" i="0" u="none" strike="noStrike">
                          <a:solidFill>
                            <a:srgbClr val="000000"/>
                          </a:solidFill>
                          <a:effectLst/>
                          <a:latin typeface="Calibri" panose="020F0502020204030204" pitchFamily="34" charset="0"/>
                        </a:rPr>
                        <a:t>Copley Hospital</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a:t>
                      </a:r>
                    </a:p>
                  </a:txBody>
                  <a:tcPr marL="7620" marR="7620" marT="7620" marB="0" anchor="b">
                    <a:lnL>
                      <a:noFill/>
                    </a:lnL>
                    <a:lnR>
                      <a:noFill/>
                    </a:lnR>
                    <a:lnT>
                      <a:noFill/>
                    </a:lnT>
                    <a:lnB>
                      <a:noFill/>
                    </a:lnB>
                  </a:tcPr>
                </a:tc>
                <a:extLst>
                  <a:ext uri="{0D108BD9-81ED-4DB2-BD59-A6C34878D82A}">
                    <a16:rowId xmlns:a16="http://schemas.microsoft.com/office/drawing/2014/main" val="951027"/>
                  </a:ext>
                </a:extLst>
              </a:tr>
              <a:tr h="264332">
                <a:tc>
                  <a:txBody>
                    <a:bodyPr/>
                    <a:lstStyle/>
                    <a:p>
                      <a:pPr algn="l" fontAlgn="b"/>
                      <a:r>
                        <a:rPr lang="en-US" sz="1100" b="1" i="0" u="none" strike="noStrike">
                          <a:solidFill>
                            <a:srgbClr val="000000"/>
                          </a:solidFill>
                          <a:effectLst/>
                          <a:latin typeface="Calibri" panose="020F0502020204030204" pitchFamily="34" charset="0"/>
                        </a:rPr>
                        <a:t>Gifford Medical Center</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-6.3%</a:t>
                      </a:r>
                    </a:p>
                  </a:txBody>
                  <a:tcPr marL="7620" marR="7620" marT="7620" marB="0" anchor="b">
                    <a:lnL>
                      <a:noFill/>
                    </a:lnL>
                    <a:lnR>
                      <a:noFill/>
                    </a:lnR>
                    <a:lnT>
                      <a:noFill/>
                    </a:lnT>
                    <a:lnB>
                      <a:noFill/>
                    </a:lnB>
                  </a:tcPr>
                </a:tc>
                <a:extLst>
                  <a:ext uri="{0D108BD9-81ED-4DB2-BD59-A6C34878D82A}">
                    <a16:rowId xmlns:a16="http://schemas.microsoft.com/office/drawing/2014/main" val="3209274421"/>
                  </a:ext>
                </a:extLst>
              </a:tr>
              <a:tr h="264332">
                <a:tc>
                  <a:txBody>
                    <a:bodyPr/>
                    <a:lstStyle/>
                    <a:p>
                      <a:pPr algn="l" fontAlgn="b"/>
                      <a:r>
                        <a:rPr lang="en-US" sz="1100" b="1" i="0" u="none" strike="noStrike">
                          <a:solidFill>
                            <a:srgbClr val="000000"/>
                          </a:solidFill>
                          <a:effectLst/>
                          <a:latin typeface="Calibri" panose="020F0502020204030204" pitchFamily="34" charset="0"/>
                        </a:rPr>
                        <a:t>Grace Cottage Hospital</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a:noFill/>
                    </a:lnL>
                    <a:lnR>
                      <a:noFill/>
                    </a:lnR>
                    <a:lnT>
                      <a:noFill/>
                    </a:lnT>
                    <a:lnB>
                      <a:noFill/>
                    </a:lnB>
                  </a:tcPr>
                </a:tc>
                <a:extLst>
                  <a:ext uri="{0D108BD9-81ED-4DB2-BD59-A6C34878D82A}">
                    <a16:rowId xmlns:a16="http://schemas.microsoft.com/office/drawing/2014/main" val="2297139791"/>
                  </a:ext>
                </a:extLst>
              </a:tr>
              <a:tr h="264332">
                <a:tc>
                  <a:txBody>
                    <a:bodyPr/>
                    <a:lstStyle/>
                    <a:p>
                      <a:pPr algn="l" fontAlgn="b"/>
                      <a:r>
                        <a:rPr lang="en-US" sz="1100" b="1" i="0" u="none" strike="noStrike">
                          <a:solidFill>
                            <a:srgbClr val="000000"/>
                          </a:solidFill>
                          <a:effectLst/>
                          <a:latin typeface="Calibri" panose="020F0502020204030204" pitchFamily="34" charset="0"/>
                        </a:rPr>
                        <a:t>Mt. Ascutney Hospital &amp; Health Ctr</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a:noFill/>
                    </a:lnL>
                    <a:lnR>
                      <a:noFill/>
                    </a:lnR>
                    <a:lnT>
                      <a:noFill/>
                    </a:lnT>
                    <a:lnB>
                      <a:noFill/>
                    </a:lnB>
                  </a:tcPr>
                </a:tc>
                <a:extLst>
                  <a:ext uri="{0D108BD9-81ED-4DB2-BD59-A6C34878D82A}">
                    <a16:rowId xmlns:a16="http://schemas.microsoft.com/office/drawing/2014/main" val="3221782961"/>
                  </a:ext>
                </a:extLst>
              </a:tr>
              <a:tr h="264332">
                <a:tc>
                  <a:txBody>
                    <a:bodyPr/>
                    <a:lstStyle/>
                    <a:p>
                      <a:pPr algn="l" fontAlgn="b"/>
                      <a:r>
                        <a:rPr lang="en-US" sz="1100" b="1" i="0" u="none" strike="noStrike">
                          <a:solidFill>
                            <a:srgbClr val="000000"/>
                          </a:solidFill>
                          <a:effectLst/>
                          <a:latin typeface="Calibri" panose="020F0502020204030204" pitchFamily="34" charset="0"/>
                        </a:rPr>
                        <a:t>North Country Hospital</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a:t>
                      </a:r>
                    </a:p>
                  </a:txBody>
                  <a:tcPr marL="7620" marR="7620" marT="7620" marB="0" anchor="b">
                    <a:lnL>
                      <a:noFill/>
                    </a:lnL>
                    <a:lnR>
                      <a:noFill/>
                    </a:lnR>
                    <a:lnT>
                      <a:noFill/>
                    </a:lnT>
                    <a:lnB>
                      <a:noFill/>
                    </a:lnB>
                  </a:tcPr>
                </a:tc>
                <a:extLst>
                  <a:ext uri="{0D108BD9-81ED-4DB2-BD59-A6C34878D82A}">
                    <a16:rowId xmlns:a16="http://schemas.microsoft.com/office/drawing/2014/main" val="1775627109"/>
                  </a:ext>
                </a:extLst>
              </a:tr>
              <a:tr h="264332">
                <a:tc>
                  <a:txBody>
                    <a:bodyPr/>
                    <a:lstStyle/>
                    <a:p>
                      <a:pPr algn="l" fontAlgn="b"/>
                      <a:r>
                        <a:rPr lang="en-US" sz="1100" b="1" i="0" u="none" strike="noStrike">
                          <a:solidFill>
                            <a:srgbClr val="000000"/>
                          </a:solidFill>
                          <a:effectLst/>
                          <a:latin typeface="Calibri" panose="020F0502020204030204" pitchFamily="34" charset="0"/>
                        </a:rPr>
                        <a:t>Northeastern VT Regional Hospital</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7.2%</a:t>
                      </a:r>
                    </a:p>
                  </a:txBody>
                  <a:tcPr marL="7620" marR="7620" marT="7620" marB="0" anchor="b">
                    <a:lnL>
                      <a:noFill/>
                    </a:lnL>
                    <a:lnR>
                      <a:noFill/>
                    </a:lnR>
                    <a:lnT>
                      <a:noFill/>
                    </a:lnT>
                    <a:lnB>
                      <a:noFill/>
                    </a:lnB>
                  </a:tcPr>
                </a:tc>
                <a:extLst>
                  <a:ext uri="{0D108BD9-81ED-4DB2-BD59-A6C34878D82A}">
                    <a16:rowId xmlns:a16="http://schemas.microsoft.com/office/drawing/2014/main" val="1330249750"/>
                  </a:ext>
                </a:extLst>
              </a:tr>
              <a:tr h="264332">
                <a:tc>
                  <a:txBody>
                    <a:bodyPr/>
                    <a:lstStyle/>
                    <a:p>
                      <a:pPr algn="l" fontAlgn="b"/>
                      <a:r>
                        <a:rPr lang="en-US" sz="1100" b="1" i="0" u="none" strike="noStrike">
                          <a:solidFill>
                            <a:srgbClr val="000000"/>
                          </a:solidFill>
                          <a:effectLst/>
                          <a:latin typeface="Calibri" panose="020F0502020204030204" pitchFamily="34" charset="0"/>
                        </a:rPr>
                        <a:t>Northwestern Medical Center</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a:noFill/>
                    </a:lnB>
                  </a:tcPr>
                </a:tc>
                <a:extLst>
                  <a:ext uri="{0D108BD9-81ED-4DB2-BD59-A6C34878D82A}">
                    <a16:rowId xmlns:a16="http://schemas.microsoft.com/office/drawing/2014/main" val="1795315903"/>
                  </a:ext>
                </a:extLst>
              </a:tr>
              <a:tr h="264332">
                <a:tc>
                  <a:txBody>
                    <a:bodyPr/>
                    <a:lstStyle/>
                    <a:p>
                      <a:pPr algn="l" fontAlgn="b"/>
                      <a:r>
                        <a:rPr lang="en-US" sz="1100" b="1" i="0" u="none" strike="noStrike">
                          <a:solidFill>
                            <a:srgbClr val="000000"/>
                          </a:solidFill>
                          <a:effectLst/>
                          <a:latin typeface="Calibri" panose="020F0502020204030204" pitchFamily="34" charset="0"/>
                        </a:rPr>
                        <a:t>Porter Medical Center</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a:t>
                      </a:r>
                    </a:p>
                  </a:txBody>
                  <a:tcPr marL="7620" marR="7620" marT="7620" marB="0" anchor="b">
                    <a:lnL>
                      <a:noFill/>
                    </a:lnL>
                    <a:lnR>
                      <a:noFill/>
                    </a:lnR>
                    <a:lnT>
                      <a:noFill/>
                    </a:lnT>
                    <a:lnB>
                      <a:noFill/>
                    </a:lnB>
                  </a:tcPr>
                </a:tc>
                <a:extLst>
                  <a:ext uri="{0D108BD9-81ED-4DB2-BD59-A6C34878D82A}">
                    <a16:rowId xmlns:a16="http://schemas.microsoft.com/office/drawing/2014/main" val="3083665954"/>
                  </a:ext>
                </a:extLst>
              </a:tr>
              <a:tr h="264332">
                <a:tc>
                  <a:txBody>
                    <a:bodyPr/>
                    <a:lstStyle/>
                    <a:p>
                      <a:pPr algn="l" fontAlgn="b"/>
                      <a:r>
                        <a:rPr lang="en-US" sz="1100" b="1" i="0" u="none" strike="noStrike">
                          <a:solidFill>
                            <a:srgbClr val="000000"/>
                          </a:solidFill>
                          <a:effectLst/>
                          <a:latin typeface="Calibri" panose="020F0502020204030204" pitchFamily="34" charset="0"/>
                        </a:rPr>
                        <a:t>Rutland Regional Medical Center</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a:t>
                      </a:r>
                    </a:p>
                  </a:txBody>
                  <a:tcPr marL="7620" marR="7620" marT="7620" marB="0" anchor="b">
                    <a:lnL>
                      <a:noFill/>
                    </a:lnL>
                    <a:lnR>
                      <a:noFill/>
                    </a:lnR>
                    <a:lnT>
                      <a:noFill/>
                    </a:lnT>
                    <a:lnB>
                      <a:noFill/>
                    </a:lnB>
                  </a:tcPr>
                </a:tc>
                <a:extLst>
                  <a:ext uri="{0D108BD9-81ED-4DB2-BD59-A6C34878D82A}">
                    <a16:rowId xmlns:a16="http://schemas.microsoft.com/office/drawing/2014/main" val="3031322278"/>
                  </a:ext>
                </a:extLst>
              </a:tr>
              <a:tr h="264332">
                <a:tc>
                  <a:txBody>
                    <a:bodyPr/>
                    <a:lstStyle/>
                    <a:p>
                      <a:pPr algn="l" fontAlgn="b"/>
                      <a:r>
                        <a:rPr lang="en-US" sz="1100" b="1" i="0" u="none" strike="noStrike">
                          <a:solidFill>
                            <a:srgbClr val="000000"/>
                          </a:solidFill>
                          <a:effectLst/>
                          <a:latin typeface="Calibri" panose="020F0502020204030204" pitchFamily="34" charset="0"/>
                        </a:rPr>
                        <a:t>Southwestern VT Medical Center</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4.3%</a:t>
                      </a:r>
                    </a:p>
                  </a:txBody>
                  <a:tcPr marL="7620" marR="7620" marT="7620" marB="0" anchor="b">
                    <a:lnL>
                      <a:noFill/>
                    </a:lnL>
                    <a:lnR>
                      <a:noFill/>
                    </a:lnR>
                    <a:lnT>
                      <a:noFill/>
                    </a:lnT>
                    <a:lnB>
                      <a:noFill/>
                    </a:lnB>
                  </a:tcPr>
                </a:tc>
                <a:extLst>
                  <a:ext uri="{0D108BD9-81ED-4DB2-BD59-A6C34878D82A}">
                    <a16:rowId xmlns:a16="http://schemas.microsoft.com/office/drawing/2014/main" val="353279224"/>
                  </a:ext>
                </a:extLst>
              </a:tr>
              <a:tr h="264332">
                <a:tc>
                  <a:txBody>
                    <a:bodyPr/>
                    <a:lstStyle/>
                    <a:p>
                      <a:pPr algn="l" fontAlgn="b"/>
                      <a:r>
                        <a:rPr lang="en-US" sz="1100" b="1" i="0" u="none" strike="noStrike">
                          <a:solidFill>
                            <a:srgbClr val="000000"/>
                          </a:solidFill>
                          <a:effectLst/>
                          <a:latin typeface="Calibri" panose="020F0502020204030204" pitchFamily="34" charset="0"/>
                        </a:rPr>
                        <a:t>Springfield Hospital</a:t>
                      </a:r>
                    </a:p>
                  </a:txBody>
                  <a:tcPr marL="6429" marR="6429" marT="6429"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a:noFill/>
                    </a:lnL>
                    <a:lnR>
                      <a:noFill/>
                    </a:lnR>
                    <a:lnT>
                      <a:noFill/>
                    </a:lnT>
                    <a:lnB>
                      <a:noFill/>
                    </a:lnB>
                  </a:tcPr>
                </a:tc>
                <a:extLst>
                  <a:ext uri="{0D108BD9-81ED-4DB2-BD59-A6C34878D82A}">
                    <a16:rowId xmlns:a16="http://schemas.microsoft.com/office/drawing/2014/main" val="3011924647"/>
                  </a:ext>
                </a:extLst>
              </a:tr>
              <a:tr h="271423">
                <a:tc>
                  <a:txBody>
                    <a:bodyPr/>
                    <a:lstStyle/>
                    <a:p>
                      <a:pPr algn="l" fontAlgn="b"/>
                      <a:r>
                        <a:rPr lang="en-US" sz="1100" b="1" i="0" u="none" strike="noStrike" dirty="0">
                          <a:solidFill>
                            <a:srgbClr val="000000"/>
                          </a:solidFill>
                          <a:effectLst/>
                          <a:latin typeface="Calibri" panose="020F0502020204030204" pitchFamily="34" charset="0"/>
                        </a:rPr>
                        <a:t>The University of Vermont Medical Center</a:t>
                      </a:r>
                    </a:p>
                  </a:txBody>
                  <a:tcPr marL="6429" marR="6429" marT="642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3.5%</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7075978"/>
                  </a:ext>
                </a:extLst>
              </a:tr>
              <a:tr h="264332">
                <a:tc>
                  <a:txBody>
                    <a:bodyPr/>
                    <a:lstStyle/>
                    <a:p>
                      <a:pPr algn="l" fontAlgn="b"/>
                      <a:r>
                        <a:rPr lang="en-US" sz="1100" b="1" i="0" u="none" strike="noStrike" dirty="0">
                          <a:solidFill>
                            <a:srgbClr val="000000"/>
                          </a:solidFill>
                          <a:effectLst/>
                          <a:latin typeface="Calibri" panose="020F0502020204030204" pitchFamily="34" charset="0"/>
                        </a:rPr>
                        <a:t>System Total</a:t>
                      </a:r>
                    </a:p>
                  </a:txBody>
                  <a:tcPr marL="6429" marR="6429" marT="6429"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extLst>
                  <a:ext uri="{0D108BD9-81ED-4DB2-BD59-A6C34878D82A}">
                    <a16:rowId xmlns:a16="http://schemas.microsoft.com/office/drawing/2014/main" val="3489125401"/>
                  </a:ext>
                </a:extLst>
              </a:tr>
            </a:tbl>
          </a:graphicData>
        </a:graphic>
      </p:graphicFrame>
      <p:sp>
        <p:nvSpPr>
          <p:cNvPr id="5" name="TextBox 4">
            <a:extLst>
              <a:ext uri="{FF2B5EF4-FFF2-40B4-BE49-F238E27FC236}">
                <a16:creationId xmlns:a16="http://schemas.microsoft.com/office/drawing/2014/main" id="{F53ACDD4-DD2D-41EA-BA12-DF0A38719006}"/>
              </a:ext>
            </a:extLst>
          </p:cNvPr>
          <p:cNvSpPr txBox="1"/>
          <p:nvPr/>
        </p:nvSpPr>
        <p:spPr>
          <a:xfrm>
            <a:off x="457200" y="5641315"/>
            <a:ext cx="8229600" cy="415498"/>
          </a:xfrm>
          <a:prstGeom prst="rect">
            <a:avLst/>
          </a:prstGeom>
          <a:noFill/>
        </p:spPr>
        <p:txBody>
          <a:bodyPr wrap="square" rtlCol="0">
            <a:spAutoFit/>
          </a:bodyPr>
          <a:lstStyle/>
          <a:p>
            <a:r>
              <a:rPr lang="en-US" sz="1050" dirty="0"/>
              <a:t>*The FY18 Year-End preliminary report presented in March 2019 showed 3.1% actual-to-actual growth based on North Country’s preliminary submission. North Country’s FY18 actual results, as submitted with their FY20 budget, results in 2.9% actual-to-actual growth. </a:t>
            </a:r>
          </a:p>
        </p:txBody>
      </p:sp>
      <p:sp>
        <p:nvSpPr>
          <p:cNvPr id="4" name="Slide Number Placeholder 3">
            <a:extLst>
              <a:ext uri="{FF2B5EF4-FFF2-40B4-BE49-F238E27FC236}">
                <a16:creationId xmlns:a16="http://schemas.microsoft.com/office/drawing/2014/main" id="{942F4E00-735F-4E66-B822-2AE173DDA9CE}"/>
              </a:ext>
            </a:extLst>
          </p:cNvPr>
          <p:cNvSpPr>
            <a:spLocks noGrp="1"/>
          </p:cNvSpPr>
          <p:nvPr>
            <p:ph type="sldNum" sz="quarter" idx="12"/>
          </p:nvPr>
        </p:nvSpPr>
        <p:spPr/>
        <p:txBody>
          <a:bodyPr/>
          <a:lstStyle/>
          <a:p>
            <a:fld id="{8C820DE8-B2A3-4495-B05C-4C28FA95D4C8}" type="slidenum">
              <a:rPr lang="en-US" smtClean="0"/>
              <a:t>25</a:t>
            </a:fld>
            <a:endParaRPr lang="en-US" dirty="0"/>
          </a:p>
        </p:txBody>
      </p:sp>
    </p:spTree>
    <p:extLst>
      <p:ext uri="{BB962C8B-B14F-4D97-AF65-F5344CB8AC3E}">
        <p14:creationId xmlns:p14="http://schemas.microsoft.com/office/powerpoint/2010/main" val="2820964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9DB8-D140-4CB5-ADAC-CAA4C4E1EF33}"/>
              </a:ext>
            </a:extLst>
          </p:cNvPr>
          <p:cNvSpPr>
            <a:spLocks noGrp="1"/>
          </p:cNvSpPr>
          <p:nvPr>
            <p:ph type="title"/>
          </p:nvPr>
        </p:nvSpPr>
        <p:spPr>
          <a:xfrm>
            <a:off x="457200" y="117231"/>
            <a:ext cx="8229600" cy="1143000"/>
          </a:xfrm>
        </p:spPr>
        <p:txBody>
          <a:bodyPr>
            <a:normAutofit/>
          </a:bodyPr>
          <a:lstStyle/>
          <a:p>
            <a:r>
              <a:rPr lang="en-US" dirty="0"/>
              <a:t>Operating Margin ($)</a:t>
            </a:r>
          </a:p>
        </p:txBody>
      </p:sp>
      <p:graphicFrame>
        <p:nvGraphicFramePr>
          <p:cNvPr id="7" name="Table 6">
            <a:extLst>
              <a:ext uri="{FF2B5EF4-FFF2-40B4-BE49-F238E27FC236}">
                <a16:creationId xmlns:a16="http://schemas.microsoft.com/office/drawing/2014/main" id="{57D5CDD5-B3C9-480C-85D6-061C89F20B07}"/>
              </a:ext>
            </a:extLst>
          </p:cNvPr>
          <p:cNvGraphicFramePr>
            <a:graphicFrameLocks noGrp="1"/>
          </p:cNvGraphicFramePr>
          <p:nvPr/>
        </p:nvGraphicFramePr>
        <p:xfrm>
          <a:off x="533400" y="1143000"/>
          <a:ext cx="8077201" cy="4799700"/>
        </p:xfrm>
        <a:graphic>
          <a:graphicData uri="http://schemas.openxmlformats.org/drawingml/2006/table">
            <a:tbl>
              <a:tblPr/>
              <a:tblGrid>
                <a:gridCol w="2363785">
                  <a:extLst>
                    <a:ext uri="{9D8B030D-6E8A-4147-A177-3AD203B41FA5}">
                      <a16:colId xmlns:a16="http://schemas.microsoft.com/office/drawing/2014/main" val="1364404845"/>
                    </a:ext>
                  </a:extLst>
                </a:gridCol>
                <a:gridCol w="952236">
                  <a:extLst>
                    <a:ext uri="{9D8B030D-6E8A-4147-A177-3AD203B41FA5}">
                      <a16:colId xmlns:a16="http://schemas.microsoft.com/office/drawing/2014/main" val="3529519837"/>
                    </a:ext>
                  </a:extLst>
                </a:gridCol>
                <a:gridCol w="952236">
                  <a:extLst>
                    <a:ext uri="{9D8B030D-6E8A-4147-A177-3AD203B41FA5}">
                      <a16:colId xmlns:a16="http://schemas.microsoft.com/office/drawing/2014/main" val="3081376078"/>
                    </a:ext>
                  </a:extLst>
                </a:gridCol>
                <a:gridCol w="952236">
                  <a:extLst>
                    <a:ext uri="{9D8B030D-6E8A-4147-A177-3AD203B41FA5}">
                      <a16:colId xmlns:a16="http://schemas.microsoft.com/office/drawing/2014/main" val="3723848745"/>
                    </a:ext>
                  </a:extLst>
                </a:gridCol>
                <a:gridCol w="952236">
                  <a:extLst>
                    <a:ext uri="{9D8B030D-6E8A-4147-A177-3AD203B41FA5}">
                      <a16:colId xmlns:a16="http://schemas.microsoft.com/office/drawing/2014/main" val="974344431"/>
                    </a:ext>
                  </a:extLst>
                </a:gridCol>
                <a:gridCol w="952236">
                  <a:extLst>
                    <a:ext uri="{9D8B030D-6E8A-4147-A177-3AD203B41FA5}">
                      <a16:colId xmlns:a16="http://schemas.microsoft.com/office/drawing/2014/main" val="151137137"/>
                    </a:ext>
                  </a:extLst>
                </a:gridCol>
                <a:gridCol w="952236">
                  <a:extLst>
                    <a:ext uri="{9D8B030D-6E8A-4147-A177-3AD203B41FA5}">
                      <a16:colId xmlns:a16="http://schemas.microsoft.com/office/drawing/2014/main" val="1324443510"/>
                    </a:ext>
                  </a:extLst>
                </a:gridCol>
              </a:tblGrid>
              <a:tr h="282388">
                <a:tc>
                  <a:txBody>
                    <a:bodyPr/>
                    <a:lstStyle/>
                    <a:p>
                      <a:pPr algn="l" fontAlgn="b"/>
                      <a:endParaRPr lang="en-US" sz="12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Actuals</a:t>
                      </a:r>
                    </a:p>
                  </a:txBody>
                  <a:tcPr marL="7620" marR="7620" marT="7620" marB="0" anchor="b">
                    <a:lnL>
                      <a:noFill/>
                    </a:lnL>
                    <a:lnR>
                      <a:noFill/>
                    </a:lnR>
                    <a:lnT>
                      <a:noFill/>
                    </a:lnT>
                    <a:lnB>
                      <a:noFill/>
                    </a:lnB>
                  </a:tcPr>
                </a:tc>
                <a:tc>
                  <a:txBody>
                    <a:bodyPr/>
                    <a:lstStyle/>
                    <a:p>
                      <a:pPr algn="r" fontAlgn="b"/>
                      <a:r>
                        <a:rPr lang="en-US" sz="1200" b="1" i="0" u="none" strike="noStrike">
                          <a:solidFill>
                            <a:srgbClr val="000000"/>
                          </a:solidFill>
                          <a:effectLst/>
                          <a:latin typeface="Calibri" panose="020F0502020204030204" pitchFamily="34" charset="0"/>
                        </a:rPr>
                        <a:t>Actuals</a:t>
                      </a:r>
                    </a:p>
                  </a:txBody>
                  <a:tcPr marL="7620" marR="7620" marT="7620" marB="0" anchor="b">
                    <a:lnL>
                      <a:noFill/>
                    </a:lnL>
                    <a:lnR>
                      <a:noFill/>
                    </a:lnR>
                    <a:lnT>
                      <a:noFill/>
                    </a:lnT>
                    <a:lnB>
                      <a:noFill/>
                    </a:lnB>
                  </a:tcPr>
                </a:tc>
                <a:tc>
                  <a:txBody>
                    <a:bodyPr/>
                    <a:lstStyle/>
                    <a:p>
                      <a:pPr algn="r" fontAlgn="b"/>
                      <a:r>
                        <a:rPr lang="en-US" sz="1200" b="1" i="0" u="none" strike="noStrike">
                          <a:solidFill>
                            <a:srgbClr val="000000"/>
                          </a:solidFill>
                          <a:effectLst/>
                          <a:latin typeface="Calibri" panose="020F0502020204030204" pitchFamily="34" charset="0"/>
                        </a:rPr>
                        <a:t>Budget</a:t>
                      </a: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Projection</a:t>
                      </a: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Budget</a:t>
                      </a: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5- Year</a:t>
                      </a:r>
                    </a:p>
                  </a:txBody>
                  <a:tcPr marL="7620" marR="7620" marT="7620" marB="0" anchor="b">
                    <a:lnL>
                      <a:noFill/>
                    </a:lnL>
                    <a:lnR>
                      <a:noFill/>
                    </a:lnR>
                    <a:lnT>
                      <a:noFill/>
                    </a:lnT>
                    <a:lnB>
                      <a:noFill/>
                    </a:lnB>
                  </a:tcPr>
                </a:tc>
                <a:extLst>
                  <a:ext uri="{0D108BD9-81ED-4DB2-BD59-A6C34878D82A}">
                    <a16:rowId xmlns:a16="http://schemas.microsoft.com/office/drawing/2014/main" val="3382254438"/>
                  </a:ext>
                </a:extLst>
              </a:tr>
              <a:tr h="98612">
                <a:tc>
                  <a:txBody>
                    <a:bodyPr/>
                    <a:lstStyle/>
                    <a:p>
                      <a:pPr algn="l" fontAlgn="b"/>
                      <a:r>
                        <a:rPr lang="en-US" sz="12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FY17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FY18</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FY19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FY19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FY20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Average</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7317982"/>
                  </a:ext>
                </a:extLst>
              </a:tr>
              <a:tr h="282388">
                <a:tc>
                  <a:txBody>
                    <a:bodyPr/>
                    <a:lstStyle/>
                    <a:p>
                      <a:pPr algn="l" fontAlgn="b"/>
                      <a:r>
                        <a:rPr lang="en-US" sz="1200" b="1" i="0" u="none" strike="noStrike">
                          <a:solidFill>
                            <a:srgbClr val="000000"/>
                          </a:solidFill>
                          <a:effectLst/>
                          <a:latin typeface="Calibri" panose="020F0502020204030204" pitchFamily="34" charset="0"/>
                        </a:rPr>
                        <a:t>Brattleboro Memorial Hospital</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($2,437,207)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dirty="0">
                          <a:solidFill>
                            <a:srgbClr val="000000"/>
                          </a:solidFill>
                          <a:effectLst/>
                          <a:latin typeface="Calibri" panose="020F0502020204030204" pitchFamily="34" charset="0"/>
                        </a:rPr>
                        <a:t>($1,924,959)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$14,118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$927,092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dirty="0">
                          <a:solidFill>
                            <a:srgbClr val="000000"/>
                          </a:solidFill>
                          <a:effectLst/>
                          <a:latin typeface="Calibri" panose="020F0502020204030204" pitchFamily="34" charset="0"/>
                        </a:rPr>
                        <a:t>$1,151,340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($559,005)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44188792"/>
                  </a:ext>
                </a:extLst>
              </a:tr>
              <a:tr h="282388">
                <a:tc>
                  <a:txBody>
                    <a:bodyPr/>
                    <a:lstStyle/>
                    <a:p>
                      <a:pPr algn="l" fontAlgn="b"/>
                      <a:r>
                        <a:rPr lang="en-US" sz="1200" b="1" i="0" u="none" strike="noStrike">
                          <a:solidFill>
                            <a:srgbClr val="000000"/>
                          </a:solidFill>
                          <a:effectLst/>
                          <a:latin typeface="Calibri" panose="020F0502020204030204" pitchFamily="34" charset="0"/>
                        </a:rPr>
                        <a:t>Central Vermont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($1,902,075)</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($7,868,458)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$3,256,040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$678,464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$4,168,541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($1,230,882)</a:t>
                      </a:r>
                    </a:p>
                  </a:txBody>
                  <a:tcPr marL="9525" marR="9525" marT="9525" marB="0" anchor="b">
                    <a:lnL>
                      <a:noFill/>
                    </a:lnL>
                    <a:lnR>
                      <a:noFill/>
                    </a:lnR>
                    <a:lnT>
                      <a:noFill/>
                    </a:lnT>
                    <a:lnB>
                      <a:noFill/>
                    </a:lnB>
                  </a:tcPr>
                </a:tc>
                <a:extLst>
                  <a:ext uri="{0D108BD9-81ED-4DB2-BD59-A6C34878D82A}">
                    <a16:rowId xmlns:a16="http://schemas.microsoft.com/office/drawing/2014/main" val="3949212593"/>
                  </a:ext>
                </a:extLst>
              </a:tr>
              <a:tr h="282388">
                <a:tc>
                  <a:txBody>
                    <a:bodyPr/>
                    <a:lstStyle/>
                    <a:p>
                      <a:pPr algn="l" fontAlgn="b"/>
                      <a:r>
                        <a:rPr lang="en-US" sz="1200" b="1" i="0" u="none" strike="noStrike">
                          <a:solidFill>
                            <a:srgbClr val="000000"/>
                          </a:solidFill>
                          <a:effectLst/>
                          <a:latin typeface="Calibri" panose="020F0502020204030204" pitchFamily="34" charset="0"/>
                        </a:rPr>
                        <a:t>Copley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($377,946)</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($2,222,433)</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$232,541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($1,264,349)</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$1,004,619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($715,027)</a:t>
                      </a:r>
                    </a:p>
                  </a:txBody>
                  <a:tcPr marL="9525" marR="9525" marT="9525" marB="0" anchor="b">
                    <a:lnL>
                      <a:noFill/>
                    </a:lnL>
                    <a:lnR>
                      <a:noFill/>
                    </a:lnR>
                    <a:lnT>
                      <a:noFill/>
                    </a:lnT>
                    <a:lnB>
                      <a:noFill/>
                    </a:lnB>
                  </a:tcPr>
                </a:tc>
                <a:extLst>
                  <a:ext uri="{0D108BD9-81ED-4DB2-BD59-A6C34878D82A}">
                    <a16:rowId xmlns:a16="http://schemas.microsoft.com/office/drawing/2014/main" val="943874339"/>
                  </a:ext>
                </a:extLst>
              </a:tr>
              <a:tr h="282388">
                <a:tc>
                  <a:txBody>
                    <a:bodyPr/>
                    <a:lstStyle/>
                    <a:p>
                      <a:pPr algn="l" fontAlgn="b"/>
                      <a:r>
                        <a:rPr lang="en-US" sz="1200" b="1" i="0" u="none" strike="noStrike">
                          <a:solidFill>
                            <a:srgbClr val="000000"/>
                          </a:solidFill>
                          <a:effectLst/>
                          <a:latin typeface="Calibri" panose="020F0502020204030204" pitchFamily="34" charset="0"/>
                        </a:rPr>
                        <a:t>Gifford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($874,293)</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($5,369,446)</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$1,415,014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($437,031)</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$1,540,766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($1,285,001)</a:t>
                      </a:r>
                    </a:p>
                  </a:txBody>
                  <a:tcPr marL="9525" marR="9525" marT="9525" marB="0" anchor="b">
                    <a:lnL>
                      <a:noFill/>
                    </a:lnL>
                    <a:lnR>
                      <a:noFill/>
                    </a:lnR>
                    <a:lnT>
                      <a:noFill/>
                    </a:lnT>
                    <a:lnB>
                      <a:noFill/>
                    </a:lnB>
                  </a:tcPr>
                </a:tc>
                <a:extLst>
                  <a:ext uri="{0D108BD9-81ED-4DB2-BD59-A6C34878D82A}">
                    <a16:rowId xmlns:a16="http://schemas.microsoft.com/office/drawing/2014/main" val="293591654"/>
                  </a:ext>
                </a:extLst>
              </a:tr>
              <a:tr h="282388">
                <a:tc>
                  <a:txBody>
                    <a:bodyPr/>
                    <a:lstStyle/>
                    <a:p>
                      <a:pPr algn="l" fontAlgn="b"/>
                      <a:r>
                        <a:rPr lang="en-US" sz="1200" b="1" i="0" u="none" strike="noStrike">
                          <a:solidFill>
                            <a:srgbClr val="000000"/>
                          </a:solidFill>
                          <a:effectLst/>
                          <a:latin typeface="Calibri" panose="020F0502020204030204" pitchFamily="34" charset="0"/>
                        </a:rPr>
                        <a:t>Grace Cottage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($1,270,782)</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($556,530)</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$151,817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($1,195,164)</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($264,982)</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($821,865)</a:t>
                      </a:r>
                    </a:p>
                  </a:txBody>
                  <a:tcPr marL="9525" marR="9525" marT="9525" marB="0" anchor="b">
                    <a:lnL>
                      <a:noFill/>
                    </a:lnL>
                    <a:lnR>
                      <a:noFill/>
                    </a:lnR>
                    <a:lnT>
                      <a:noFill/>
                    </a:lnT>
                    <a:lnB>
                      <a:noFill/>
                    </a:lnB>
                  </a:tcPr>
                </a:tc>
                <a:extLst>
                  <a:ext uri="{0D108BD9-81ED-4DB2-BD59-A6C34878D82A}">
                    <a16:rowId xmlns:a16="http://schemas.microsoft.com/office/drawing/2014/main" val="2011515981"/>
                  </a:ext>
                </a:extLst>
              </a:tr>
              <a:tr h="282388">
                <a:tc>
                  <a:txBody>
                    <a:bodyPr/>
                    <a:lstStyle/>
                    <a:p>
                      <a:pPr algn="l" fontAlgn="b"/>
                      <a:r>
                        <a:rPr lang="en-US" sz="1200" b="1" i="0" u="none" strike="noStrike">
                          <a:solidFill>
                            <a:srgbClr val="000000"/>
                          </a:solidFill>
                          <a:effectLst/>
                          <a:latin typeface="Calibri" panose="020F0502020204030204" pitchFamily="34" charset="0"/>
                        </a:rPr>
                        <a:t>Mt. Ascutney Hospital &amp; Health Ctr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$1,390,379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$1,052,255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$17,584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($400,434)</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$599,865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$660,516 </a:t>
                      </a:r>
                    </a:p>
                  </a:txBody>
                  <a:tcPr marL="9525" marR="9525" marT="9525" marB="0" anchor="b">
                    <a:lnL>
                      <a:noFill/>
                    </a:lnL>
                    <a:lnR>
                      <a:noFill/>
                    </a:lnR>
                    <a:lnT>
                      <a:noFill/>
                    </a:lnT>
                    <a:lnB>
                      <a:noFill/>
                    </a:lnB>
                  </a:tcPr>
                </a:tc>
                <a:extLst>
                  <a:ext uri="{0D108BD9-81ED-4DB2-BD59-A6C34878D82A}">
                    <a16:rowId xmlns:a16="http://schemas.microsoft.com/office/drawing/2014/main" val="1793606504"/>
                  </a:ext>
                </a:extLst>
              </a:tr>
              <a:tr h="282388">
                <a:tc>
                  <a:txBody>
                    <a:bodyPr/>
                    <a:lstStyle/>
                    <a:p>
                      <a:pPr algn="l" fontAlgn="b"/>
                      <a:r>
                        <a:rPr lang="en-US" sz="1200" b="1" i="0" u="none" strike="noStrike">
                          <a:solidFill>
                            <a:srgbClr val="000000"/>
                          </a:solidFill>
                          <a:effectLst/>
                          <a:latin typeface="Calibri" panose="020F0502020204030204" pitchFamily="34" charset="0"/>
                        </a:rPr>
                        <a:t>North Country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($1,871,960)</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($1,883,575)</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$958,597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$1,395,228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$1,461,937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($224,592)</a:t>
                      </a:r>
                    </a:p>
                  </a:txBody>
                  <a:tcPr marL="9525" marR="9525" marT="9525" marB="0" anchor="b">
                    <a:lnL>
                      <a:noFill/>
                    </a:lnL>
                    <a:lnR>
                      <a:noFill/>
                    </a:lnR>
                    <a:lnT>
                      <a:noFill/>
                    </a:lnT>
                    <a:lnB>
                      <a:noFill/>
                    </a:lnB>
                  </a:tcPr>
                </a:tc>
                <a:extLst>
                  <a:ext uri="{0D108BD9-81ED-4DB2-BD59-A6C34878D82A}">
                    <a16:rowId xmlns:a16="http://schemas.microsoft.com/office/drawing/2014/main" val="2497384959"/>
                  </a:ext>
                </a:extLst>
              </a:tr>
              <a:tr h="282388">
                <a:tc>
                  <a:txBody>
                    <a:bodyPr/>
                    <a:lstStyle/>
                    <a:p>
                      <a:pPr algn="l" fontAlgn="b"/>
                      <a:r>
                        <a:rPr lang="en-US" sz="1200" b="1" i="0" u="none" strike="noStrike">
                          <a:solidFill>
                            <a:srgbClr val="000000"/>
                          </a:solidFill>
                          <a:effectLst/>
                          <a:latin typeface="Calibri" panose="020F0502020204030204" pitchFamily="34" charset="0"/>
                        </a:rPr>
                        <a:t>Northeastern VT Regional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$1,477,373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$1,430,264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$1,558,900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$1,600,000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$1,800,000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$1,576,909 </a:t>
                      </a:r>
                    </a:p>
                  </a:txBody>
                  <a:tcPr marL="9525" marR="9525" marT="9525" marB="0" anchor="b">
                    <a:lnL>
                      <a:noFill/>
                    </a:lnL>
                    <a:lnR>
                      <a:noFill/>
                    </a:lnR>
                    <a:lnT>
                      <a:noFill/>
                    </a:lnT>
                    <a:lnB>
                      <a:noFill/>
                    </a:lnB>
                  </a:tcPr>
                </a:tc>
                <a:extLst>
                  <a:ext uri="{0D108BD9-81ED-4DB2-BD59-A6C34878D82A}">
                    <a16:rowId xmlns:a16="http://schemas.microsoft.com/office/drawing/2014/main" val="3897603100"/>
                  </a:ext>
                </a:extLst>
              </a:tr>
              <a:tr h="282388">
                <a:tc>
                  <a:txBody>
                    <a:bodyPr/>
                    <a:lstStyle/>
                    <a:p>
                      <a:pPr algn="l" fontAlgn="b"/>
                      <a:r>
                        <a:rPr lang="en-US" sz="1200" b="1" i="0" u="none" strike="noStrike">
                          <a:solidFill>
                            <a:srgbClr val="000000"/>
                          </a:solidFill>
                          <a:effectLst/>
                          <a:latin typeface="Calibri" panose="020F0502020204030204" pitchFamily="34" charset="0"/>
                        </a:rPr>
                        <a:t>Northwestern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($1,259,824)</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($3,729,620)</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$2,696,711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($4,730,884)</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$1,274,415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($2,111,478)</a:t>
                      </a:r>
                    </a:p>
                  </a:txBody>
                  <a:tcPr marL="9525" marR="9525" marT="9525" marB="0" anchor="b">
                    <a:lnL>
                      <a:noFill/>
                    </a:lnL>
                    <a:lnR>
                      <a:noFill/>
                    </a:lnR>
                    <a:lnT>
                      <a:noFill/>
                    </a:lnT>
                    <a:lnB>
                      <a:noFill/>
                    </a:lnB>
                  </a:tcPr>
                </a:tc>
                <a:extLst>
                  <a:ext uri="{0D108BD9-81ED-4DB2-BD59-A6C34878D82A}">
                    <a16:rowId xmlns:a16="http://schemas.microsoft.com/office/drawing/2014/main" val="3658607607"/>
                  </a:ext>
                </a:extLst>
              </a:tr>
              <a:tr h="282388">
                <a:tc>
                  <a:txBody>
                    <a:bodyPr/>
                    <a:lstStyle/>
                    <a:p>
                      <a:pPr algn="l" fontAlgn="b"/>
                      <a:r>
                        <a:rPr lang="en-US" sz="1200" b="1" i="0" u="none" strike="noStrike">
                          <a:solidFill>
                            <a:srgbClr val="000000"/>
                          </a:solidFill>
                          <a:effectLst/>
                          <a:latin typeface="Calibri" panose="020F0502020204030204" pitchFamily="34" charset="0"/>
                        </a:rPr>
                        <a:t>Porter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$2,196,330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$1,492,207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$3,291,451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$3,180,665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$3,590,524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a:solidFill>
                            <a:srgbClr val="000000"/>
                          </a:solidFill>
                          <a:effectLst/>
                          <a:latin typeface="Calibri" panose="020F0502020204030204" pitchFamily="34" charset="0"/>
                          <a:ea typeface="+mn-ea"/>
                          <a:cs typeface="+mn-cs"/>
                        </a:rPr>
                        <a:t>$2,614,931 </a:t>
                      </a:r>
                    </a:p>
                  </a:txBody>
                  <a:tcPr marL="9525" marR="9525" marT="9525" marB="0" anchor="b">
                    <a:lnL>
                      <a:noFill/>
                    </a:lnL>
                    <a:lnR>
                      <a:noFill/>
                    </a:lnR>
                    <a:lnT>
                      <a:noFill/>
                    </a:lnT>
                    <a:lnB>
                      <a:noFill/>
                    </a:lnB>
                  </a:tcPr>
                </a:tc>
                <a:extLst>
                  <a:ext uri="{0D108BD9-81ED-4DB2-BD59-A6C34878D82A}">
                    <a16:rowId xmlns:a16="http://schemas.microsoft.com/office/drawing/2014/main" val="2188587226"/>
                  </a:ext>
                </a:extLst>
              </a:tr>
              <a:tr h="282388">
                <a:tc>
                  <a:txBody>
                    <a:bodyPr/>
                    <a:lstStyle/>
                    <a:p>
                      <a:pPr algn="l" fontAlgn="b"/>
                      <a:r>
                        <a:rPr lang="en-US" sz="1200" b="1" i="0" u="none" strike="noStrike">
                          <a:solidFill>
                            <a:srgbClr val="000000"/>
                          </a:solidFill>
                          <a:effectLst/>
                          <a:latin typeface="Calibri" panose="020F0502020204030204" pitchFamily="34" charset="0"/>
                        </a:rPr>
                        <a:t>Rutland Regional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$4,163,384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$1,297,252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$6,198,934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$4,071,236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$6,699,103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$4,057,744 </a:t>
                      </a:r>
                    </a:p>
                  </a:txBody>
                  <a:tcPr marL="9525" marR="9525" marT="9525" marB="0" anchor="b">
                    <a:lnL>
                      <a:noFill/>
                    </a:lnL>
                    <a:lnR>
                      <a:noFill/>
                    </a:lnR>
                    <a:lnT>
                      <a:noFill/>
                    </a:lnT>
                    <a:lnB>
                      <a:noFill/>
                    </a:lnB>
                  </a:tcPr>
                </a:tc>
                <a:extLst>
                  <a:ext uri="{0D108BD9-81ED-4DB2-BD59-A6C34878D82A}">
                    <a16:rowId xmlns:a16="http://schemas.microsoft.com/office/drawing/2014/main" val="1967541979"/>
                  </a:ext>
                </a:extLst>
              </a:tr>
              <a:tr h="282388">
                <a:tc>
                  <a:txBody>
                    <a:bodyPr/>
                    <a:lstStyle/>
                    <a:p>
                      <a:pPr algn="l" fontAlgn="b"/>
                      <a:r>
                        <a:rPr lang="en-US" sz="1200" b="1" i="0" u="none" strike="noStrike">
                          <a:solidFill>
                            <a:srgbClr val="000000"/>
                          </a:solidFill>
                          <a:effectLst/>
                          <a:latin typeface="Calibri" panose="020F0502020204030204" pitchFamily="34" charset="0"/>
                        </a:rPr>
                        <a:t>Southwestern VT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$5,775,890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$7,618,119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$6,117,017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$5,723,684 </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$6,052,474 </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$6,292,542 </a:t>
                      </a:r>
                    </a:p>
                  </a:txBody>
                  <a:tcPr marL="9525" marR="9525" marT="9525" marB="0" anchor="b">
                    <a:lnL>
                      <a:noFill/>
                    </a:lnL>
                    <a:lnR>
                      <a:noFill/>
                    </a:lnR>
                    <a:lnT>
                      <a:noFill/>
                    </a:lnT>
                    <a:lnB>
                      <a:noFill/>
                    </a:lnB>
                  </a:tcPr>
                </a:tc>
                <a:extLst>
                  <a:ext uri="{0D108BD9-81ED-4DB2-BD59-A6C34878D82A}">
                    <a16:rowId xmlns:a16="http://schemas.microsoft.com/office/drawing/2014/main" val="1967157080"/>
                  </a:ext>
                </a:extLst>
              </a:tr>
              <a:tr h="282388">
                <a:tc>
                  <a:txBody>
                    <a:bodyPr/>
                    <a:lstStyle/>
                    <a:p>
                      <a:pPr algn="l" fontAlgn="b"/>
                      <a:r>
                        <a:rPr lang="en-US" sz="1200" b="1" i="0" u="none" strike="noStrike">
                          <a:solidFill>
                            <a:srgbClr val="000000"/>
                          </a:solidFill>
                          <a:effectLst/>
                          <a:latin typeface="Calibri" panose="020F0502020204030204" pitchFamily="34" charset="0"/>
                        </a:rPr>
                        <a:t>Springfield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($3,835,857)</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($6,996,078)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$1,299,287 </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($6,457,593)</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($985,156)</a:t>
                      </a:r>
                    </a:p>
                  </a:txBody>
                  <a:tcPr marL="7620" marR="7620" marT="7620" marB="0" anchor="b">
                    <a:lnL>
                      <a:noFill/>
                    </a:lnL>
                    <a:lnR>
                      <a:noFill/>
                    </a:lnR>
                    <a:lnT>
                      <a:noFill/>
                    </a:lnT>
                    <a:lnB>
                      <a:noFill/>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($4,568,671)</a:t>
                      </a:r>
                    </a:p>
                  </a:txBody>
                  <a:tcPr marL="9525" marR="9525" marT="9525" marB="0" anchor="b">
                    <a:lnL>
                      <a:noFill/>
                    </a:lnL>
                    <a:lnR>
                      <a:noFill/>
                    </a:lnR>
                    <a:lnT>
                      <a:noFill/>
                    </a:lnT>
                    <a:lnB>
                      <a:noFill/>
                    </a:lnB>
                  </a:tcPr>
                </a:tc>
                <a:extLst>
                  <a:ext uri="{0D108BD9-81ED-4DB2-BD59-A6C34878D82A}">
                    <a16:rowId xmlns:a16="http://schemas.microsoft.com/office/drawing/2014/main" val="2300385183"/>
                  </a:ext>
                </a:extLst>
              </a:tr>
              <a:tr h="282388">
                <a:tc>
                  <a:txBody>
                    <a:bodyPr/>
                    <a:lstStyle/>
                    <a:p>
                      <a:pPr algn="l" fontAlgn="b"/>
                      <a:r>
                        <a:rPr lang="en-US" sz="1200" b="1" i="0" u="none" strike="noStrike">
                          <a:solidFill>
                            <a:srgbClr val="000000"/>
                          </a:solidFill>
                          <a:effectLst/>
                          <a:latin typeface="Calibri" panose="020F0502020204030204" pitchFamily="34" charset="0"/>
                        </a:rPr>
                        <a:t>The University of Vermont Medical Center</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$68,580,794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Calibri" panose="020F0502020204030204" pitchFamily="34" charset="0"/>
                        </a:rPr>
                        <a:t>$46,127,444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$39,244,024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$39,391,154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Calibri" panose="020F0502020204030204" pitchFamily="34" charset="0"/>
                        </a:rPr>
                        <a:t>$46,375,027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$50,118,605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2765002"/>
                  </a:ext>
                </a:extLst>
              </a:tr>
              <a:tr h="282388">
                <a:tc>
                  <a:txBody>
                    <a:bodyPr/>
                    <a:lstStyle/>
                    <a:p>
                      <a:pPr algn="l" fontAlgn="b"/>
                      <a:r>
                        <a:rPr lang="en-US" sz="1200" b="1" i="0" u="none" strike="noStrike" dirty="0">
                          <a:solidFill>
                            <a:srgbClr val="000000"/>
                          </a:solidFill>
                          <a:effectLst/>
                          <a:latin typeface="Calibri" panose="020F0502020204030204" pitchFamily="34" charset="0"/>
                        </a:rPr>
                        <a:t>System Total</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$69,754,205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$28,466,441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$66,452,035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$42,482,068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$74,468,473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marL="0" algn="r" defTabSz="914400" rtl="0" eaLnBrk="1" fontAlgn="b" latinLnBrk="0" hangingPunct="1"/>
                      <a:r>
                        <a:rPr lang="en-US" sz="1200" b="0" i="0" u="none" strike="noStrike" kern="1200" dirty="0">
                          <a:solidFill>
                            <a:srgbClr val="000000"/>
                          </a:solidFill>
                          <a:effectLst/>
                          <a:latin typeface="Calibri" panose="020F0502020204030204" pitchFamily="34" charset="0"/>
                          <a:ea typeface="+mn-ea"/>
                          <a:cs typeface="+mn-cs"/>
                        </a:rPr>
                        <a:t>$53,804,726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extLst>
                  <a:ext uri="{0D108BD9-81ED-4DB2-BD59-A6C34878D82A}">
                    <a16:rowId xmlns:a16="http://schemas.microsoft.com/office/drawing/2014/main" val="3037547667"/>
                  </a:ext>
                </a:extLst>
              </a:tr>
            </a:tbl>
          </a:graphicData>
        </a:graphic>
      </p:graphicFrame>
      <p:sp>
        <p:nvSpPr>
          <p:cNvPr id="3" name="Slide Number Placeholder 2">
            <a:extLst>
              <a:ext uri="{FF2B5EF4-FFF2-40B4-BE49-F238E27FC236}">
                <a16:creationId xmlns:a16="http://schemas.microsoft.com/office/drawing/2014/main" id="{CCCACE81-C39D-41DB-9D94-3A3AD9CEE7CA}"/>
              </a:ext>
            </a:extLst>
          </p:cNvPr>
          <p:cNvSpPr>
            <a:spLocks noGrp="1"/>
          </p:cNvSpPr>
          <p:nvPr>
            <p:ph type="sldNum" sz="quarter" idx="12"/>
          </p:nvPr>
        </p:nvSpPr>
        <p:spPr/>
        <p:txBody>
          <a:bodyPr/>
          <a:lstStyle/>
          <a:p>
            <a:fld id="{8C820DE8-B2A3-4495-B05C-4C28FA95D4C8}" type="slidenum">
              <a:rPr lang="en-US" smtClean="0"/>
              <a:t>26</a:t>
            </a:fld>
            <a:endParaRPr lang="en-US" dirty="0"/>
          </a:p>
        </p:txBody>
      </p:sp>
    </p:spTree>
    <p:extLst>
      <p:ext uri="{BB962C8B-B14F-4D97-AF65-F5344CB8AC3E}">
        <p14:creationId xmlns:p14="http://schemas.microsoft.com/office/powerpoint/2010/main" val="4063588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9DB8-D140-4CB5-ADAC-CAA4C4E1EF33}"/>
              </a:ext>
            </a:extLst>
          </p:cNvPr>
          <p:cNvSpPr>
            <a:spLocks noGrp="1"/>
          </p:cNvSpPr>
          <p:nvPr>
            <p:ph type="title"/>
          </p:nvPr>
        </p:nvSpPr>
        <p:spPr>
          <a:xfrm>
            <a:off x="457200" y="36875"/>
            <a:ext cx="8229600" cy="1143000"/>
          </a:xfrm>
        </p:spPr>
        <p:txBody>
          <a:bodyPr>
            <a:normAutofit/>
          </a:bodyPr>
          <a:lstStyle/>
          <a:p>
            <a:r>
              <a:rPr lang="en-US" dirty="0"/>
              <a:t>Operating Margin %</a:t>
            </a:r>
          </a:p>
        </p:txBody>
      </p:sp>
      <p:graphicFrame>
        <p:nvGraphicFramePr>
          <p:cNvPr id="3" name="Table 2">
            <a:extLst>
              <a:ext uri="{FF2B5EF4-FFF2-40B4-BE49-F238E27FC236}">
                <a16:creationId xmlns:a16="http://schemas.microsoft.com/office/drawing/2014/main" id="{5D5D7A20-7CA1-4152-9747-B978F602268C}"/>
              </a:ext>
            </a:extLst>
          </p:cNvPr>
          <p:cNvGraphicFramePr>
            <a:graphicFrameLocks noGrp="1"/>
          </p:cNvGraphicFramePr>
          <p:nvPr>
            <p:extLst>
              <p:ext uri="{D42A27DB-BD31-4B8C-83A1-F6EECF244321}">
                <p14:modId xmlns:p14="http://schemas.microsoft.com/office/powerpoint/2010/main" val="2346912020"/>
              </p:ext>
            </p:extLst>
          </p:nvPr>
        </p:nvGraphicFramePr>
        <p:xfrm>
          <a:off x="533400" y="1179874"/>
          <a:ext cx="8077201" cy="4699811"/>
        </p:xfrm>
        <a:graphic>
          <a:graphicData uri="http://schemas.openxmlformats.org/drawingml/2006/table">
            <a:tbl>
              <a:tblPr/>
              <a:tblGrid>
                <a:gridCol w="2819400">
                  <a:extLst>
                    <a:ext uri="{9D8B030D-6E8A-4147-A177-3AD203B41FA5}">
                      <a16:colId xmlns:a16="http://schemas.microsoft.com/office/drawing/2014/main" val="1612765413"/>
                    </a:ext>
                  </a:extLst>
                </a:gridCol>
                <a:gridCol w="533400">
                  <a:extLst>
                    <a:ext uri="{9D8B030D-6E8A-4147-A177-3AD203B41FA5}">
                      <a16:colId xmlns:a16="http://schemas.microsoft.com/office/drawing/2014/main" val="672080072"/>
                    </a:ext>
                  </a:extLst>
                </a:gridCol>
                <a:gridCol w="915457">
                  <a:extLst>
                    <a:ext uri="{9D8B030D-6E8A-4147-A177-3AD203B41FA5}">
                      <a16:colId xmlns:a16="http://schemas.microsoft.com/office/drawing/2014/main" val="1371487962"/>
                    </a:ext>
                  </a:extLst>
                </a:gridCol>
                <a:gridCol w="952236">
                  <a:extLst>
                    <a:ext uri="{9D8B030D-6E8A-4147-A177-3AD203B41FA5}">
                      <a16:colId xmlns:a16="http://schemas.microsoft.com/office/drawing/2014/main" val="1526539609"/>
                    </a:ext>
                  </a:extLst>
                </a:gridCol>
                <a:gridCol w="952236">
                  <a:extLst>
                    <a:ext uri="{9D8B030D-6E8A-4147-A177-3AD203B41FA5}">
                      <a16:colId xmlns:a16="http://schemas.microsoft.com/office/drawing/2014/main" val="134122747"/>
                    </a:ext>
                  </a:extLst>
                </a:gridCol>
                <a:gridCol w="952236">
                  <a:extLst>
                    <a:ext uri="{9D8B030D-6E8A-4147-A177-3AD203B41FA5}">
                      <a16:colId xmlns:a16="http://schemas.microsoft.com/office/drawing/2014/main" val="3464200014"/>
                    </a:ext>
                  </a:extLst>
                </a:gridCol>
                <a:gridCol w="952236">
                  <a:extLst>
                    <a:ext uri="{9D8B030D-6E8A-4147-A177-3AD203B41FA5}">
                      <a16:colId xmlns:a16="http://schemas.microsoft.com/office/drawing/2014/main" val="2782762526"/>
                    </a:ext>
                  </a:extLst>
                </a:gridCol>
              </a:tblGrid>
              <a:tr h="280219">
                <a:tc>
                  <a:txBody>
                    <a:bodyPr/>
                    <a:lstStyle/>
                    <a:p>
                      <a:pPr algn="l" fontAlgn="b"/>
                      <a:endParaRPr lang="en-US" sz="12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Actuals</a:t>
                      </a: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Actuals</a:t>
                      </a: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Budget</a:t>
                      </a: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Projection</a:t>
                      </a: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Budget</a:t>
                      </a:r>
                    </a:p>
                  </a:txBody>
                  <a:tcPr marL="7620" marR="7620" marT="7620"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5-Year</a:t>
                      </a:r>
                    </a:p>
                  </a:txBody>
                  <a:tcPr marL="7620" marR="7620" marT="7620" marB="0" anchor="b">
                    <a:lnL>
                      <a:noFill/>
                    </a:lnL>
                    <a:lnR>
                      <a:noFill/>
                    </a:lnR>
                    <a:lnT>
                      <a:noFill/>
                    </a:lnT>
                    <a:lnB>
                      <a:noFill/>
                    </a:lnB>
                  </a:tcPr>
                </a:tc>
                <a:extLst>
                  <a:ext uri="{0D108BD9-81ED-4DB2-BD59-A6C34878D82A}">
                    <a16:rowId xmlns:a16="http://schemas.microsoft.com/office/drawing/2014/main" val="820499963"/>
                  </a:ext>
                </a:extLst>
              </a:tr>
              <a:tr h="216307">
                <a:tc>
                  <a:txBody>
                    <a:bodyPr/>
                    <a:lstStyle/>
                    <a:p>
                      <a:pPr algn="l" fontAlgn="b"/>
                      <a:r>
                        <a:rPr lang="en-US" sz="12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FY17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FY18</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FY19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FY19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FY20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Average</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0066346"/>
                  </a:ext>
                </a:extLst>
              </a:tr>
              <a:tr h="280219">
                <a:tc>
                  <a:txBody>
                    <a:bodyPr/>
                    <a:lstStyle/>
                    <a:p>
                      <a:pPr algn="l" fontAlgn="b"/>
                      <a:r>
                        <a:rPr lang="en-US" sz="1200" b="1" i="0" u="none" strike="noStrike" dirty="0">
                          <a:solidFill>
                            <a:srgbClr val="000000"/>
                          </a:solidFill>
                          <a:effectLst/>
                          <a:latin typeface="Calibri" panose="020F0502020204030204" pitchFamily="34" charset="0"/>
                        </a:rPr>
                        <a:t>Brattleboro Memorial Hospital</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-3.1%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-2.4%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1.1%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1.3%</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-0.7%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23626623"/>
                  </a:ext>
                </a:extLst>
              </a:tr>
              <a:tr h="280219">
                <a:tc>
                  <a:txBody>
                    <a:bodyPr/>
                    <a:lstStyle/>
                    <a:p>
                      <a:pPr algn="l" fontAlgn="b"/>
                      <a:r>
                        <a:rPr lang="en-US" sz="1200" b="1" i="0" u="none" strike="noStrike">
                          <a:solidFill>
                            <a:srgbClr val="000000"/>
                          </a:solidFill>
                          <a:effectLst/>
                          <a:latin typeface="Calibri" panose="020F0502020204030204" pitchFamily="34" charset="0"/>
                        </a:rPr>
                        <a:t>Central Vermont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-0.9%</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1.4%</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0.3%</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a:t>
                      </a:r>
                    </a:p>
                  </a:txBody>
                  <a:tcPr marL="9525" marR="9525" marT="9525" marB="0" anchor="b">
                    <a:lnL>
                      <a:noFill/>
                    </a:lnL>
                    <a:lnR>
                      <a:noFill/>
                    </a:lnR>
                    <a:lnT>
                      <a:noFill/>
                    </a:lnT>
                    <a:lnB>
                      <a:noFill/>
                    </a:lnB>
                  </a:tcPr>
                </a:tc>
                <a:extLst>
                  <a:ext uri="{0D108BD9-81ED-4DB2-BD59-A6C34878D82A}">
                    <a16:rowId xmlns:a16="http://schemas.microsoft.com/office/drawing/2014/main" val="2403623602"/>
                  </a:ext>
                </a:extLst>
              </a:tr>
              <a:tr h="280219">
                <a:tc>
                  <a:txBody>
                    <a:bodyPr/>
                    <a:lstStyle/>
                    <a:p>
                      <a:pPr algn="l" fontAlgn="b"/>
                      <a:r>
                        <a:rPr lang="en-US" sz="1200" b="1" i="0" u="none" strike="noStrike">
                          <a:solidFill>
                            <a:srgbClr val="000000"/>
                          </a:solidFill>
                          <a:effectLst/>
                          <a:latin typeface="Calibri" panose="020F0502020204030204" pitchFamily="34" charset="0"/>
                        </a:rPr>
                        <a:t>Copley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-0.6%</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-3.3%</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0.3%</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a:t>
                      </a:r>
                    </a:p>
                  </a:txBody>
                  <a:tcPr marL="9525" marR="9525" marT="9525" marB="0" anchor="b">
                    <a:lnL>
                      <a:noFill/>
                    </a:lnL>
                    <a:lnR>
                      <a:noFill/>
                    </a:lnR>
                    <a:lnT>
                      <a:noFill/>
                    </a:lnT>
                    <a:lnB>
                      <a:noFill/>
                    </a:lnB>
                  </a:tcPr>
                </a:tc>
                <a:extLst>
                  <a:ext uri="{0D108BD9-81ED-4DB2-BD59-A6C34878D82A}">
                    <a16:rowId xmlns:a16="http://schemas.microsoft.com/office/drawing/2014/main" val="3381082058"/>
                  </a:ext>
                </a:extLst>
              </a:tr>
              <a:tr h="280219">
                <a:tc>
                  <a:txBody>
                    <a:bodyPr/>
                    <a:lstStyle/>
                    <a:p>
                      <a:pPr algn="l" fontAlgn="b"/>
                      <a:r>
                        <a:rPr lang="en-US" sz="1200" b="1" i="0" u="none" strike="noStrike" dirty="0">
                          <a:solidFill>
                            <a:srgbClr val="000000"/>
                          </a:solidFill>
                          <a:effectLst/>
                          <a:latin typeface="Calibri" panose="020F0502020204030204" pitchFamily="34" charset="0"/>
                        </a:rPr>
                        <a:t>Gifford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-1.6%</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-10.7%</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2.5%</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-0.8%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a:t>
                      </a:r>
                    </a:p>
                  </a:txBody>
                  <a:tcPr marL="9525" marR="9525" marT="9525" marB="0" anchor="b">
                    <a:lnL>
                      <a:noFill/>
                    </a:lnL>
                    <a:lnR>
                      <a:noFill/>
                    </a:lnR>
                    <a:lnT>
                      <a:noFill/>
                    </a:lnT>
                    <a:lnB>
                      <a:noFill/>
                    </a:lnB>
                  </a:tcPr>
                </a:tc>
                <a:extLst>
                  <a:ext uri="{0D108BD9-81ED-4DB2-BD59-A6C34878D82A}">
                    <a16:rowId xmlns:a16="http://schemas.microsoft.com/office/drawing/2014/main" val="777236855"/>
                  </a:ext>
                </a:extLst>
              </a:tr>
              <a:tr h="280219">
                <a:tc>
                  <a:txBody>
                    <a:bodyPr/>
                    <a:lstStyle/>
                    <a:p>
                      <a:pPr algn="l" fontAlgn="b"/>
                      <a:r>
                        <a:rPr lang="en-US" sz="1200" b="1" i="0" u="none" strike="noStrike" dirty="0">
                          <a:solidFill>
                            <a:srgbClr val="000000"/>
                          </a:solidFill>
                          <a:effectLst/>
                          <a:latin typeface="Calibri" panose="020F0502020204030204" pitchFamily="34" charset="0"/>
                        </a:rPr>
                        <a:t>Grace Cottage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-6.9%</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-2.9%</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0.7%</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-6.1%</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a:t>
                      </a:r>
                    </a:p>
                  </a:txBody>
                  <a:tcPr marL="9525" marR="9525" marT="9525" marB="0" anchor="b">
                    <a:lnL>
                      <a:noFill/>
                    </a:lnL>
                    <a:lnR>
                      <a:noFill/>
                    </a:lnR>
                    <a:lnT>
                      <a:noFill/>
                    </a:lnT>
                    <a:lnB>
                      <a:noFill/>
                    </a:lnB>
                  </a:tcPr>
                </a:tc>
                <a:extLst>
                  <a:ext uri="{0D108BD9-81ED-4DB2-BD59-A6C34878D82A}">
                    <a16:rowId xmlns:a16="http://schemas.microsoft.com/office/drawing/2014/main" val="1507177896"/>
                  </a:ext>
                </a:extLst>
              </a:tr>
              <a:tr h="280219">
                <a:tc>
                  <a:txBody>
                    <a:bodyPr/>
                    <a:lstStyle/>
                    <a:p>
                      <a:pPr algn="l" fontAlgn="b"/>
                      <a:r>
                        <a:rPr lang="en-US" sz="1200" b="1" i="0" u="none" strike="noStrike">
                          <a:solidFill>
                            <a:srgbClr val="000000"/>
                          </a:solidFill>
                          <a:effectLst/>
                          <a:latin typeface="Calibri" panose="020F0502020204030204" pitchFamily="34" charset="0"/>
                        </a:rPr>
                        <a:t>Mt. Ascutney Hospital &amp; Health Ctr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2.7%</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1.9%</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0.0%</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-0.7%</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a:t>
                      </a:r>
                    </a:p>
                  </a:txBody>
                  <a:tcPr marL="9525" marR="9525" marT="9525" marB="0" anchor="b">
                    <a:lnL>
                      <a:noFill/>
                    </a:lnL>
                    <a:lnR>
                      <a:noFill/>
                    </a:lnR>
                    <a:lnT>
                      <a:noFill/>
                    </a:lnT>
                    <a:lnB>
                      <a:noFill/>
                    </a:lnB>
                  </a:tcPr>
                </a:tc>
                <a:extLst>
                  <a:ext uri="{0D108BD9-81ED-4DB2-BD59-A6C34878D82A}">
                    <a16:rowId xmlns:a16="http://schemas.microsoft.com/office/drawing/2014/main" val="4120738049"/>
                  </a:ext>
                </a:extLst>
              </a:tr>
              <a:tr h="280219">
                <a:tc>
                  <a:txBody>
                    <a:bodyPr/>
                    <a:lstStyle/>
                    <a:p>
                      <a:pPr algn="l" fontAlgn="b"/>
                      <a:r>
                        <a:rPr lang="en-US" sz="1200" b="1" i="0" u="none" strike="noStrike" dirty="0">
                          <a:solidFill>
                            <a:srgbClr val="000000"/>
                          </a:solidFill>
                          <a:effectLst/>
                          <a:latin typeface="Calibri" panose="020F0502020204030204" pitchFamily="34" charset="0"/>
                        </a:rPr>
                        <a:t>North Country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-2.3%</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-2.3%</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1.1%</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1.6%</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a:t>
                      </a:r>
                    </a:p>
                  </a:txBody>
                  <a:tcPr marL="9525" marR="9525" marT="9525" marB="0" anchor="b">
                    <a:lnL>
                      <a:noFill/>
                    </a:lnL>
                    <a:lnR>
                      <a:noFill/>
                    </a:lnR>
                    <a:lnT>
                      <a:noFill/>
                    </a:lnT>
                    <a:lnB>
                      <a:noFill/>
                    </a:lnB>
                  </a:tcPr>
                </a:tc>
                <a:extLst>
                  <a:ext uri="{0D108BD9-81ED-4DB2-BD59-A6C34878D82A}">
                    <a16:rowId xmlns:a16="http://schemas.microsoft.com/office/drawing/2014/main" val="268109656"/>
                  </a:ext>
                </a:extLst>
              </a:tr>
              <a:tr h="280219">
                <a:tc>
                  <a:txBody>
                    <a:bodyPr/>
                    <a:lstStyle/>
                    <a:p>
                      <a:pPr algn="l" fontAlgn="b"/>
                      <a:r>
                        <a:rPr lang="en-US" sz="1200" b="1" i="0" u="none" strike="noStrike" dirty="0">
                          <a:solidFill>
                            <a:srgbClr val="000000"/>
                          </a:solidFill>
                          <a:effectLst/>
                          <a:latin typeface="Calibri" panose="020F0502020204030204" pitchFamily="34" charset="0"/>
                        </a:rPr>
                        <a:t>Northeastern VT Regional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1.9%</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1.7%</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a:t>
                      </a:r>
                    </a:p>
                  </a:txBody>
                  <a:tcPr marL="9525" marR="9525" marT="9525" marB="0" anchor="b">
                    <a:lnL>
                      <a:noFill/>
                    </a:lnL>
                    <a:lnR>
                      <a:noFill/>
                    </a:lnR>
                    <a:lnT>
                      <a:noFill/>
                    </a:lnT>
                    <a:lnB>
                      <a:noFill/>
                    </a:lnB>
                  </a:tcPr>
                </a:tc>
                <a:extLst>
                  <a:ext uri="{0D108BD9-81ED-4DB2-BD59-A6C34878D82A}">
                    <a16:rowId xmlns:a16="http://schemas.microsoft.com/office/drawing/2014/main" val="2134043228"/>
                  </a:ext>
                </a:extLst>
              </a:tr>
              <a:tr h="280219">
                <a:tc>
                  <a:txBody>
                    <a:bodyPr/>
                    <a:lstStyle/>
                    <a:p>
                      <a:pPr algn="l" fontAlgn="b"/>
                      <a:r>
                        <a:rPr lang="en-US" sz="1200" b="1" i="0" u="none" strike="noStrike" dirty="0">
                          <a:solidFill>
                            <a:srgbClr val="000000"/>
                          </a:solidFill>
                          <a:effectLst/>
                          <a:latin typeface="Calibri" panose="020F0502020204030204" pitchFamily="34" charset="0"/>
                        </a:rPr>
                        <a:t>Northwestern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-1.2%</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-3.4%</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2.3%</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-4.1%</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1.0%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a:t>
                      </a:r>
                    </a:p>
                  </a:txBody>
                  <a:tcPr marL="9525" marR="9525" marT="9525" marB="0" anchor="b">
                    <a:lnL>
                      <a:noFill/>
                    </a:lnL>
                    <a:lnR>
                      <a:noFill/>
                    </a:lnR>
                    <a:lnT>
                      <a:noFill/>
                    </a:lnT>
                    <a:lnB>
                      <a:noFill/>
                    </a:lnB>
                  </a:tcPr>
                </a:tc>
                <a:extLst>
                  <a:ext uri="{0D108BD9-81ED-4DB2-BD59-A6C34878D82A}">
                    <a16:rowId xmlns:a16="http://schemas.microsoft.com/office/drawing/2014/main" val="3503563685"/>
                  </a:ext>
                </a:extLst>
              </a:tr>
              <a:tr h="280219">
                <a:tc>
                  <a:txBody>
                    <a:bodyPr/>
                    <a:lstStyle/>
                    <a:p>
                      <a:pPr algn="l" fontAlgn="b"/>
                      <a:r>
                        <a:rPr lang="en-US" sz="1200" b="1" i="0" u="none" strike="noStrike" dirty="0">
                          <a:solidFill>
                            <a:srgbClr val="000000"/>
                          </a:solidFill>
                          <a:effectLst/>
                          <a:latin typeface="Calibri" panose="020F0502020204030204" pitchFamily="34" charset="0"/>
                        </a:rPr>
                        <a:t>Porter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2.7%</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3.5%</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3.8%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a:t>
                      </a:r>
                    </a:p>
                  </a:txBody>
                  <a:tcPr marL="9525" marR="9525" marT="9525" marB="0" anchor="b">
                    <a:lnL>
                      <a:noFill/>
                    </a:lnL>
                    <a:lnR>
                      <a:noFill/>
                    </a:lnR>
                    <a:lnT>
                      <a:noFill/>
                    </a:lnT>
                    <a:lnB>
                      <a:noFill/>
                    </a:lnB>
                  </a:tcPr>
                </a:tc>
                <a:extLst>
                  <a:ext uri="{0D108BD9-81ED-4DB2-BD59-A6C34878D82A}">
                    <a16:rowId xmlns:a16="http://schemas.microsoft.com/office/drawing/2014/main" val="4117410056"/>
                  </a:ext>
                </a:extLst>
              </a:tr>
              <a:tr h="280219">
                <a:tc>
                  <a:txBody>
                    <a:bodyPr/>
                    <a:lstStyle/>
                    <a:p>
                      <a:pPr algn="l" fontAlgn="b"/>
                      <a:r>
                        <a:rPr lang="en-US" sz="1200" b="1" i="0" u="none" strike="noStrike" dirty="0">
                          <a:solidFill>
                            <a:srgbClr val="000000"/>
                          </a:solidFill>
                          <a:effectLst/>
                          <a:latin typeface="Calibri" panose="020F0502020204030204" pitchFamily="34" charset="0"/>
                        </a:rPr>
                        <a:t>Rutland Regional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1.6%</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0.5%</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2.3%</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1.5%</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a:t>
                      </a:r>
                    </a:p>
                  </a:txBody>
                  <a:tcPr marL="9525" marR="9525" marT="9525" marB="0" anchor="b">
                    <a:lnL>
                      <a:noFill/>
                    </a:lnL>
                    <a:lnR>
                      <a:noFill/>
                    </a:lnR>
                    <a:lnT>
                      <a:noFill/>
                    </a:lnT>
                    <a:lnB>
                      <a:noFill/>
                    </a:lnB>
                  </a:tcPr>
                </a:tc>
                <a:extLst>
                  <a:ext uri="{0D108BD9-81ED-4DB2-BD59-A6C34878D82A}">
                    <a16:rowId xmlns:a16="http://schemas.microsoft.com/office/drawing/2014/main" val="1185198538"/>
                  </a:ext>
                </a:extLst>
              </a:tr>
              <a:tr h="280219">
                <a:tc>
                  <a:txBody>
                    <a:bodyPr/>
                    <a:lstStyle/>
                    <a:p>
                      <a:pPr algn="l" fontAlgn="b"/>
                      <a:r>
                        <a:rPr lang="en-US" sz="1200" b="1" i="0" u="none" strike="noStrike" dirty="0">
                          <a:solidFill>
                            <a:srgbClr val="000000"/>
                          </a:solidFill>
                          <a:effectLst/>
                          <a:latin typeface="Calibri" panose="020F0502020204030204" pitchFamily="34" charset="0"/>
                        </a:rPr>
                        <a:t>Southwestern VT Medical Center</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4.6%</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3.6%</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3.3%</a:t>
                      </a:r>
                    </a:p>
                  </a:txBody>
                  <a:tcPr marL="7620" marR="7620" marT="7620" marB="0" anchor="b">
                    <a:lnL>
                      <a:noFill/>
                    </a:lnL>
                    <a:lnR>
                      <a:noFill/>
                    </a:lnR>
                    <a:lnT>
                      <a:noFill/>
                    </a:lnT>
                    <a:lnB>
                      <a:noFill/>
                    </a:lnB>
                  </a:tcPr>
                </a:tc>
                <a:tc>
                  <a:txBody>
                    <a:bodyPr/>
                    <a:lstStyle/>
                    <a:p>
                      <a:pPr algn="r" fontAlgn="b"/>
                      <a:r>
                        <a:rPr lang="en-US" sz="1200" b="0" i="0" u="none" strike="noStrike" dirty="0">
                          <a:solidFill>
                            <a:srgbClr val="000000"/>
                          </a:solidFill>
                          <a:effectLst/>
                          <a:latin typeface="Calibri" panose="020F0502020204030204" pitchFamily="34" charset="0"/>
                        </a:rPr>
                        <a:t>3.4%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a:t>
                      </a:r>
                    </a:p>
                  </a:txBody>
                  <a:tcPr marL="9525" marR="9525" marT="9525" marB="0" anchor="b">
                    <a:lnL>
                      <a:noFill/>
                    </a:lnL>
                    <a:lnR>
                      <a:noFill/>
                    </a:lnR>
                    <a:lnT>
                      <a:noFill/>
                    </a:lnT>
                    <a:lnB>
                      <a:noFill/>
                    </a:lnB>
                  </a:tcPr>
                </a:tc>
                <a:extLst>
                  <a:ext uri="{0D108BD9-81ED-4DB2-BD59-A6C34878D82A}">
                    <a16:rowId xmlns:a16="http://schemas.microsoft.com/office/drawing/2014/main" val="2972560954"/>
                  </a:ext>
                </a:extLst>
              </a:tr>
              <a:tr h="280219">
                <a:tc>
                  <a:txBody>
                    <a:bodyPr/>
                    <a:lstStyle/>
                    <a:p>
                      <a:pPr algn="l" fontAlgn="b"/>
                      <a:r>
                        <a:rPr lang="en-US" sz="1200" b="1" i="0" u="none" strike="noStrike" dirty="0">
                          <a:solidFill>
                            <a:srgbClr val="000000"/>
                          </a:solidFill>
                          <a:effectLst/>
                          <a:latin typeface="Calibri" panose="020F0502020204030204" pitchFamily="34" charset="0"/>
                        </a:rPr>
                        <a:t>Springfield Hospital</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-7.1%</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-12.8%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2.1%</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-12.8%</a:t>
                      </a:r>
                    </a:p>
                  </a:txBody>
                  <a:tcPr marL="7620" marR="7620" marT="7620"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-6.9%</a:t>
                      </a:r>
                    </a:p>
                  </a:txBody>
                  <a:tcPr marL="9525" marR="9525" marT="9525" marB="0" anchor="b">
                    <a:lnL>
                      <a:noFill/>
                    </a:lnL>
                    <a:lnR>
                      <a:noFill/>
                    </a:lnR>
                    <a:lnT>
                      <a:noFill/>
                    </a:lnT>
                    <a:lnB>
                      <a:noFill/>
                    </a:lnB>
                  </a:tcPr>
                </a:tc>
                <a:extLst>
                  <a:ext uri="{0D108BD9-81ED-4DB2-BD59-A6C34878D82A}">
                    <a16:rowId xmlns:a16="http://schemas.microsoft.com/office/drawing/2014/main" val="2045871484"/>
                  </a:ext>
                </a:extLst>
              </a:tr>
              <a:tr h="280219">
                <a:tc>
                  <a:txBody>
                    <a:bodyPr/>
                    <a:lstStyle/>
                    <a:p>
                      <a:pPr algn="l" fontAlgn="b"/>
                      <a:r>
                        <a:rPr lang="en-US" sz="1200" b="1" i="0" u="none" strike="noStrike" dirty="0">
                          <a:solidFill>
                            <a:srgbClr val="000000"/>
                          </a:solidFill>
                          <a:effectLst/>
                          <a:latin typeface="Calibri" panose="020F0502020204030204" pitchFamily="34" charset="0"/>
                        </a:rPr>
                        <a:t>The University of Vermont Medical Center</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5.2%</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3.4%</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2.8%</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2.7%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Calibri" panose="020F0502020204030204" pitchFamily="34" charset="0"/>
                        </a:rPr>
                        <a:t>3.1%</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526538"/>
                  </a:ext>
                </a:extLst>
              </a:tr>
              <a:tr h="280219">
                <a:tc>
                  <a:txBody>
                    <a:bodyPr/>
                    <a:lstStyle/>
                    <a:p>
                      <a:pPr algn="l" fontAlgn="b"/>
                      <a:r>
                        <a:rPr lang="en-US" sz="1200" b="1" i="0" u="none" strike="noStrike" dirty="0">
                          <a:solidFill>
                            <a:srgbClr val="000000"/>
                          </a:solidFill>
                          <a:effectLst/>
                          <a:latin typeface="Calibri" panose="020F0502020204030204" pitchFamily="34" charset="0"/>
                        </a:rPr>
                        <a:t>System Total</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2.7%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1.1%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2.4%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1.5%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2.5%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extLst>
                  <a:ext uri="{0D108BD9-81ED-4DB2-BD59-A6C34878D82A}">
                    <a16:rowId xmlns:a16="http://schemas.microsoft.com/office/drawing/2014/main" val="59615476"/>
                  </a:ext>
                </a:extLst>
              </a:tr>
            </a:tbl>
          </a:graphicData>
        </a:graphic>
      </p:graphicFrame>
      <p:sp>
        <p:nvSpPr>
          <p:cNvPr id="4" name="Slide Number Placeholder 3">
            <a:extLst>
              <a:ext uri="{FF2B5EF4-FFF2-40B4-BE49-F238E27FC236}">
                <a16:creationId xmlns:a16="http://schemas.microsoft.com/office/drawing/2014/main" id="{3AA95BD1-71F7-480F-A4FC-6454D6DE614E}"/>
              </a:ext>
            </a:extLst>
          </p:cNvPr>
          <p:cNvSpPr>
            <a:spLocks noGrp="1"/>
          </p:cNvSpPr>
          <p:nvPr>
            <p:ph type="sldNum" sz="quarter" idx="12"/>
          </p:nvPr>
        </p:nvSpPr>
        <p:spPr/>
        <p:txBody>
          <a:bodyPr/>
          <a:lstStyle/>
          <a:p>
            <a:fld id="{8C820DE8-B2A3-4495-B05C-4C28FA95D4C8}" type="slidenum">
              <a:rPr lang="en-US" smtClean="0"/>
              <a:t>27</a:t>
            </a:fld>
            <a:endParaRPr lang="en-US" dirty="0"/>
          </a:p>
        </p:txBody>
      </p:sp>
    </p:spTree>
    <p:extLst>
      <p:ext uri="{BB962C8B-B14F-4D97-AF65-F5344CB8AC3E}">
        <p14:creationId xmlns:p14="http://schemas.microsoft.com/office/powerpoint/2010/main" val="3612629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88" y="418106"/>
            <a:ext cx="8915400" cy="648693"/>
          </a:xfrm>
        </p:spPr>
        <p:txBody>
          <a:bodyPr>
            <a:normAutofit/>
          </a:bodyPr>
          <a:lstStyle/>
          <a:p>
            <a:r>
              <a:rPr lang="en-US" sz="3200" dirty="0"/>
              <a:t>FY20 Utilization and Staffing Levels</a:t>
            </a:r>
            <a:endParaRPr lang="en-US" sz="2700" dirty="0"/>
          </a:p>
        </p:txBody>
      </p:sp>
      <p:sp>
        <p:nvSpPr>
          <p:cNvPr id="3" name="TextBox 2">
            <a:extLst>
              <a:ext uri="{FF2B5EF4-FFF2-40B4-BE49-F238E27FC236}">
                <a16:creationId xmlns:a16="http://schemas.microsoft.com/office/drawing/2014/main" id="{A153F0AD-5AD9-487C-AB31-48FA08B634FF}"/>
              </a:ext>
            </a:extLst>
          </p:cNvPr>
          <p:cNvSpPr txBox="1"/>
          <p:nvPr/>
        </p:nvSpPr>
        <p:spPr>
          <a:xfrm>
            <a:off x="304800" y="6019800"/>
            <a:ext cx="8077200" cy="246221"/>
          </a:xfrm>
          <a:prstGeom prst="rect">
            <a:avLst/>
          </a:prstGeom>
          <a:noFill/>
        </p:spPr>
        <p:txBody>
          <a:bodyPr wrap="square" rtlCol="0">
            <a:spAutoFit/>
          </a:bodyPr>
          <a:lstStyle/>
          <a:p>
            <a:r>
              <a:rPr lang="en-US" sz="1000" dirty="0"/>
              <a:t>*System generated statistic. Please reference budget narratives for hospital-specific information. </a:t>
            </a:r>
          </a:p>
        </p:txBody>
      </p:sp>
      <p:graphicFrame>
        <p:nvGraphicFramePr>
          <p:cNvPr id="7" name="Table 6">
            <a:extLst>
              <a:ext uri="{FF2B5EF4-FFF2-40B4-BE49-F238E27FC236}">
                <a16:creationId xmlns:a16="http://schemas.microsoft.com/office/drawing/2014/main" id="{37DCE979-D9C2-4ECC-9AB7-AEFD229E86C0}"/>
              </a:ext>
            </a:extLst>
          </p:cNvPr>
          <p:cNvGraphicFramePr>
            <a:graphicFrameLocks noGrp="1"/>
          </p:cNvGraphicFramePr>
          <p:nvPr/>
        </p:nvGraphicFramePr>
        <p:xfrm>
          <a:off x="497288" y="1066799"/>
          <a:ext cx="8229599" cy="3438972"/>
        </p:xfrm>
        <a:graphic>
          <a:graphicData uri="http://schemas.openxmlformats.org/drawingml/2006/table">
            <a:tbl>
              <a:tblPr/>
              <a:tblGrid>
                <a:gridCol w="2691814">
                  <a:extLst>
                    <a:ext uri="{9D8B030D-6E8A-4147-A177-3AD203B41FA5}">
                      <a16:colId xmlns:a16="http://schemas.microsoft.com/office/drawing/2014/main" val="772511281"/>
                    </a:ext>
                  </a:extLst>
                </a:gridCol>
                <a:gridCol w="936799">
                  <a:extLst>
                    <a:ext uri="{9D8B030D-6E8A-4147-A177-3AD203B41FA5}">
                      <a16:colId xmlns:a16="http://schemas.microsoft.com/office/drawing/2014/main" val="390336847"/>
                    </a:ext>
                  </a:extLst>
                </a:gridCol>
                <a:gridCol w="758926">
                  <a:extLst>
                    <a:ext uri="{9D8B030D-6E8A-4147-A177-3AD203B41FA5}">
                      <a16:colId xmlns:a16="http://schemas.microsoft.com/office/drawing/2014/main" val="1726239666"/>
                    </a:ext>
                  </a:extLst>
                </a:gridCol>
                <a:gridCol w="415037">
                  <a:extLst>
                    <a:ext uri="{9D8B030D-6E8A-4147-A177-3AD203B41FA5}">
                      <a16:colId xmlns:a16="http://schemas.microsoft.com/office/drawing/2014/main" val="1076180570"/>
                    </a:ext>
                  </a:extLst>
                </a:gridCol>
                <a:gridCol w="628485">
                  <a:extLst>
                    <a:ext uri="{9D8B030D-6E8A-4147-A177-3AD203B41FA5}">
                      <a16:colId xmlns:a16="http://schemas.microsoft.com/office/drawing/2014/main" val="98527649"/>
                    </a:ext>
                  </a:extLst>
                </a:gridCol>
                <a:gridCol w="924941">
                  <a:extLst>
                    <a:ext uri="{9D8B030D-6E8A-4147-A177-3AD203B41FA5}">
                      <a16:colId xmlns:a16="http://schemas.microsoft.com/office/drawing/2014/main" val="3208772391"/>
                    </a:ext>
                  </a:extLst>
                </a:gridCol>
                <a:gridCol w="687776">
                  <a:extLst>
                    <a:ext uri="{9D8B030D-6E8A-4147-A177-3AD203B41FA5}">
                      <a16:colId xmlns:a16="http://schemas.microsoft.com/office/drawing/2014/main" val="4047261105"/>
                    </a:ext>
                  </a:extLst>
                </a:gridCol>
                <a:gridCol w="557336">
                  <a:extLst>
                    <a:ext uri="{9D8B030D-6E8A-4147-A177-3AD203B41FA5}">
                      <a16:colId xmlns:a16="http://schemas.microsoft.com/office/drawing/2014/main" val="2111607833"/>
                    </a:ext>
                  </a:extLst>
                </a:gridCol>
                <a:gridCol w="628485">
                  <a:extLst>
                    <a:ext uri="{9D8B030D-6E8A-4147-A177-3AD203B41FA5}">
                      <a16:colId xmlns:a16="http://schemas.microsoft.com/office/drawing/2014/main" val="1916314561"/>
                    </a:ext>
                  </a:extLst>
                </a:gridCol>
              </a:tblGrid>
              <a:tr h="475252">
                <a:tc>
                  <a:txBody>
                    <a:bodyPr/>
                    <a:lstStyle/>
                    <a:p>
                      <a:pPr algn="l" fontAlgn="b"/>
                      <a:r>
                        <a:rPr lang="en-US" sz="1100" b="0" i="0" u="none" strike="noStrike">
                          <a:solidFill>
                            <a:srgbClr val="000000"/>
                          </a:solidFill>
                          <a:effectLst/>
                          <a:latin typeface="Calibri" panose="020F0502020204030204" pitchFamily="34" charset="0"/>
                        </a:rPr>
                        <a:t> </a:t>
                      </a:r>
                    </a:p>
                  </a:txBody>
                  <a:tcPr marL="7115" marR="7115" marT="711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gridSpan="4">
                  <a:txBody>
                    <a:bodyPr/>
                    <a:lstStyle/>
                    <a:p>
                      <a:pPr algn="ctr" fontAlgn="b"/>
                      <a:endParaRPr lang="en-US" sz="1100" b="1" i="0" u="none" strike="noStrike" dirty="0">
                        <a:solidFill>
                          <a:srgbClr val="000000"/>
                        </a:solidFill>
                        <a:effectLst/>
                        <a:latin typeface="Calibri" panose="020F0502020204030204" pitchFamily="34" charset="0"/>
                      </a:endParaRPr>
                    </a:p>
                    <a:p>
                      <a:pPr algn="ctr" fontAlgn="b"/>
                      <a:r>
                        <a:rPr lang="en-US" sz="1100" b="1" i="0" u="none" strike="noStrike" dirty="0">
                          <a:solidFill>
                            <a:srgbClr val="000000"/>
                          </a:solidFill>
                          <a:effectLst/>
                          <a:latin typeface="Calibri" panose="020F0502020204030204" pitchFamily="34" charset="0"/>
                        </a:rPr>
                        <a:t>Budget FY20</a:t>
                      </a:r>
                    </a:p>
                  </a:txBody>
                  <a:tcPr marL="7115" marR="7115" marT="711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b"/>
                      <a:r>
                        <a:rPr lang="en-US" sz="1100" b="1" i="0" u="none" strike="noStrike" dirty="0">
                          <a:solidFill>
                            <a:srgbClr val="000000"/>
                          </a:solidFill>
                          <a:effectLst/>
                          <a:latin typeface="Calibri" panose="020F0502020204030204" pitchFamily="34" charset="0"/>
                        </a:rPr>
                        <a:t>Budget-to-Budget % Change </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FY19 - FY20</a:t>
                      </a:r>
                    </a:p>
                  </a:txBody>
                  <a:tcPr marL="7115" marR="7115" marT="71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43735905"/>
                  </a:ext>
                </a:extLst>
              </a:tr>
              <a:tr h="338535">
                <a:tc>
                  <a:txBody>
                    <a:bodyPr/>
                    <a:lstStyle/>
                    <a:p>
                      <a:pPr algn="l" fontAlgn="b"/>
                      <a:r>
                        <a:rPr lang="en-US" sz="1100" b="0" i="0" u="none" strike="noStrike">
                          <a:solidFill>
                            <a:srgbClr val="000000"/>
                          </a:solidFill>
                          <a:effectLst/>
                          <a:latin typeface="Calibri" panose="020F0502020204030204" pitchFamily="34" charset="0"/>
                        </a:rPr>
                        <a:t> </a:t>
                      </a:r>
                    </a:p>
                  </a:txBody>
                  <a:tcPr marL="7115" marR="7115" marT="711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Adjusted Admissions</a:t>
                      </a:r>
                    </a:p>
                  </a:txBody>
                  <a:tcPr marL="7115" marR="7115"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Non-MDs</a:t>
                      </a:r>
                    </a:p>
                  </a:txBody>
                  <a:tcPr marL="7115" marR="7115"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MDs</a:t>
                      </a:r>
                    </a:p>
                  </a:txBody>
                  <a:tcPr marL="7115" marR="7115"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Travelers</a:t>
                      </a:r>
                    </a:p>
                  </a:txBody>
                  <a:tcPr marL="7115" marR="7115" marT="711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Adjusted Admissions</a:t>
                      </a:r>
                    </a:p>
                  </a:txBody>
                  <a:tcPr marL="7115" marR="7115" marT="711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Non-MDs</a:t>
                      </a:r>
                    </a:p>
                  </a:txBody>
                  <a:tcPr marL="7115" marR="85379"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MDs</a:t>
                      </a:r>
                    </a:p>
                  </a:txBody>
                  <a:tcPr marL="7115" marR="7115"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Travelers</a:t>
                      </a:r>
                    </a:p>
                  </a:txBody>
                  <a:tcPr marL="7115" marR="7115" marT="711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8661442"/>
                  </a:ext>
                </a:extLst>
              </a:tr>
              <a:tr h="169268">
                <a:tc>
                  <a:txBody>
                    <a:bodyPr/>
                    <a:lstStyle/>
                    <a:p>
                      <a:pPr algn="l" fontAlgn="b"/>
                      <a:r>
                        <a:rPr lang="en-US" sz="1100" b="1" i="0" u="none" strike="noStrike">
                          <a:solidFill>
                            <a:srgbClr val="000000"/>
                          </a:solidFill>
                          <a:effectLst/>
                          <a:latin typeface="Calibri" panose="020F0502020204030204" pitchFamily="34" charset="0"/>
                        </a:rPr>
                        <a:t>Brattleboro Memorial Hospital</a:t>
                      </a:r>
                    </a:p>
                  </a:txBody>
                  <a:tcPr marL="7115" marR="7115" marT="711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7,509</a:t>
                      </a:r>
                    </a:p>
                  </a:txBody>
                  <a:tcPr marL="7115" marR="7115" marT="711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498</a:t>
                      </a:r>
                    </a:p>
                  </a:txBody>
                  <a:tcPr marL="7115" marR="7115" marT="711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57</a:t>
                      </a:r>
                    </a:p>
                  </a:txBody>
                  <a:tcPr marL="7115" marR="7115" marT="711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9.7%</a:t>
                      </a:r>
                    </a:p>
                  </a:txBody>
                  <a:tcPr marL="7115" marR="7115" marT="711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5.1%</a:t>
                      </a:r>
                    </a:p>
                  </a:txBody>
                  <a:tcPr marL="7115" marR="7115" marT="711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-5.9%</a:t>
                      </a:r>
                    </a:p>
                  </a:txBody>
                  <a:tcPr marL="7115" marR="7115" marT="711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0661702"/>
                  </a:ext>
                </a:extLst>
              </a:tr>
              <a:tr h="169268">
                <a:tc>
                  <a:txBody>
                    <a:bodyPr/>
                    <a:lstStyle/>
                    <a:p>
                      <a:pPr algn="l" fontAlgn="b"/>
                      <a:r>
                        <a:rPr lang="en-US" sz="1100" b="1" i="0" u="none" strike="noStrike">
                          <a:solidFill>
                            <a:srgbClr val="000000"/>
                          </a:solidFill>
                          <a:effectLst/>
                          <a:latin typeface="Calibri" panose="020F0502020204030204" pitchFamily="34" charset="0"/>
                        </a:rPr>
                        <a:t>Central Vermont Medical Center</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17,478</a:t>
                      </a:r>
                    </a:p>
                  </a:txBody>
                  <a:tcPr marL="7115" marR="7115" marT="711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1,229</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90</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-4.4%</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-5.1%</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-49.6%</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35051914"/>
                  </a:ext>
                </a:extLst>
              </a:tr>
              <a:tr h="169268">
                <a:tc>
                  <a:txBody>
                    <a:bodyPr/>
                    <a:lstStyle/>
                    <a:p>
                      <a:pPr algn="l" fontAlgn="b"/>
                      <a:r>
                        <a:rPr lang="en-US" sz="1100" b="1" i="0" u="none" strike="noStrike">
                          <a:solidFill>
                            <a:srgbClr val="000000"/>
                          </a:solidFill>
                          <a:effectLst/>
                          <a:latin typeface="Calibri" panose="020F0502020204030204" pitchFamily="34" charset="0"/>
                        </a:rPr>
                        <a:t>Copley Hospital</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5,096</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363</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15</a:t>
                      </a:r>
                    </a:p>
                  </a:txBody>
                  <a:tcPr marL="7115" marR="7115" marT="711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-2.3%</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2.7%</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-8.0%</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-10.5%</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06417603"/>
                  </a:ext>
                </a:extLst>
              </a:tr>
              <a:tr h="169268">
                <a:tc>
                  <a:txBody>
                    <a:bodyPr/>
                    <a:lstStyle/>
                    <a:p>
                      <a:pPr algn="l" fontAlgn="b"/>
                      <a:r>
                        <a:rPr lang="en-US" sz="1100" b="1" i="0" u="none" strike="noStrike">
                          <a:solidFill>
                            <a:srgbClr val="000000"/>
                          </a:solidFill>
                          <a:effectLst/>
                          <a:latin typeface="Calibri" panose="020F0502020204030204" pitchFamily="34" charset="0"/>
                        </a:rPr>
                        <a:t>Gifford Medical Center</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5,322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280</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-5.4%</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21349816"/>
                  </a:ext>
                </a:extLst>
              </a:tr>
              <a:tr h="169268">
                <a:tc>
                  <a:txBody>
                    <a:bodyPr/>
                    <a:lstStyle/>
                    <a:p>
                      <a:pPr algn="l" fontAlgn="b"/>
                      <a:r>
                        <a:rPr lang="en-US" sz="1100" b="1" i="0" u="none" strike="noStrike">
                          <a:solidFill>
                            <a:srgbClr val="000000"/>
                          </a:solidFill>
                          <a:effectLst/>
                          <a:latin typeface="Calibri" panose="020F0502020204030204" pitchFamily="34" charset="0"/>
                        </a:rPr>
                        <a:t>Grace Cottage Hospital</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2,857</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146</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-2.1%</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4.6%</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-16.2%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22131443"/>
                  </a:ext>
                </a:extLst>
              </a:tr>
              <a:tr h="169268">
                <a:tc>
                  <a:txBody>
                    <a:bodyPr/>
                    <a:lstStyle/>
                    <a:p>
                      <a:pPr algn="l" fontAlgn="b"/>
                      <a:r>
                        <a:rPr lang="en-US" sz="1100" b="1" i="0" u="none" strike="noStrike">
                          <a:solidFill>
                            <a:srgbClr val="000000"/>
                          </a:solidFill>
                          <a:effectLst/>
                          <a:latin typeface="Calibri" panose="020F0502020204030204" pitchFamily="34" charset="0"/>
                        </a:rPr>
                        <a:t>Mt. Ascutney Hospital &amp; Health Ctr</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7,734</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330</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8.5%</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2.2%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14.9%</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97548637"/>
                  </a:ext>
                </a:extLst>
              </a:tr>
              <a:tr h="169268">
                <a:tc>
                  <a:txBody>
                    <a:bodyPr/>
                    <a:lstStyle/>
                    <a:p>
                      <a:pPr algn="l" fontAlgn="b"/>
                      <a:r>
                        <a:rPr lang="en-US" sz="1100" b="1" i="0" u="none" strike="noStrike">
                          <a:solidFill>
                            <a:srgbClr val="000000"/>
                          </a:solidFill>
                          <a:effectLst/>
                          <a:latin typeface="Calibri" panose="020F0502020204030204" pitchFamily="34" charset="0"/>
                        </a:rPr>
                        <a:t>North Country Hospital</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9,584</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452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19.6%</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-2.6%</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73653713"/>
                  </a:ext>
                </a:extLst>
              </a:tr>
              <a:tr h="169268">
                <a:tc>
                  <a:txBody>
                    <a:bodyPr/>
                    <a:lstStyle/>
                    <a:p>
                      <a:pPr algn="l" fontAlgn="b"/>
                      <a:r>
                        <a:rPr lang="en-US" sz="1100" b="1" i="0" u="none" strike="noStrike">
                          <a:solidFill>
                            <a:srgbClr val="000000"/>
                          </a:solidFill>
                          <a:effectLst/>
                          <a:latin typeface="Calibri" panose="020F0502020204030204" pitchFamily="34" charset="0"/>
                        </a:rPr>
                        <a:t>Northeastern VT Regional Hospital</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6,071</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463</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33</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-6.9%</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3.8%</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79223354"/>
                  </a:ext>
                </a:extLst>
              </a:tr>
              <a:tr h="169268">
                <a:tc>
                  <a:txBody>
                    <a:bodyPr/>
                    <a:lstStyle/>
                    <a:p>
                      <a:pPr algn="l" fontAlgn="b"/>
                      <a:r>
                        <a:rPr lang="en-US" sz="1100" b="1" i="0" u="none" strike="noStrike">
                          <a:solidFill>
                            <a:srgbClr val="000000"/>
                          </a:solidFill>
                          <a:effectLst/>
                          <a:latin typeface="Calibri" panose="020F0502020204030204" pitchFamily="34" charset="0"/>
                        </a:rPr>
                        <a:t>Northwestern Medical Center</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11,757</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657</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0.7%</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1.6%</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100.0%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41813718"/>
                  </a:ext>
                </a:extLst>
              </a:tr>
              <a:tr h="169268">
                <a:tc>
                  <a:txBody>
                    <a:bodyPr/>
                    <a:lstStyle/>
                    <a:p>
                      <a:pPr algn="l" fontAlgn="b"/>
                      <a:r>
                        <a:rPr lang="en-US" sz="1100" b="1" i="0" u="none" strike="noStrike">
                          <a:solidFill>
                            <a:srgbClr val="000000"/>
                          </a:solidFill>
                          <a:effectLst/>
                          <a:latin typeface="Calibri" panose="020F0502020204030204" pitchFamily="34" charset="0"/>
                        </a:rPr>
                        <a:t>Porter Medical Center</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6,627</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447</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43</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0.8%</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18.2%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-27.1%</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20233026"/>
                  </a:ext>
                </a:extLst>
              </a:tr>
              <a:tr h="169268">
                <a:tc>
                  <a:txBody>
                    <a:bodyPr/>
                    <a:lstStyle/>
                    <a:p>
                      <a:pPr algn="l" fontAlgn="b"/>
                      <a:r>
                        <a:rPr lang="en-US" sz="1100" b="1" i="0" u="none" strike="noStrike">
                          <a:solidFill>
                            <a:srgbClr val="000000"/>
                          </a:solidFill>
                          <a:effectLst/>
                          <a:latin typeface="Calibri" panose="020F0502020204030204" pitchFamily="34" charset="0"/>
                        </a:rPr>
                        <a:t>Rutland Regional Medical Center</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19,357</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1,335</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73</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2.7%</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7115" marR="7115" marT="711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-2.4%</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74580461"/>
                  </a:ext>
                </a:extLst>
              </a:tr>
              <a:tr h="169268">
                <a:tc>
                  <a:txBody>
                    <a:bodyPr/>
                    <a:lstStyle/>
                    <a:p>
                      <a:pPr algn="l" fontAlgn="b"/>
                      <a:r>
                        <a:rPr lang="en-US" sz="1100" b="1" i="0" u="none" strike="noStrike">
                          <a:solidFill>
                            <a:srgbClr val="000000"/>
                          </a:solidFill>
                          <a:effectLst/>
                          <a:latin typeface="Calibri" panose="020F0502020204030204" pitchFamily="34" charset="0"/>
                        </a:rPr>
                        <a:t>Southwestern VT Medical Center</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18,046</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783</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104</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5.4%</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2.5%</a:t>
                      </a:r>
                    </a:p>
                  </a:txBody>
                  <a:tcPr marL="7115" marR="7115" marT="711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16.5%</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52955496"/>
                  </a:ext>
                </a:extLst>
              </a:tr>
              <a:tr h="169268">
                <a:tc>
                  <a:txBody>
                    <a:bodyPr/>
                    <a:lstStyle/>
                    <a:p>
                      <a:pPr algn="l" fontAlgn="b"/>
                      <a:r>
                        <a:rPr lang="en-US" sz="1100" b="1" i="0" u="none" strike="noStrike">
                          <a:solidFill>
                            <a:srgbClr val="000000"/>
                          </a:solidFill>
                          <a:effectLst/>
                          <a:latin typeface="Calibri" panose="020F0502020204030204" pitchFamily="34" charset="0"/>
                        </a:rPr>
                        <a:t>Springfield Hospital</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8,404</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297</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-10.8%</a:t>
                      </a:r>
                    </a:p>
                  </a:txBody>
                  <a:tcPr marL="7115" marR="7115" marT="71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-4.8%</a:t>
                      </a:r>
                    </a:p>
                  </a:txBody>
                  <a:tcPr marL="7115" marR="7115" marT="711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-100.0%</a:t>
                      </a:r>
                    </a:p>
                  </a:txBody>
                  <a:tcPr marL="7115" marR="7115" marT="711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85171411"/>
                  </a:ext>
                </a:extLst>
              </a:tr>
              <a:tr h="169268">
                <a:tc>
                  <a:txBody>
                    <a:bodyPr/>
                    <a:lstStyle/>
                    <a:p>
                      <a:pPr algn="l" fontAlgn="b"/>
                      <a:r>
                        <a:rPr lang="en-US" sz="1100" b="1" i="0" u="none" strike="noStrike">
                          <a:solidFill>
                            <a:srgbClr val="000000"/>
                          </a:solidFill>
                          <a:effectLst/>
                          <a:latin typeface="Calibri" panose="020F0502020204030204" pitchFamily="34" charset="0"/>
                        </a:rPr>
                        <a:t>The University of Vermont Medical Center</a:t>
                      </a:r>
                    </a:p>
                  </a:txBody>
                  <a:tcPr marL="7115" marR="7115" marT="711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65,264</a:t>
                      </a:r>
                    </a:p>
                  </a:txBody>
                  <a:tcPr marL="7115" marR="7115"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6,661</a:t>
                      </a:r>
                    </a:p>
                  </a:txBody>
                  <a:tcPr marL="7115" marR="7115"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629</a:t>
                      </a:r>
                    </a:p>
                  </a:txBody>
                  <a:tcPr marL="7115" marR="7115"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7115" marR="7115" marT="711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2.5%</a:t>
                      </a:r>
                    </a:p>
                  </a:txBody>
                  <a:tcPr marL="7115" marR="7115" marT="711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5.2%</a:t>
                      </a:r>
                    </a:p>
                  </a:txBody>
                  <a:tcPr marL="7115" marR="7115"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4.6%</a:t>
                      </a:r>
                    </a:p>
                  </a:txBody>
                  <a:tcPr marL="7115" marR="7115" marT="71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115" marR="7115" marT="711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5574727"/>
                  </a:ext>
                </a:extLst>
              </a:tr>
              <a:tr h="169268">
                <a:tc>
                  <a:txBody>
                    <a:bodyPr/>
                    <a:lstStyle/>
                    <a:p>
                      <a:pPr algn="l" fontAlgn="b"/>
                      <a:r>
                        <a:rPr lang="en-US" sz="1100" b="1" i="0" u="none" strike="noStrike">
                          <a:solidFill>
                            <a:srgbClr val="000000"/>
                          </a:solidFill>
                          <a:effectLst/>
                          <a:latin typeface="Calibri" panose="020F0502020204030204" pitchFamily="34" charset="0"/>
                        </a:rPr>
                        <a:t>System Total</a:t>
                      </a:r>
                    </a:p>
                  </a:txBody>
                  <a:tcPr marL="7115" marR="7115" marT="711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175,067</a:t>
                      </a:r>
                    </a:p>
                  </a:txBody>
                  <a:tcPr marL="7115" marR="7115" marT="711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13,942</a:t>
                      </a:r>
                    </a:p>
                  </a:txBody>
                  <a:tcPr marL="7115" marR="7115" marT="711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1,169</a:t>
                      </a:r>
                    </a:p>
                  </a:txBody>
                  <a:tcPr marL="7115" marR="7115" marT="711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92</a:t>
                      </a:r>
                    </a:p>
                  </a:txBody>
                  <a:tcPr marL="7115" marR="7115" marT="711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0.3%</a:t>
                      </a:r>
                    </a:p>
                  </a:txBody>
                  <a:tcPr marL="7115" marR="7115" marT="711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2.6%</a:t>
                      </a:r>
                    </a:p>
                  </a:txBody>
                  <a:tcPr marL="7115" marR="7115" marT="711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dirty="0">
                          <a:solidFill>
                            <a:srgbClr val="000000"/>
                          </a:solidFill>
                          <a:effectLst/>
                          <a:latin typeface="Calibri" panose="020F0502020204030204" pitchFamily="34" charset="0"/>
                        </a:rPr>
                        <a:t>1.3%</a:t>
                      </a:r>
                    </a:p>
                  </a:txBody>
                  <a:tcPr marL="7115" marR="7115" marT="711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dirty="0">
                          <a:solidFill>
                            <a:srgbClr val="000000"/>
                          </a:solidFill>
                          <a:effectLst/>
                          <a:latin typeface="Calibri" panose="020F0502020204030204" pitchFamily="34" charset="0"/>
                        </a:rPr>
                        <a:t>-5.0%</a:t>
                      </a:r>
                    </a:p>
                  </a:txBody>
                  <a:tcPr marL="7115" marR="7115" marT="711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078195166"/>
                  </a:ext>
                </a:extLst>
              </a:tr>
            </a:tbl>
          </a:graphicData>
        </a:graphic>
      </p:graphicFrame>
      <p:sp>
        <p:nvSpPr>
          <p:cNvPr id="9" name="Content Placeholder 5">
            <a:extLst>
              <a:ext uri="{FF2B5EF4-FFF2-40B4-BE49-F238E27FC236}">
                <a16:creationId xmlns:a16="http://schemas.microsoft.com/office/drawing/2014/main" id="{35DBA1EB-2897-4BE5-B79F-5F249FD9443F}"/>
              </a:ext>
            </a:extLst>
          </p:cNvPr>
          <p:cNvSpPr>
            <a:spLocks noGrp="1"/>
          </p:cNvSpPr>
          <p:nvPr>
            <p:ph idx="1"/>
          </p:nvPr>
        </p:nvSpPr>
        <p:spPr>
          <a:xfrm>
            <a:off x="462956" y="4561397"/>
            <a:ext cx="8418112" cy="831615"/>
          </a:xfrm>
        </p:spPr>
        <p:txBody>
          <a:bodyPr>
            <a:noAutofit/>
          </a:bodyPr>
          <a:lstStyle/>
          <a:p>
            <a:pPr marL="285750" lvl="0" indent="-285750" fontAlgn="auto">
              <a:spcBef>
                <a:spcPts val="0"/>
              </a:spcBef>
              <a:spcAft>
                <a:spcPts val="0"/>
              </a:spcAft>
              <a:buClr>
                <a:schemeClr val="accent1"/>
              </a:buClr>
              <a:buFont typeface="Wingdings" panose="05000000000000000000" pitchFamily="2" charset="2"/>
              <a:buChar char="§"/>
            </a:pPr>
            <a:r>
              <a:rPr lang="en-US" sz="1400" dirty="0">
                <a:solidFill>
                  <a:srgbClr val="000000"/>
                </a:solidFill>
                <a:latin typeface="+mn-lt"/>
              </a:rPr>
              <a:t>Overall utilization as measured by adjusted admissions shows an increase of 0.3% over FY19 Budget*</a:t>
            </a:r>
            <a:endParaRPr lang="en-US" sz="1400" dirty="0"/>
          </a:p>
          <a:p>
            <a:pPr marL="285750" indent="-285750">
              <a:spcBef>
                <a:spcPts val="0"/>
              </a:spcBef>
              <a:buClr>
                <a:schemeClr val="accent1"/>
              </a:buClr>
              <a:buFont typeface="Wingdings" panose="05000000000000000000" pitchFamily="2" charset="2"/>
              <a:buChar char="§"/>
            </a:pPr>
            <a:r>
              <a:rPr lang="en-US" sz="1400" dirty="0">
                <a:latin typeface="+mn-lt"/>
              </a:rPr>
              <a:t>Staffing levels increased 360 FTE positions (2.4%) systemwide compared to FY19 budget. Increases over FY19 Budget include:</a:t>
            </a:r>
          </a:p>
          <a:p>
            <a:pPr marL="1085850" lvl="1" indent="-342900">
              <a:spcBef>
                <a:spcPts val="0"/>
              </a:spcBef>
              <a:buClr>
                <a:schemeClr val="accent1"/>
              </a:buClr>
              <a:buFont typeface="Wingdings" panose="05000000000000000000" pitchFamily="2" charset="2"/>
              <a:buChar char="ü"/>
            </a:pPr>
            <a:r>
              <a:rPr lang="en-US" sz="1400" dirty="0"/>
              <a:t>351 Non-Physician FTEs </a:t>
            </a:r>
          </a:p>
          <a:p>
            <a:pPr marL="1085850" lvl="1" indent="-342900">
              <a:spcBef>
                <a:spcPts val="0"/>
              </a:spcBef>
              <a:buClr>
                <a:schemeClr val="accent1"/>
              </a:buClr>
              <a:buFont typeface="Wingdings" panose="05000000000000000000" pitchFamily="2" charset="2"/>
              <a:buChar char="ü"/>
            </a:pPr>
            <a:r>
              <a:rPr lang="en-US" sz="1400" dirty="0"/>
              <a:t>14.6 Physician FTEs</a:t>
            </a:r>
          </a:p>
          <a:p>
            <a:pPr marL="1085850" lvl="1" indent="-342900">
              <a:spcBef>
                <a:spcPts val="0"/>
              </a:spcBef>
              <a:buClr>
                <a:schemeClr val="accent1"/>
              </a:buClr>
              <a:buFont typeface="Wingdings" panose="05000000000000000000" pitchFamily="2" charset="2"/>
              <a:buChar char="ü"/>
            </a:pPr>
            <a:r>
              <a:rPr lang="en-US" sz="1400" dirty="0"/>
              <a:t>-4.8 Traveler FTEs</a:t>
            </a:r>
          </a:p>
          <a:p>
            <a:pPr lvl="2">
              <a:spcBef>
                <a:spcPts val="0"/>
              </a:spcBef>
              <a:buClr>
                <a:schemeClr val="accent1"/>
              </a:buClr>
              <a:buFont typeface="Wingdings" panose="05000000000000000000" pitchFamily="2" charset="2"/>
              <a:buChar char="§"/>
            </a:pPr>
            <a:endParaRPr lang="en-US" sz="1400" dirty="0"/>
          </a:p>
          <a:p>
            <a:pPr marL="457200" lvl="1" indent="0">
              <a:spcBef>
                <a:spcPts val="0"/>
              </a:spcBef>
              <a:buNone/>
            </a:pPr>
            <a:endParaRPr lang="en-US" sz="1400" dirty="0"/>
          </a:p>
          <a:p>
            <a:pPr marL="0" lvl="0" indent="0" fontAlgn="auto">
              <a:spcBef>
                <a:spcPts val="0"/>
              </a:spcBef>
              <a:spcAft>
                <a:spcPts val="0"/>
              </a:spcAft>
              <a:buClrTx/>
              <a:buNone/>
            </a:pPr>
            <a:r>
              <a:rPr lang="en-US" sz="1400" dirty="0">
                <a:latin typeface="+mn-lt"/>
              </a:rPr>
              <a:t>		</a:t>
            </a:r>
          </a:p>
          <a:p>
            <a:pPr marL="0" lvl="0" indent="0" fontAlgn="auto">
              <a:spcBef>
                <a:spcPts val="0"/>
              </a:spcBef>
              <a:spcAft>
                <a:spcPts val="0"/>
              </a:spcAft>
              <a:buClrTx/>
              <a:buNone/>
            </a:pPr>
            <a:r>
              <a:rPr lang="en-US" sz="1400" dirty="0">
                <a:latin typeface="+mn-lt"/>
              </a:rPr>
              <a:t>	</a:t>
            </a:r>
          </a:p>
          <a:p>
            <a:pPr marL="0" lvl="0" indent="0" fontAlgn="auto">
              <a:spcBef>
                <a:spcPts val="0"/>
              </a:spcBef>
              <a:spcAft>
                <a:spcPts val="0"/>
              </a:spcAft>
              <a:buClrTx/>
              <a:buNone/>
            </a:pPr>
            <a:r>
              <a:rPr lang="en-US" sz="1400" dirty="0">
                <a:latin typeface="+mn-lt"/>
              </a:rPr>
              <a:t>	</a:t>
            </a:r>
          </a:p>
          <a:p>
            <a:pPr marL="0" lvl="0" indent="0" fontAlgn="auto">
              <a:spcBef>
                <a:spcPts val="0"/>
              </a:spcBef>
              <a:spcAft>
                <a:spcPts val="0"/>
              </a:spcAft>
              <a:buClrTx/>
              <a:buNone/>
            </a:pPr>
            <a:r>
              <a:rPr lang="en-US" sz="1400" dirty="0">
                <a:latin typeface="+mn-lt"/>
              </a:rPr>
              <a:t>	</a:t>
            </a:r>
          </a:p>
          <a:p>
            <a:pPr marL="0" lvl="0" indent="0" fontAlgn="auto">
              <a:spcBef>
                <a:spcPts val="0"/>
              </a:spcBef>
              <a:spcAft>
                <a:spcPts val="0"/>
              </a:spcAft>
              <a:buClrTx/>
              <a:buNone/>
            </a:pPr>
            <a:endParaRPr lang="en-US" sz="1400" dirty="0">
              <a:latin typeface="+mn-lt"/>
            </a:endParaRPr>
          </a:p>
          <a:p>
            <a:pPr marL="0" lvl="0" indent="0" fontAlgn="auto">
              <a:spcBef>
                <a:spcPts val="0"/>
              </a:spcBef>
              <a:spcAft>
                <a:spcPts val="0"/>
              </a:spcAft>
              <a:buClrTx/>
              <a:buNone/>
            </a:pPr>
            <a:endParaRPr lang="en-US" sz="1400" dirty="0">
              <a:latin typeface="+mn-lt"/>
            </a:endParaRPr>
          </a:p>
          <a:p>
            <a:pPr marL="0" lvl="0" indent="0" fontAlgn="auto">
              <a:spcBef>
                <a:spcPts val="0"/>
              </a:spcBef>
              <a:spcAft>
                <a:spcPts val="0"/>
              </a:spcAft>
              <a:buClrTx/>
              <a:buNone/>
            </a:pPr>
            <a:endParaRPr lang="en-US" sz="1400" dirty="0">
              <a:latin typeface="+mn-lt"/>
            </a:endParaRPr>
          </a:p>
          <a:p>
            <a:pPr marL="0" lvl="0" indent="0" fontAlgn="auto">
              <a:spcBef>
                <a:spcPts val="0"/>
              </a:spcBef>
              <a:spcAft>
                <a:spcPts val="0"/>
              </a:spcAft>
              <a:buClrTx/>
              <a:buNone/>
            </a:pPr>
            <a:endParaRPr lang="en-US" sz="1400" dirty="0">
              <a:latin typeface="+mn-lt"/>
            </a:endParaRPr>
          </a:p>
          <a:p>
            <a:pPr marL="0" lvl="0" indent="0" fontAlgn="auto">
              <a:spcBef>
                <a:spcPts val="0"/>
              </a:spcBef>
              <a:spcAft>
                <a:spcPts val="0"/>
              </a:spcAft>
              <a:buClrTx/>
              <a:buNone/>
            </a:pPr>
            <a:endParaRPr lang="en-US" sz="1400" dirty="0">
              <a:latin typeface="+mn-lt"/>
            </a:endParaRPr>
          </a:p>
        </p:txBody>
      </p:sp>
      <p:sp>
        <p:nvSpPr>
          <p:cNvPr id="4" name="Slide Number Placeholder 3">
            <a:extLst>
              <a:ext uri="{FF2B5EF4-FFF2-40B4-BE49-F238E27FC236}">
                <a16:creationId xmlns:a16="http://schemas.microsoft.com/office/drawing/2014/main" id="{49FB0A7C-9D3F-4507-B418-1B8DED56C6AD}"/>
              </a:ext>
            </a:extLst>
          </p:cNvPr>
          <p:cNvSpPr>
            <a:spLocks noGrp="1"/>
          </p:cNvSpPr>
          <p:nvPr>
            <p:ph type="sldNum" sz="quarter" idx="12"/>
          </p:nvPr>
        </p:nvSpPr>
        <p:spPr/>
        <p:txBody>
          <a:bodyPr/>
          <a:lstStyle/>
          <a:p>
            <a:fld id="{8C820DE8-B2A3-4495-B05C-4C28FA95D4C8}" type="slidenum">
              <a:rPr lang="en-US" smtClean="0"/>
              <a:t>28</a:t>
            </a:fld>
            <a:endParaRPr lang="en-US" dirty="0"/>
          </a:p>
        </p:txBody>
      </p:sp>
    </p:spTree>
    <p:extLst>
      <p:ext uri="{BB962C8B-B14F-4D97-AF65-F5344CB8AC3E}">
        <p14:creationId xmlns:p14="http://schemas.microsoft.com/office/powerpoint/2010/main" val="3389561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22510" y="509982"/>
            <a:ext cx="6696709" cy="338554"/>
          </a:xfrm>
          <a:prstGeom prst="rect">
            <a:avLst/>
          </a:prstGeom>
        </p:spPr>
        <p:txBody>
          <a:bodyPr vert="horz" wrap="square" lIns="0" tIns="0" rIns="0" bIns="0" rtlCol="0">
            <a:spAutoFit/>
          </a:bodyPr>
          <a:lstStyle/>
          <a:p>
            <a:pPr marL="1905" algn="ctr">
              <a:lnSpc>
                <a:spcPct val="100000"/>
              </a:lnSpc>
            </a:pPr>
            <a:r>
              <a:rPr sz="2200" spc="-35" dirty="0"/>
              <a:t>Key </a:t>
            </a:r>
            <a:r>
              <a:rPr sz="2200" spc="-5" dirty="0"/>
              <a:t>Financial</a:t>
            </a:r>
            <a:r>
              <a:rPr sz="2200" spc="-45" dirty="0"/>
              <a:t> </a:t>
            </a:r>
            <a:r>
              <a:rPr sz="2200" spc="-5" dirty="0"/>
              <a:t>Indicators</a:t>
            </a:r>
            <a:endParaRPr sz="2200" dirty="0"/>
          </a:p>
        </p:txBody>
      </p:sp>
      <p:sp>
        <p:nvSpPr>
          <p:cNvPr id="3" name="object 3"/>
          <p:cNvSpPr txBox="1"/>
          <p:nvPr/>
        </p:nvSpPr>
        <p:spPr>
          <a:xfrm>
            <a:off x="653415" y="5869502"/>
            <a:ext cx="7976234" cy="338554"/>
          </a:xfrm>
          <a:prstGeom prst="rect">
            <a:avLst/>
          </a:prstGeom>
        </p:spPr>
        <p:txBody>
          <a:bodyPr vert="horz" wrap="square" lIns="0" tIns="0" rIns="0" bIns="0" rtlCol="0">
            <a:spAutoFit/>
          </a:bodyPr>
          <a:lstStyle/>
          <a:p>
            <a:pPr marL="12700" marR="5080">
              <a:lnSpc>
                <a:spcPct val="100000"/>
              </a:lnSpc>
            </a:pPr>
            <a:r>
              <a:rPr lang="en-US" sz="1100" spc="-5" dirty="0">
                <a:solidFill>
                  <a:srgbClr val="808080"/>
                </a:solidFill>
                <a:cs typeface="Calibri"/>
              </a:rPr>
              <a:t>*</a:t>
            </a:r>
            <a:r>
              <a:rPr lang="en-US" sz="1100" spc="-5" dirty="0" err="1">
                <a:solidFill>
                  <a:srgbClr val="808080"/>
                </a:solidFill>
                <a:cs typeface="Calibri"/>
              </a:rPr>
              <a:t>Southwestern’s</a:t>
            </a:r>
            <a:r>
              <a:rPr lang="en-US" sz="1100" spc="-5" dirty="0">
                <a:solidFill>
                  <a:srgbClr val="808080"/>
                </a:solidFill>
                <a:cs typeface="Calibri"/>
              </a:rPr>
              <a:t> </a:t>
            </a:r>
            <a:r>
              <a:rPr lang="en-US" sz="1100" dirty="0">
                <a:solidFill>
                  <a:srgbClr val="808080"/>
                </a:solidFill>
                <a:cs typeface="Calibri"/>
              </a:rPr>
              <a:t>Days </a:t>
            </a:r>
            <a:r>
              <a:rPr lang="en-US" sz="1100" spc="-5" dirty="0">
                <a:solidFill>
                  <a:srgbClr val="808080"/>
                </a:solidFill>
                <a:cs typeface="Calibri"/>
              </a:rPr>
              <a:t>Cash </a:t>
            </a:r>
            <a:r>
              <a:rPr lang="en-US" sz="1100" dirty="0">
                <a:solidFill>
                  <a:srgbClr val="808080"/>
                </a:solidFill>
                <a:cs typeface="Calibri"/>
              </a:rPr>
              <a:t>on </a:t>
            </a:r>
            <a:r>
              <a:rPr lang="en-US" sz="1100" spc="-5" dirty="0">
                <a:solidFill>
                  <a:srgbClr val="808080"/>
                </a:solidFill>
                <a:cs typeface="Calibri"/>
              </a:rPr>
              <a:t>Hand </a:t>
            </a:r>
            <a:r>
              <a:rPr lang="en-US" sz="1100" dirty="0">
                <a:solidFill>
                  <a:srgbClr val="808080"/>
                </a:solidFill>
                <a:cs typeface="Calibri"/>
              </a:rPr>
              <a:t>does not consider the </a:t>
            </a:r>
            <a:r>
              <a:rPr lang="en-US" sz="1100" spc="-5" dirty="0">
                <a:solidFill>
                  <a:srgbClr val="808080"/>
                </a:solidFill>
                <a:cs typeface="Calibri"/>
              </a:rPr>
              <a:t>hospital’s parent </a:t>
            </a:r>
            <a:r>
              <a:rPr lang="en-US" sz="1100" dirty="0">
                <a:solidFill>
                  <a:srgbClr val="808080"/>
                </a:solidFill>
                <a:cs typeface="Calibri"/>
              </a:rPr>
              <a:t>company. GMCB staff are following up to get the Days Cash on Hand factoring in the parent company.  </a:t>
            </a:r>
            <a:endParaRPr sz="1100" dirty="0">
              <a:latin typeface="Calibri"/>
              <a:cs typeface="Calibri"/>
            </a:endParaRPr>
          </a:p>
        </p:txBody>
      </p:sp>
      <p:sp>
        <p:nvSpPr>
          <p:cNvPr id="9" name="TextBox 8">
            <a:extLst>
              <a:ext uri="{FF2B5EF4-FFF2-40B4-BE49-F238E27FC236}">
                <a16:creationId xmlns:a16="http://schemas.microsoft.com/office/drawing/2014/main" id="{70854D59-008E-4168-B995-D5C6DAA298A8}"/>
              </a:ext>
            </a:extLst>
          </p:cNvPr>
          <p:cNvSpPr txBox="1"/>
          <p:nvPr/>
        </p:nvSpPr>
        <p:spPr>
          <a:xfrm>
            <a:off x="799906" y="5308541"/>
            <a:ext cx="7162800" cy="307777"/>
          </a:xfrm>
          <a:prstGeom prst="rect">
            <a:avLst/>
          </a:prstGeom>
          <a:noFill/>
        </p:spPr>
        <p:txBody>
          <a:bodyPr wrap="square" rtlCol="0">
            <a:spAutoFit/>
          </a:bodyPr>
          <a:lstStyle/>
          <a:p>
            <a:pPr marL="1757680">
              <a:lnSpc>
                <a:spcPct val="100000"/>
              </a:lnSpc>
            </a:pPr>
            <a:r>
              <a:rPr lang="en-US" sz="1400" spc="-5" dirty="0">
                <a:latin typeface="Wingdings"/>
                <a:cs typeface="Wingdings"/>
              </a:rPr>
              <a:t></a:t>
            </a:r>
            <a:r>
              <a:rPr lang="en-US" sz="1400" spc="-5" dirty="0">
                <a:latin typeface="Times New Roman"/>
                <a:cs typeface="Times New Roman"/>
              </a:rPr>
              <a:t> </a:t>
            </a:r>
            <a:r>
              <a:rPr lang="en-US" sz="1400" spc="-5" dirty="0">
                <a:cs typeface="Calibri"/>
              </a:rPr>
              <a:t>increasing values are </a:t>
            </a:r>
            <a:r>
              <a:rPr lang="en-US" sz="1400" spc="-10" dirty="0">
                <a:cs typeface="Calibri"/>
              </a:rPr>
              <a:t>favorable; </a:t>
            </a:r>
            <a:r>
              <a:rPr lang="en-US" sz="1400" spc="-5" dirty="0">
                <a:latin typeface="Wingdings"/>
                <a:cs typeface="Wingdings"/>
              </a:rPr>
              <a:t></a:t>
            </a:r>
            <a:r>
              <a:rPr lang="en-US" sz="1400" spc="-5" dirty="0">
                <a:latin typeface="Times New Roman"/>
                <a:cs typeface="Times New Roman"/>
              </a:rPr>
              <a:t> </a:t>
            </a:r>
            <a:r>
              <a:rPr lang="en-US" sz="1400" spc="-5" dirty="0">
                <a:cs typeface="Calibri"/>
              </a:rPr>
              <a:t>decreasing values are</a:t>
            </a:r>
            <a:r>
              <a:rPr lang="en-US" sz="1400" spc="-65" dirty="0">
                <a:cs typeface="Calibri"/>
              </a:rPr>
              <a:t> </a:t>
            </a:r>
            <a:r>
              <a:rPr lang="en-US" sz="1400" spc="-10" dirty="0">
                <a:cs typeface="Calibri"/>
              </a:rPr>
              <a:t>favorable</a:t>
            </a:r>
            <a:endParaRPr lang="en-US" sz="1400" dirty="0">
              <a:cs typeface="Calibri"/>
            </a:endParaRPr>
          </a:p>
        </p:txBody>
      </p:sp>
      <p:graphicFrame>
        <p:nvGraphicFramePr>
          <p:cNvPr id="10" name="Table 9">
            <a:extLst>
              <a:ext uri="{FF2B5EF4-FFF2-40B4-BE49-F238E27FC236}">
                <a16:creationId xmlns:a16="http://schemas.microsoft.com/office/drawing/2014/main" id="{82FF169E-4EA1-468B-8D2F-805E1806E266}"/>
              </a:ext>
            </a:extLst>
          </p:cNvPr>
          <p:cNvGraphicFramePr>
            <a:graphicFrameLocks noGrp="1"/>
          </p:cNvGraphicFramePr>
          <p:nvPr/>
        </p:nvGraphicFramePr>
        <p:xfrm>
          <a:off x="447040" y="1143001"/>
          <a:ext cx="8239757" cy="4165028"/>
        </p:xfrm>
        <a:graphic>
          <a:graphicData uri="http://schemas.openxmlformats.org/drawingml/2006/table">
            <a:tbl>
              <a:tblPr/>
              <a:tblGrid>
                <a:gridCol w="1642541">
                  <a:extLst>
                    <a:ext uri="{9D8B030D-6E8A-4147-A177-3AD203B41FA5}">
                      <a16:colId xmlns:a16="http://schemas.microsoft.com/office/drawing/2014/main" val="389567301"/>
                    </a:ext>
                  </a:extLst>
                </a:gridCol>
                <a:gridCol w="718853">
                  <a:extLst>
                    <a:ext uri="{9D8B030D-6E8A-4147-A177-3AD203B41FA5}">
                      <a16:colId xmlns:a16="http://schemas.microsoft.com/office/drawing/2014/main" val="932590447"/>
                    </a:ext>
                  </a:extLst>
                </a:gridCol>
                <a:gridCol w="718853">
                  <a:extLst>
                    <a:ext uri="{9D8B030D-6E8A-4147-A177-3AD203B41FA5}">
                      <a16:colId xmlns:a16="http://schemas.microsoft.com/office/drawing/2014/main" val="1773294001"/>
                    </a:ext>
                  </a:extLst>
                </a:gridCol>
                <a:gridCol w="718853">
                  <a:extLst>
                    <a:ext uri="{9D8B030D-6E8A-4147-A177-3AD203B41FA5}">
                      <a16:colId xmlns:a16="http://schemas.microsoft.com/office/drawing/2014/main" val="3884424580"/>
                    </a:ext>
                  </a:extLst>
                </a:gridCol>
                <a:gridCol w="846392">
                  <a:extLst>
                    <a:ext uri="{9D8B030D-6E8A-4147-A177-3AD203B41FA5}">
                      <a16:colId xmlns:a16="http://schemas.microsoft.com/office/drawing/2014/main" val="1518345145"/>
                    </a:ext>
                  </a:extLst>
                </a:gridCol>
                <a:gridCol w="718853">
                  <a:extLst>
                    <a:ext uri="{9D8B030D-6E8A-4147-A177-3AD203B41FA5}">
                      <a16:colId xmlns:a16="http://schemas.microsoft.com/office/drawing/2014/main" val="2238599476"/>
                    </a:ext>
                  </a:extLst>
                </a:gridCol>
                <a:gridCol w="718853">
                  <a:extLst>
                    <a:ext uri="{9D8B030D-6E8A-4147-A177-3AD203B41FA5}">
                      <a16:colId xmlns:a16="http://schemas.microsoft.com/office/drawing/2014/main" val="853754031"/>
                    </a:ext>
                  </a:extLst>
                </a:gridCol>
                <a:gridCol w="718853">
                  <a:extLst>
                    <a:ext uri="{9D8B030D-6E8A-4147-A177-3AD203B41FA5}">
                      <a16:colId xmlns:a16="http://schemas.microsoft.com/office/drawing/2014/main" val="865110859"/>
                    </a:ext>
                  </a:extLst>
                </a:gridCol>
                <a:gridCol w="718853">
                  <a:extLst>
                    <a:ext uri="{9D8B030D-6E8A-4147-A177-3AD203B41FA5}">
                      <a16:colId xmlns:a16="http://schemas.microsoft.com/office/drawing/2014/main" val="404871032"/>
                    </a:ext>
                  </a:extLst>
                </a:gridCol>
                <a:gridCol w="718853">
                  <a:extLst>
                    <a:ext uri="{9D8B030D-6E8A-4147-A177-3AD203B41FA5}">
                      <a16:colId xmlns:a16="http://schemas.microsoft.com/office/drawing/2014/main" val="557533909"/>
                    </a:ext>
                  </a:extLst>
                </a:gridCol>
              </a:tblGrid>
              <a:tr h="246160">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gridSpan="3">
                  <a:txBody>
                    <a:bodyPr/>
                    <a:lstStyle/>
                    <a:p>
                      <a:pPr algn="ctr" fontAlgn="b"/>
                      <a:r>
                        <a:rPr lang="en-US" sz="1400" b="1" i="0" u="none" strike="noStrike">
                          <a:solidFill>
                            <a:srgbClr val="000000"/>
                          </a:solidFill>
                          <a:effectLst/>
                          <a:latin typeface="Calibri" panose="020F0502020204030204" pitchFamily="34" charset="0"/>
                        </a:rPr>
                        <a:t>Days Cash on Hand </a:t>
                      </a:r>
                    </a:p>
                  </a:txBody>
                  <a:tcPr marL="7620" marR="7620" marT="7620" marB="0" anchor="b">
                    <a:lnL>
                      <a:noFill/>
                    </a:lnL>
                    <a:lnR>
                      <a:noFill/>
                    </a:lnR>
                    <a:lnT>
                      <a:noFill/>
                    </a:lnT>
                    <a:lnB>
                      <a:noFill/>
                    </a:lnB>
                  </a:tcPr>
                </a:tc>
                <a:tc hMerge="1">
                  <a:txBody>
                    <a:bodyPr/>
                    <a:lstStyle/>
                    <a:p>
                      <a:endParaRPr lang="en-US"/>
                    </a:p>
                  </a:txBody>
                  <a:tcPr/>
                </a:tc>
                <a:tc hMerge="1">
                  <a:txBody>
                    <a:bodyPr/>
                    <a:lstStyle/>
                    <a:p>
                      <a:endParaRPr lang="en-US"/>
                    </a:p>
                  </a:txBody>
                  <a:tcPr/>
                </a:tc>
                <a:tc gridSpan="3">
                  <a:txBody>
                    <a:bodyPr/>
                    <a:lstStyle/>
                    <a:p>
                      <a:pPr algn="ctr" fontAlgn="b"/>
                      <a:r>
                        <a:rPr lang="en-US" sz="1400" b="1" i="0" u="none" strike="noStrike">
                          <a:solidFill>
                            <a:srgbClr val="000000"/>
                          </a:solidFill>
                          <a:effectLst/>
                          <a:latin typeface="Calibri" panose="020F0502020204030204" pitchFamily="34" charset="0"/>
                        </a:rPr>
                        <a:t>Operating Margin</a:t>
                      </a:r>
                    </a:p>
                  </a:txBody>
                  <a:tcPr marL="7620" marR="7620" marT="7620" marB="0" anchor="b">
                    <a:lnL>
                      <a:noFill/>
                    </a:lnL>
                    <a:lnR>
                      <a:noFill/>
                    </a:lnR>
                    <a:lnT>
                      <a:noFill/>
                    </a:lnT>
                    <a:lnB>
                      <a:noFill/>
                    </a:lnB>
                  </a:tcPr>
                </a:tc>
                <a:tc hMerge="1">
                  <a:txBody>
                    <a:bodyPr/>
                    <a:lstStyle/>
                    <a:p>
                      <a:endParaRPr lang="en-US"/>
                    </a:p>
                  </a:txBody>
                  <a:tcPr/>
                </a:tc>
                <a:tc hMerge="1">
                  <a:txBody>
                    <a:bodyPr/>
                    <a:lstStyle/>
                    <a:p>
                      <a:endParaRPr lang="en-US"/>
                    </a:p>
                  </a:txBody>
                  <a:tcPr/>
                </a:tc>
                <a:tc gridSpan="3">
                  <a:txBody>
                    <a:bodyPr/>
                    <a:lstStyle/>
                    <a:p>
                      <a:pPr algn="ctr" fontAlgn="b"/>
                      <a:r>
                        <a:rPr lang="en-US" sz="1400" b="1" i="0" u="none" strike="noStrike">
                          <a:solidFill>
                            <a:srgbClr val="000000"/>
                          </a:solidFill>
                          <a:effectLst/>
                          <a:latin typeface="Calibri" panose="020F0502020204030204" pitchFamily="34" charset="0"/>
                        </a:rPr>
                        <a:t>Total Margin</a:t>
                      </a:r>
                    </a:p>
                  </a:txBody>
                  <a:tcPr marL="7620" marR="7620" marT="7620" marB="0" anchor="b">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6112362"/>
                  </a:ext>
                </a:extLst>
              </a:tr>
              <a:tr h="246160">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effectLst/>
                          <a:latin typeface="Wingdings" panose="05000000000000000000" pitchFamily="2" charset="2"/>
                        </a:rPr>
                        <a:t>á</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effectLst/>
                          <a:latin typeface="Wingdings" panose="05000000000000000000" pitchFamily="2" charset="2"/>
                        </a:rPr>
                        <a:t>á</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effectLst/>
                          <a:latin typeface="Wingdings" panose="05000000000000000000" pitchFamily="2" charset="2"/>
                        </a:rPr>
                        <a:t>á</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3168223"/>
                  </a:ext>
                </a:extLst>
              </a:tr>
              <a:tr h="246160">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1400" b="1" i="0" u="none" strike="noStrike">
                          <a:solidFill>
                            <a:srgbClr val="000000"/>
                          </a:solidFill>
                          <a:effectLst/>
                          <a:latin typeface="Calibri" panose="020F0502020204030204" pitchFamily="34" charset="0"/>
                        </a:rPr>
                        <a:t>FY19B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FY19P</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FY20B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FY19P</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FY20B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FY19P</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FY20B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5553694"/>
                  </a:ext>
                </a:extLst>
              </a:tr>
              <a:tr h="246160">
                <a:tc>
                  <a:txBody>
                    <a:bodyPr/>
                    <a:lstStyle/>
                    <a:p>
                      <a:pPr algn="l" fontAlgn="b"/>
                      <a:r>
                        <a:rPr lang="en-US" sz="1400" b="0" i="0" u="none" strike="noStrike">
                          <a:solidFill>
                            <a:srgbClr val="000000"/>
                          </a:solidFill>
                          <a:effectLst/>
                          <a:latin typeface="Calibri" panose="020F0502020204030204" pitchFamily="34" charset="0"/>
                        </a:rPr>
                        <a:t>Brattleboro</a:t>
                      </a:r>
                    </a:p>
                  </a:txBody>
                  <a:tcPr marL="7620" marR="7620" marT="7620"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196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253</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146</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dirty="0">
                          <a:solidFill>
                            <a:schemeClr val="tx1"/>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chemeClr val="tx1"/>
                          </a:solidFill>
                          <a:effectLst/>
                          <a:latin typeface="Calibri" panose="020F0502020204030204" pitchFamily="34" charset="0"/>
                        </a:rPr>
                        <a:t>1.1%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chemeClr val="tx1"/>
                          </a:solidFill>
                          <a:effectLst/>
                          <a:latin typeface="Calibri" panose="020F0502020204030204" pitchFamily="34" charset="0"/>
                        </a:rPr>
                        <a:t>1.3%</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0.9%</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1.8%</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2.1%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52463333"/>
                  </a:ext>
                </a:extLst>
              </a:tr>
              <a:tr h="246160">
                <a:tc>
                  <a:txBody>
                    <a:bodyPr/>
                    <a:lstStyle/>
                    <a:p>
                      <a:pPr algn="l" fontAlgn="b"/>
                      <a:r>
                        <a:rPr lang="en-US" sz="1400" b="0" i="0" u="none" strike="noStrike">
                          <a:solidFill>
                            <a:srgbClr val="000000"/>
                          </a:solidFill>
                          <a:effectLst/>
                          <a:latin typeface="Calibri" panose="020F0502020204030204" pitchFamily="34" charset="0"/>
                        </a:rPr>
                        <a:t>CVMC</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113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96</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89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1.4%</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0.3%</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1.7%</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3.3%</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1.4%</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3.4%</a:t>
                      </a:r>
                    </a:p>
                  </a:txBody>
                  <a:tcPr marL="7620" marR="7620" marT="7620" marB="0" anchor="b">
                    <a:lnL>
                      <a:noFill/>
                    </a:lnL>
                    <a:lnR>
                      <a:noFill/>
                    </a:lnR>
                    <a:lnT>
                      <a:noFill/>
                    </a:lnT>
                    <a:lnB>
                      <a:noFill/>
                    </a:lnB>
                  </a:tcPr>
                </a:tc>
                <a:extLst>
                  <a:ext uri="{0D108BD9-81ED-4DB2-BD59-A6C34878D82A}">
                    <a16:rowId xmlns:a16="http://schemas.microsoft.com/office/drawing/2014/main" val="1683799069"/>
                  </a:ext>
                </a:extLst>
              </a:tr>
              <a:tr h="246160">
                <a:tc>
                  <a:txBody>
                    <a:bodyPr/>
                    <a:lstStyle/>
                    <a:p>
                      <a:pPr algn="l" fontAlgn="b"/>
                      <a:r>
                        <a:rPr lang="en-US" sz="1400" b="0" i="0" u="none" strike="noStrike">
                          <a:solidFill>
                            <a:srgbClr val="000000"/>
                          </a:solidFill>
                          <a:effectLst/>
                          <a:latin typeface="Calibri" panose="020F0502020204030204" pitchFamily="34" charset="0"/>
                        </a:rPr>
                        <a:t>Copley</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65</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72</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0.3%</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-1.8%</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1.4%</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0.8%</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-1.2%</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1.8%</a:t>
                      </a:r>
                    </a:p>
                  </a:txBody>
                  <a:tcPr marL="7620" marR="7620" marT="7620" marB="0" anchor="b">
                    <a:lnL>
                      <a:noFill/>
                    </a:lnL>
                    <a:lnR>
                      <a:noFill/>
                    </a:lnR>
                    <a:lnT>
                      <a:noFill/>
                    </a:lnT>
                    <a:lnB>
                      <a:noFill/>
                    </a:lnB>
                  </a:tcPr>
                </a:tc>
                <a:extLst>
                  <a:ext uri="{0D108BD9-81ED-4DB2-BD59-A6C34878D82A}">
                    <a16:rowId xmlns:a16="http://schemas.microsoft.com/office/drawing/2014/main" val="3584281367"/>
                  </a:ext>
                </a:extLst>
              </a:tr>
              <a:tr h="246160">
                <a:tc>
                  <a:txBody>
                    <a:bodyPr/>
                    <a:lstStyle/>
                    <a:p>
                      <a:pPr algn="l" fontAlgn="b"/>
                      <a:r>
                        <a:rPr lang="en-US" sz="1400" b="0" i="0" u="none" strike="noStrike">
                          <a:solidFill>
                            <a:srgbClr val="000000"/>
                          </a:solidFill>
                          <a:effectLst/>
                          <a:latin typeface="Calibri" panose="020F0502020204030204" pitchFamily="34" charset="0"/>
                        </a:rPr>
                        <a:t>Gifford</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187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228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241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2.5%</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-0.8%</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3.9%</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4.4%</a:t>
                      </a:r>
                    </a:p>
                  </a:txBody>
                  <a:tcPr marL="7620" marR="7620" marT="7620" marB="0" anchor="b">
                    <a:lnL>
                      <a:noFill/>
                    </a:lnL>
                    <a:lnR>
                      <a:noFill/>
                    </a:lnR>
                    <a:lnT>
                      <a:noFill/>
                    </a:lnT>
                    <a:lnB>
                      <a:noFill/>
                    </a:lnB>
                  </a:tcPr>
                </a:tc>
                <a:extLst>
                  <a:ext uri="{0D108BD9-81ED-4DB2-BD59-A6C34878D82A}">
                    <a16:rowId xmlns:a16="http://schemas.microsoft.com/office/drawing/2014/main" val="3303455263"/>
                  </a:ext>
                </a:extLst>
              </a:tr>
              <a:tr h="246160">
                <a:tc>
                  <a:txBody>
                    <a:bodyPr/>
                    <a:lstStyle/>
                    <a:p>
                      <a:pPr algn="l" fontAlgn="b"/>
                      <a:r>
                        <a:rPr lang="en-US" sz="1400" b="0" i="0" u="none" strike="noStrike">
                          <a:solidFill>
                            <a:srgbClr val="000000"/>
                          </a:solidFill>
                          <a:effectLst/>
                          <a:latin typeface="Calibri" panose="020F0502020204030204" pitchFamily="34" charset="0"/>
                        </a:rPr>
                        <a:t>Grace Cottage</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93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94</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91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0.7%</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-6.1%</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-1.2%</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4.2%</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2.1%</a:t>
                      </a:r>
                    </a:p>
                  </a:txBody>
                  <a:tcPr marL="7620" marR="7620" marT="7620" marB="0" anchor="b">
                    <a:lnL>
                      <a:noFill/>
                    </a:lnL>
                    <a:lnR>
                      <a:noFill/>
                    </a:lnR>
                    <a:lnT>
                      <a:noFill/>
                    </a:lnT>
                    <a:lnB>
                      <a:noFill/>
                    </a:lnB>
                  </a:tcPr>
                </a:tc>
                <a:extLst>
                  <a:ext uri="{0D108BD9-81ED-4DB2-BD59-A6C34878D82A}">
                    <a16:rowId xmlns:a16="http://schemas.microsoft.com/office/drawing/2014/main" val="1808793229"/>
                  </a:ext>
                </a:extLst>
              </a:tr>
              <a:tr h="246160">
                <a:tc>
                  <a:txBody>
                    <a:bodyPr/>
                    <a:lstStyle/>
                    <a:p>
                      <a:pPr algn="l" fontAlgn="b"/>
                      <a:r>
                        <a:rPr lang="en-US" sz="1400" b="0" i="0" u="none" strike="noStrike">
                          <a:solidFill>
                            <a:srgbClr val="000000"/>
                          </a:solidFill>
                          <a:effectLst/>
                          <a:latin typeface="Calibri" panose="020F0502020204030204" pitchFamily="34" charset="0"/>
                        </a:rPr>
                        <a:t>Mount Ascutney</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120</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127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133</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-0.7%</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1.6%</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2.4%</a:t>
                      </a:r>
                    </a:p>
                  </a:txBody>
                  <a:tcPr marL="7620" marR="7620" marT="7620" marB="0" anchor="b">
                    <a:lnL>
                      <a:noFill/>
                    </a:lnL>
                    <a:lnR>
                      <a:noFill/>
                    </a:lnR>
                    <a:lnT>
                      <a:noFill/>
                    </a:lnT>
                    <a:lnB>
                      <a:noFill/>
                    </a:lnB>
                  </a:tcPr>
                </a:tc>
                <a:extLst>
                  <a:ext uri="{0D108BD9-81ED-4DB2-BD59-A6C34878D82A}">
                    <a16:rowId xmlns:a16="http://schemas.microsoft.com/office/drawing/2014/main" val="217882549"/>
                  </a:ext>
                </a:extLst>
              </a:tr>
              <a:tr h="246160">
                <a:tc>
                  <a:txBody>
                    <a:bodyPr/>
                    <a:lstStyle/>
                    <a:p>
                      <a:pPr algn="l" fontAlgn="b"/>
                      <a:r>
                        <a:rPr lang="en-US" sz="1400" b="0" i="0" u="none" strike="noStrike">
                          <a:solidFill>
                            <a:srgbClr val="000000"/>
                          </a:solidFill>
                          <a:effectLst/>
                          <a:latin typeface="Calibri" panose="020F0502020204030204" pitchFamily="34" charset="0"/>
                        </a:rPr>
                        <a:t>North Country</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196</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191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202</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1.1%</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1.6%</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1.6%</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3.1%</a:t>
                      </a:r>
                    </a:p>
                  </a:txBody>
                  <a:tcPr marL="7620" marR="7620" marT="7620" marB="0" anchor="b">
                    <a:lnL>
                      <a:noFill/>
                    </a:lnL>
                    <a:lnR>
                      <a:noFill/>
                    </a:lnR>
                    <a:lnT>
                      <a:noFill/>
                    </a:lnT>
                    <a:lnB>
                      <a:noFill/>
                    </a:lnB>
                  </a:tcPr>
                </a:tc>
                <a:extLst>
                  <a:ext uri="{0D108BD9-81ED-4DB2-BD59-A6C34878D82A}">
                    <a16:rowId xmlns:a16="http://schemas.microsoft.com/office/drawing/2014/main" val="1146865514"/>
                  </a:ext>
                </a:extLst>
              </a:tr>
              <a:tr h="246160">
                <a:tc>
                  <a:txBody>
                    <a:bodyPr/>
                    <a:lstStyle/>
                    <a:p>
                      <a:pPr algn="l" fontAlgn="b"/>
                      <a:r>
                        <a:rPr lang="en-US" sz="1400" b="0" i="0" u="none" strike="noStrike">
                          <a:solidFill>
                            <a:srgbClr val="000000"/>
                          </a:solidFill>
                          <a:effectLst/>
                          <a:latin typeface="Calibri" panose="020F0502020204030204" pitchFamily="34" charset="0"/>
                        </a:rPr>
                        <a:t>Northeastern</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122</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108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108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1.8%</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1.8%</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1.8%</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2.0%</a:t>
                      </a:r>
                    </a:p>
                  </a:txBody>
                  <a:tcPr marL="7620" marR="7620" marT="7620" marB="0" anchor="b">
                    <a:lnL>
                      <a:noFill/>
                    </a:lnL>
                    <a:lnR>
                      <a:noFill/>
                    </a:lnR>
                    <a:lnT>
                      <a:noFill/>
                    </a:lnT>
                    <a:lnB>
                      <a:noFill/>
                    </a:lnB>
                  </a:tcPr>
                </a:tc>
                <a:extLst>
                  <a:ext uri="{0D108BD9-81ED-4DB2-BD59-A6C34878D82A}">
                    <a16:rowId xmlns:a16="http://schemas.microsoft.com/office/drawing/2014/main" val="973375723"/>
                  </a:ext>
                </a:extLst>
              </a:tr>
              <a:tr h="246160">
                <a:tc>
                  <a:txBody>
                    <a:bodyPr/>
                    <a:lstStyle/>
                    <a:p>
                      <a:pPr algn="l" fontAlgn="b"/>
                      <a:r>
                        <a:rPr lang="en-US" sz="1400" b="0" i="0" u="none" strike="noStrike">
                          <a:solidFill>
                            <a:srgbClr val="000000"/>
                          </a:solidFill>
                          <a:effectLst/>
                          <a:latin typeface="Calibri" panose="020F0502020204030204" pitchFamily="34" charset="0"/>
                        </a:rPr>
                        <a:t>Northwestern</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307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284</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288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2.3%</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-4.1%</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3.2%</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2.4%</a:t>
                      </a:r>
                    </a:p>
                  </a:txBody>
                  <a:tcPr marL="7620" marR="7620" marT="7620" marB="0" anchor="b">
                    <a:lnL>
                      <a:noFill/>
                    </a:lnL>
                    <a:lnR>
                      <a:noFill/>
                    </a:lnR>
                    <a:lnT>
                      <a:noFill/>
                    </a:lnT>
                    <a:lnB>
                      <a:noFill/>
                    </a:lnB>
                  </a:tcPr>
                </a:tc>
                <a:extLst>
                  <a:ext uri="{0D108BD9-81ED-4DB2-BD59-A6C34878D82A}">
                    <a16:rowId xmlns:a16="http://schemas.microsoft.com/office/drawing/2014/main" val="2961337736"/>
                  </a:ext>
                </a:extLst>
              </a:tr>
              <a:tr h="246160">
                <a:tc>
                  <a:txBody>
                    <a:bodyPr/>
                    <a:lstStyle/>
                    <a:p>
                      <a:pPr algn="l" fontAlgn="b"/>
                      <a:r>
                        <a:rPr lang="en-US" sz="1400" b="0" i="0" u="none" strike="noStrike">
                          <a:solidFill>
                            <a:srgbClr val="000000"/>
                          </a:solidFill>
                          <a:effectLst/>
                          <a:latin typeface="Calibri" panose="020F0502020204030204" pitchFamily="34" charset="0"/>
                        </a:rPr>
                        <a:t>Porter</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135</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118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125</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3.7%</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3.5%</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3.8%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4.1%</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4.4%</a:t>
                      </a:r>
                    </a:p>
                  </a:txBody>
                  <a:tcPr marL="7620" marR="7620" marT="7620" marB="0" anchor="b">
                    <a:lnL>
                      <a:noFill/>
                    </a:lnL>
                    <a:lnR>
                      <a:noFill/>
                    </a:lnR>
                    <a:lnT>
                      <a:noFill/>
                    </a:lnT>
                    <a:lnB>
                      <a:noFill/>
                    </a:lnB>
                  </a:tcPr>
                </a:tc>
                <a:extLst>
                  <a:ext uri="{0D108BD9-81ED-4DB2-BD59-A6C34878D82A}">
                    <a16:rowId xmlns:a16="http://schemas.microsoft.com/office/drawing/2014/main" val="2105390562"/>
                  </a:ext>
                </a:extLst>
              </a:tr>
              <a:tr h="246160">
                <a:tc>
                  <a:txBody>
                    <a:bodyPr/>
                    <a:lstStyle/>
                    <a:p>
                      <a:pPr algn="l" fontAlgn="b"/>
                      <a:r>
                        <a:rPr lang="en-US" sz="1400" b="0" i="0" u="none" strike="noStrike">
                          <a:solidFill>
                            <a:srgbClr val="000000"/>
                          </a:solidFill>
                          <a:effectLst/>
                          <a:latin typeface="Calibri" panose="020F0502020204030204" pitchFamily="34" charset="0"/>
                        </a:rPr>
                        <a:t>Rutland</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206</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203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205</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2.3%</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1.5%</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2.3%</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4.3%</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3.6%</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4.5%</a:t>
                      </a:r>
                    </a:p>
                  </a:txBody>
                  <a:tcPr marL="7620" marR="7620" marT="7620" marB="0" anchor="b">
                    <a:lnL>
                      <a:noFill/>
                    </a:lnL>
                    <a:lnR>
                      <a:noFill/>
                    </a:lnR>
                    <a:lnT>
                      <a:noFill/>
                    </a:lnT>
                    <a:lnB>
                      <a:noFill/>
                    </a:lnB>
                  </a:tcPr>
                </a:tc>
                <a:extLst>
                  <a:ext uri="{0D108BD9-81ED-4DB2-BD59-A6C34878D82A}">
                    <a16:rowId xmlns:a16="http://schemas.microsoft.com/office/drawing/2014/main" val="1230544865"/>
                  </a:ext>
                </a:extLst>
              </a:tr>
              <a:tr h="246160">
                <a:tc>
                  <a:txBody>
                    <a:bodyPr/>
                    <a:lstStyle/>
                    <a:p>
                      <a:pPr algn="l" fontAlgn="b"/>
                      <a:r>
                        <a:rPr lang="en-US" sz="1400" b="0" i="0" u="none" strike="noStrike" dirty="0">
                          <a:solidFill>
                            <a:srgbClr val="000000"/>
                          </a:solidFill>
                          <a:effectLst/>
                          <a:latin typeface="Calibri" panose="020F0502020204030204" pitchFamily="34" charset="0"/>
                        </a:rPr>
                        <a:t>Southwestern*</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46</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35</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36</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3.3%</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3.4%</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4.0%</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3.6%</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a:noFill/>
                    </a:lnB>
                  </a:tcPr>
                </a:tc>
                <a:extLst>
                  <a:ext uri="{0D108BD9-81ED-4DB2-BD59-A6C34878D82A}">
                    <a16:rowId xmlns:a16="http://schemas.microsoft.com/office/drawing/2014/main" val="144684259"/>
                  </a:ext>
                </a:extLst>
              </a:tr>
              <a:tr h="236314">
                <a:tc>
                  <a:txBody>
                    <a:bodyPr/>
                    <a:lstStyle/>
                    <a:p>
                      <a:pPr algn="l" fontAlgn="b"/>
                      <a:r>
                        <a:rPr lang="en-US" sz="1400" b="0" i="0" u="none" strike="noStrike">
                          <a:solidFill>
                            <a:srgbClr val="000000"/>
                          </a:solidFill>
                          <a:effectLst/>
                          <a:latin typeface="Calibri" panose="020F0502020204030204" pitchFamily="34" charset="0"/>
                        </a:rPr>
                        <a:t>Springfield</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107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2.1%</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-12.8%</a:t>
                      </a:r>
                    </a:p>
                  </a:txBody>
                  <a:tcPr marL="7620" marR="7620" marT="7620" marB="0" anchor="b">
                    <a:lnL>
                      <a:noFill/>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3.4%</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-36.2%</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-2.0%</a:t>
                      </a:r>
                    </a:p>
                  </a:txBody>
                  <a:tcPr marL="7620" marR="7620" marT="7620" marB="0" anchor="b">
                    <a:lnL>
                      <a:noFill/>
                    </a:lnL>
                    <a:lnR>
                      <a:noFill/>
                    </a:lnR>
                    <a:lnT>
                      <a:noFill/>
                    </a:lnT>
                    <a:lnB>
                      <a:noFill/>
                    </a:lnB>
                  </a:tcPr>
                </a:tc>
                <a:extLst>
                  <a:ext uri="{0D108BD9-81ED-4DB2-BD59-A6C34878D82A}">
                    <a16:rowId xmlns:a16="http://schemas.microsoft.com/office/drawing/2014/main" val="3393082876"/>
                  </a:ext>
                </a:extLst>
              </a:tr>
              <a:tr h="236314">
                <a:tc>
                  <a:txBody>
                    <a:bodyPr/>
                    <a:lstStyle/>
                    <a:p>
                      <a:pPr algn="l" fontAlgn="b"/>
                      <a:r>
                        <a:rPr lang="en-US" sz="1400" b="0" i="0" u="none" strike="noStrike">
                          <a:solidFill>
                            <a:srgbClr val="000000"/>
                          </a:solidFill>
                          <a:effectLst/>
                          <a:latin typeface="Calibri" panose="020F0502020204030204" pitchFamily="34" charset="0"/>
                        </a:rPr>
                        <a:t>UVMMC</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192</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189</a:t>
                      </a:r>
                    </a:p>
                  </a:txBody>
                  <a:tcPr marL="7620" marR="7620" marT="7620"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192</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chemeClr val="tx1"/>
                          </a:solidFill>
                          <a:effectLst/>
                          <a:latin typeface="Calibri" panose="020F0502020204030204" pitchFamily="34" charset="0"/>
                        </a:rPr>
                        <a:t>2.7%</a:t>
                      </a:r>
                    </a:p>
                  </a:txBody>
                  <a:tcPr marL="7620" marR="7620" marT="7620" marB="0" anchor="b">
                    <a:lnL>
                      <a:noFill/>
                    </a:lnL>
                    <a:lnR>
                      <a:noFill/>
                    </a:lnR>
                    <a:lnT>
                      <a:noFill/>
                    </a:lnT>
                    <a:lnB>
                      <a:noFill/>
                    </a:lnB>
                  </a:tcPr>
                </a:tc>
                <a:tc>
                  <a:txBody>
                    <a:bodyPr/>
                    <a:lstStyle/>
                    <a:p>
                      <a:pPr algn="ctr" fontAlgn="b"/>
                      <a:r>
                        <a:rPr lang="en-US" sz="1400" b="0" i="0" u="none" strike="noStrike" dirty="0">
                          <a:solidFill>
                            <a:schemeClr val="tx1"/>
                          </a:solidFill>
                          <a:effectLst/>
                          <a:latin typeface="Calibri" panose="020F0502020204030204" pitchFamily="34" charset="0"/>
                        </a:rPr>
                        <a:t>3.1%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5.1%</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3.9%</a:t>
                      </a:r>
                    </a:p>
                  </a:txBody>
                  <a:tcPr marL="7620" marR="7620" marT="7620"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4.3%</a:t>
                      </a:r>
                    </a:p>
                  </a:txBody>
                  <a:tcPr marL="7620" marR="7620" marT="7620" marB="0" anchor="b">
                    <a:lnL>
                      <a:noFill/>
                    </a:lnL>
                    <a:lnR>
                      <a:noFill/>
                    </a:lnR>
                    <a:lnT>
                      <a:noFill/>
                    </a:lnT>
                    <a:lnB>
                      <a:noFill/>
                    </a:lnB>
                  </a:tcPr>
                </a:tc>
                <a:extLst>
                  <a:ext uri="{0D108BD9-81ED-4DB2-BD59-A6C34878D82A}">
                    <a16:rowId xmlns:a16="http://schemas.microsoft.com/office/drawing/2014/main" val="251595924"/>
                  </a:ext>
                </a:extLst>
              </a:tr>
            </a:tbl>
          </a:graphicData>
        </a:graphic>
      </p:graphicFrame>
      <p:sp>
        <p:nvSpPr>
          <p:cNvPr id="4" name="Slide Number Placeholder 3">
            <a:extLst>
              <a:ext uri="{FF2B5EF4-FFF2-40B4-BE49-F238E27FC236}">
                <a16:creationId xmlns:a16="http://schemas.microsoft.com/office/drawing/2014/main" id="{EFC5A24E-3583-4F7E-A292-ACCD3D1760C5}"/>
              </a:ext>
            </a:extLst>
          </p:cNvPr>
          <p:cNvSpPr>
            <a:spLocks noGrp="1"/>
          </p:cNvSpPr>
          <p:nvPr>
            <p:ph type="sldNum" sz="quarter" idx="12"/>
          </p:nvPr>
        </p:nvSpPr>
        <p:spPr/>
        <p:txBody>
          <a:bodyPr/>
          <a:lstStyle/>
          <a:p>
            <a:fld id="{8C820DE8-B2A3-4495-B05C-4C28FA95D4C8}" type="slidenum">
              <a:rPr lang="en-US" smtClean="0"/>
              <a:t>29</a:t>
            </a:fld>
            <a:endParaRPr lang="en-US" dirty="0"/>
          </a:p>
        </p:txBody>
      </p:sp>
    </p:spTree>
    <p:extLst>
      <p:ext uri="{BB962C8B-B14F-4D97-AF65-F5344CB8AC3E}">
        <p14:creationId xmlns:p14="http://schemas.microsoft.com/office/powerpoint/2010/main" val="292846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05639-DEAB-447C-BAE1-65825E0D58C4}"/>
              </a:ext>
            </a:extLst>
          </p:cNvPr>
          <p:cNvSpPr>
            <a:spLocks noGrp="1"/>
          </p:cNvSpPr>
          <p:nvPr>
            <p:ph type="title"/>
          </p:nvPr>
        </p:nvSpPr>
        <p:spPr/>
        <p:txBody>
          <a:bodyPr>
            <a:normAutofit/>
          </a:bodyPr>
          <a:lstStyle/>
          <a:p>
            <a:r>
              <a:rPr lang="en-US" dirty="0"/>
              <a:t>FY20 Systemwide Summary</a:t>
            </a:r>
          </a:p>
        </p:txBody>
      </p:sp>
      <p:sp>
        <p:nvSpPr>
          <p:cNvPr id="3" name="Content Placeholder 2">
            <a:extLst>
              <a:ext uri="{FF2B5EF4-FFF2-40B4-BE49-F238E27FC236}">
                <a16:creationId xmlns:a16="http://schemas.microsoft.com/office/drawing/2014/main" id="{A6C83C29-1CE2-4AE2-9E8B-9AD74FE4541D}"/>
              </a:ext>
            </a:extLst>
          </p:cNvPr>
          <p:cNvSpPr>
            <a:spLocks noGrp="1"/>
          </p:cNvSpPr>
          <p:nvPr>
            <p:ph idx="1"/>
          </p:nvPr>
        </p:nvSpPr>
        <p:spPr>
          <a:xfrm>
            <a:off x="195943" y="1371600"/>
            <a:ext cx="8795657" cy="2925763"/>
          </a:xfrm>
        </p:spPr>
        <p:txBody>
          <a:bodyPr>
            <a:normAutofit/>
          </a:bodyPr>
          <a:lstStyle/>
          <a:p>
            <a:pPr marL="342900" indent="-342900">
              <a:buClr>
                <a:schemeClr val="accent1"/>
              </a:buClr>
              <a:buFont typeface="Wingdings" panose="05000000000000000000" pitchFamily="2" charset="2"/>
              <a:buChar char="§"/>
            </a:pPr>
            <a:r>
              <a:rPr lang="en-US" sz="2000" dirty="0">
                <a:latin typeface="+mj-lt"/>
              </a:rPr>
              <a:t>NPR/FPP increase of </a:t>
            </a:r>
            <a:r>
              <a:rPr lang="en-US" sz="2000" dirty="0">
                <a:solidFill>
                  <a:srgbClr val="000000"/>
                </a:solidFill>
                <a:latin typeface="+mj-lt"/>
              </a:rPr>
              <a:t>4.5% ($117.8 million) over FY19 budget</a:t>
            </a:r>
            <a:endParaRPr lang="en-US" sz="2000" dirty="0">
              <a:latin typeface="+mj-lt"/>
            </a:endParaRPr>
          </a:p>
          <a:p>
            <a:pPr marL="342900" indent="-342900">
              <a:buClr>
                <a:schemeClr val="accent1"/>
              </a:buClr>
              <a:buFont typeface="Wingdings" panose="05000000000000000000" pitchFamily="2" charset="2"/>
              <a:buChar char="§"/>
            </a:pPr>
            <a:r>
              <a:rPr lang="en-US" sz="2000" dirty="0">
                <a:latin typeface="+mj-lt"/>
              </a:rPr>
              <a:t>Operating expenses increase of </a:t>
            </a:r>
            <a:r>
              <a:rPr lang="en-US" sz="2000" dirty="0">
                <a:solidFill>
                  <a:srgbClr val="000000"/>
                </a:solidFill>
                <a:latin typeface="+mj-lt"/>
              </a:rPr>
              <a:t>5.7% ($155.5 million) over FY19 budget</a:t>
            </a:r>
            <a:endParaRPr lang="en-US" sz="2000" dirty="0">
              <a:latin typeface="+mj-lt"/>
            </a:endParaRPr>
          </a:p>
          <a:p>
            <a:pPr marL="342900" indent="-342900">
              <a:buClr>
                <a:schemeClr val="accent1"/>
              </a:buClr>
              <a:buFont typeface="Wingdings" panose="05000000000000000000" pitchFamily="2" charset="2"/>
              <a:buChar char="§"/>
            </a:pPr>
            <a:r>
              <a:rPr lang="en-US" sz="2000" dirty="0">
                <a:latin typeface="+mj-lt"/>
              </a:rPr>
              <a:t>Operating Margin budgeted at 2.5%, an increase over FY19’s budgeted 2.4%</a:t>
            </a:r>
          </a:p>
          <a:p>
            <a:pPr marL="342900" indent="-342900">
              <a:buClr>
                <a:schemeClr val="accent1"/>
              </a:buClr>
              <a:buFont typeface="Wingdings" panose="05000000000000000000" pitchFamily="2" charset="2"/>
              <a:buChar char="§"/>
            </a:pPr>
            <a:r>
              <a:rPr lang="en-US" sz="2000" dirty="0">
                <a:latin typeface="+mj-lt"/>
              </a:rPr>
              <a:t>Proposed $193.2 million in capital expenditures</a:t>
            </a:r>
          </a:p>
          <a:p>
            <a:pPr marL="342900" indent="-342900">
              <a:buClr>
                <a:schemeClr val="accent1"/>
              </a:buClr>
              <a:buFont typeface="Wingdings" panose="05000000000000000000" pitchFamily="2" charset="2"/>
              <a:buChar char="§"/>
            </a:pPr>
            <a:r>
              <a:rPr lang="en-US" sz="2000" dirty="0">
                <a:latin typeface="+mj-lt"/>
              </a:rPr>
              <a:t>Systemwide estimated weighted average of change in charge is 3.2%</a:t>
            </a:r>
          </a:p>
          <a:p>
            <a:pPr marL="342900" indent="-342900">
              <a:buClr>
                <a:schemeClr val="accent1"/>
              </a:buClr>
              <a:buFont typeface="Wingdings" panose="05000000000000000000" pitchFamily="2" charset="2"/>
              <a:buChar char="§"/>
            </a:pPr>
            <a:endParaRPr lang="en-US" sz="2000" dirty="0">
              <a:latin typeface="+mj-lt"/>
            </a:endParaRPr>
          </a:p>
          <a:p>
            <a:pPr marL="342900" indent="-342900">
              <a:buClr>
                <a:schemeClr val="accent1"/>
              </a:buClr>
              <a:buFont typeface="Wingdings" panose="05000000000000000000" pitchFamily="2" charset="2"/>
              <a:buChar char="§"/>
            </a:pPr>
            <a:endParaRPr lang="en-US" sz="2000" dirty="0">
              <a:latin typeface="+mj-lt"/>
            </a:endParaRPr>
          </a:p>
        </p:txBody>
      </p:sp>
    </p:spTree>
    <p:extLst>
      <p:ext uri="{BB962C8B-B14F-4D97-AF65-F5344CB8AC3E}">
        <p14:creationId xmlns:p14="http://schemas.microsoft.com/office/powerpoint/2010/main" val="3433379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22387" y="509982"/>
            <a:ext cx="6696709" cy="338554"/>
          </a:xfrm>
          <a:prstGeom prst="rect">
            <a:avLst/>
          </a:prstGeom>
        </p:spPr>
        <p:txBody>
          <a:bodyPr vert="horz" wrap="square" lIns="0" tIns="0" rIns="0" bIns="0" rtlCol="0">
            <a:spAutoFit/>
          </a:bodyPr>
          <a:lstStyle/>
          <a:p>
            <a:pPr marL="1905" algn="ctr">
              <a:lnSpc>
                <a:spcPct val="100000"/>
              </a:lnSpc>
            </a:pPr>
            <a:r>
              <a:rPr sz="2200" spc="-35" dirty="0"/>
              <a:t>Key </a:t>
            </a:r>
            <a:r>
              <a:rPr sz="2200" spc="-5" dirty="0"/>
              <a:t>Financial Indicators</a:t>
            </a:r>
            <a:r>
              <a:rPr sz="2200" spc="-20" dirty="0"/>
              <a:t> </a:t>
            </a:r>
            <a:r>
              <a:rPr sz="2200" spc="-5" dirty="0"/>
              <a:t>(continued)</a:t>
            </a:r>
            <a:endParaRPr sz="2200" dirty="0"/>
          </a:p>
        </p:txBody>
      </p:sp>
      <p:sp>
        <p:nvSpPr>
          <p:cNvPr id="4" name="object 4"/>
          <p:cNvSpPr txBox="1"/>
          <p:nvPr/>
        </p:nvSpPr>
        <p:spPr>
          <a:xfrm>
            <a:off x="2895600" y="5359397"/>
            <a:ext cx="4276090" cy="203200"/>
          </a:xfrm>
          <a:prstGeom prst="rect">
            <a:avLst/>
          </a:prstGeom>
        </p:spPr>
        <p:txBody>
          <a:bodyPr vert="horz" wrap="square" lIns="0" tIns="0" rIns="0" bIns="0" rtlCol="0">
            <a:spAutoFit/>
          </a:bodyPr>
          <a:lstStyle/>
          <a:p>
            <a:pPr marL="12700">
              <a:lnSpc>
                <a:spcPct val="100000"/>
              </a:lnSpc>
            </a:pPr>
            <a:r>
              <a:rPr sz="1200" spc="-5" dirty="0">
                <a:latin typeface="Wingdings"/>
                <a:cs typeface="Wingdings"/>
              </a:rPr>
              <a:t></a:t>
            </a:r>
            <a:r>
              <a:rPr sz="1200" spc="-5" dirty="0">
                <a:latin typeface="Times New Roman"/>
                <a:cs typeface="Times New Roman"/>
              </a:rPr>
              <a:t> </a:t>
            </a:r>
            <a:r>
              <a:rPr sz="1200" spc="-5" dirty="0">
                <a:latin typeface="Calibri"/>
                <a:cs typeface="Calibri"/>
              </a:rPr>
              <a:t>increasing values are </a:t>
            </a:r>
            <a:r>
              <a:rPr sz="1200" spc="-10" dirty="0">
                <a:latin typeface="Calibri"/>
                <a:cs typeface="Calibri"/>
              </a:rPr>
              <a:t>favorable; </a:t>
            </a:r>
            <a:r>
              <a:rPr sz="1200" spc="-5" dirty="0">
                <a:latin typeface="Wingdings"/>
                <a:cs typeface="Wingdings"/>
              </a:rPr>
              <a:t></a:t>
            </a:r>
            <a:r>
              <a:rPr sz="1200" spc="-5" dirty="0">
                <a:latin typeface="Times New Roman"/>
                <a:cs typeface="Times New Roman"/>
              </a:rPr>
              <a:t> </a:t>
            </a:r>
            <a:r>
              <a:rPr sz="1200" spc="-5" dirty="0">
                <a:latin typeface="Calibri"/>
                <a:cs typeface="Calibri"/>
              </a:rPr>
              <a:t>decreasing values are</a:t>
            </a:r>
            <a:r>
              <a:rPr sz="1200" spc="-65" dirty="0">
                <a:latin typeface="Calibri"/>
                <a:cs typeface="Calibri"/>
              </a:rPr>
              <a:t> </a:t>
            </a:r>
            <a:r>
              <a:rPr sz="1200" spc="-10" dirty="0">
                <a:latin typeface="Calibri"/>
                <a:cs typeface="Calibri"/>
              </a:rPr>
              <a:t>favorable</a:t>
            </a:r>
            <a:endParaRPr sz="1200" dirty="0">
              <a:latin typeface="Calibri"/>
              <a:cs typeface="Calibri"/>
            </a:endParaRPr>
          </a:p>
        </p:txBody>
      </p:sp>
      <p:graphicFrame>
        <p:nvGraphicFramePr>
          <p:cNvPr id="10" name="Table 9">
            <a:extLst>
              <a:ext uri="{FF2B5EF4-FFF2-40B4-BE49-F238E27FC236}">
                <a16:creationId xmlns:a16="http://schemas.microsoft.com/office/drawing/2014/main" id="{B5B3AD07-DFFE-422C-AF30-B4CE5D87493D}"/>
              </a:ext>
            </a:extLst>
          </p:cNvPr>
          <p:cNvGraphicFramePr>
            <a:graphicFrameLocks noGrp="1"/>
          </p:cNvGraphicFramePr>
          <p:nvPr/>
        </p:nvGraphicFramePr>
        <p:xfrm>
          <a:off x="447040" y="1143001"/>
          <a:ext cx="8239758" cy="4114793"/>
        </p:xfrm>
        <a:graphic>
          <a:graphicData uri="http://schemas.openxmlformats.org/drawingml/2006/table">
            <a:tbl>
              <a:tblPr/>
              <a:tblGrid>
                <a:gridCol w="1474483">
                  <a:extLst>
                    <a:ext uri="{9D8B030D-6E8A-4147-A177-3AD203B41FA5}">
                      <a16:colId xmlns:a16="http://schemas.microsoft.com/office/drawing/2014/main" val="3542324721"/>
                    </a:ext>
                  </a:extLst>
                </a:gridCol>
                <a:gridCol w="645303">
                  <a:extLst>
                    <a:ext uri="{9D8B030D-6E8A-4147-A177-3AD203B41FA5}">
                      <a16:colId xmlns:a16="http://schemas.microsoft.com/office/drawing/2014/main" val="3251165253"/>
                    </a:ext>
                  </a:extLst>
                </a:gridCol>
                <a:gridCol w="645303">
                  <a:extLst>
                    <a:ext uri="{9D8B030D-6E8A-4147-A177-3AD203B41FA5}">
                      <a16:colId xmlns:a16="http://schemas.microsoft.com/office/drawing/2014/main" val="377723812"/>
                    </a:ext>
                  </a:extLst>
                </a:gridCol>
                <a:gridCol w="801425">
                  <a:extLst>
                    <a:ext uri="{9D8B030D-6E8A-4147-A177-3AD203B41FA5}">
                      <a16:colId xmlns:a16="http://schemas.microsoft.com/office/drawing/2014/main" val="2688960759"/>
                    </a:ext>
                  </a:extLst>
                </a:gridCol>
                <a:gridCol w="801425">
                  <a:extLst>
                    <a:ext uri="{9D8B030D-6E8A-4147-A177-3AD203B41FA5}">
                      <a16:colId xmlns:a16="http://schemas.microsoft.com/office/drawing/2014/main" val="2120202092"/>
                    </a:ext>
                  </a:extLst>
                </a:gridCol>
                <a:gridCol w="801425">
                  <a:extLst>
                    <a:ext uri="{9D8B030D-6E8A-4147-A177-3AD203B41FA5}">
                      <a16:colId xmlns:a16="http://schemas.microsoft.com/office/drawing/2014/main" val="1170088601"/>
                    </a:ext>
                  </a:extLst>
                </a:gridCol>
                <a:gridCol w="801425">
                  <a:extLst>
                    <a:ext uri="{9D8B030D-6E8A-4147-A177-3AD203B41FA5}">
                      <a16:colId xmlns:a16="http://schemas.microsoft.com/office/drawing/2014/main" val="1027701428"/>
                    </a:ext>
                  </a:extLst>
                </a:gridCol>
                <a:gridCol w="801425">
                  <a:extLst>
                    <a:ext uri="{9D8B030D-6E8A-4147-A177-3AD203B41FA5}">
                      <a16:colId xmlns:a16="http://schemas.microsoft.com/office/drawing/2014/main" val="2656194531"/>
                    </a:ext>
                  </a:extLst>
                </a:gridCol>
                <a:gridCol w="801425">
                  <a:extLst>
                    <a:ext uri="{9D8B030D-6E8A-4147-A177-3AD203B41FA5}">
                      <a16:colId xmlns:a16="http://schemas.microsoft.com/office/drawing/2014/main" val="3114335382"/>
                    </a:ext>
                  </a:extLst>
                </a:gridCol>
                <a:gridCol w="666119">
                  <a:extLst>
                    <a:ext uri="{9D8B030D-6E8A-4147-A177-3AD203B41FA5}">
                      <a16:colId xmlns:a16="http://schemas.microsoft.com/office/drawing/2014/main" val="3042774477"/>
                    </a:ext>
                  </a:extLst>
                </a:gridCol>
              </a:tblGrid>
              <a:tr h="243191">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gridSpan="3">
                  <a:txBody>
                    <a:bodyPr/>
                    <a:lstStyle/>
                    <a:p>
                      <a:pPr algn="ctr" fontAlgn="b"/>
                      <a:r>
                        <a:rPr lang="en-US" sz="1400" b="1" i="0" u="none" strike="noStrike" dirty="0">
                          <a:solidFill>
                            <a:srgbClr val="000000"/>
                          </a:solidFill>
                          <a:effectLst/>
                          <a:latin typeface="Calibri" panose="020F0502020204030204" pitchFamily="34" charset="0"/>
                        </a:rPr>
                        <a:t>Days Payable</a:t>
                      </a:r>
                    </a:p>
                  </a:txBody>
                  <a:tcPr marL="7620" marR="7620" marT="7620" marB="0" anchor="b">
                    <a:lnL>
                      <a:noFill/>
                    </a:lnL>
                    <a:lnR>
                      <a:noFill/>
                    </a:lnR>
                    <a:lnT>
                      <a:noFill/>
                    </a:lnT>
                    <a:lnB>
                      <a:noFill/>
                    </a:lnB>
                  </a:tcPr>
                </a:tc>
                <a:tc hMerge="1">
                  <a:txBody>
                    <a:bodyPr/>
                    <a:lstStyle/>
                    <a:p>
                      <a:endParaRPr lang="en-US"/>
                    </a:p>
                  </a:txBody>
                  <a:tcPr/>
                </a:tc>
                <a:tc hMerge="1">
                  <a:txBody>
                    <a:bodyPr/>
                    <a:lstStyle/>
                    <a:p>
                      <a:endParaRPr lang="en-US"/>
                    </a:p>
                  </a:txBody>
                  <a:tcPr/>
                </a:tc>
                <a:tc gridSpan="3">
                  <a:txBody>
                    <a:bodyPr/>
                    <a:lstStyle/>
                    <a:p>
                      <a:pPr algn="ctr" fontAlgn="b"/>
                      <a:r>
                        <a:rPr lang="en-US" sz="1400" b="1" i="0" u="none" strike="noStrike">
                          <a:solidFill>
                            <a:srgbClr val="000000"/>
                          </a:solidFill>
                          <a:effectLst/>
                          <a:latin typeface="Calibri" panose="020F0502020204030204" pitchFamily="34" charset="0"/>
                        </a:rPr>
                        <a:t>Days Receivable</a:t>
                      </a:r>
                    </a:p>
                  </a:txBody>
                  <a:tcPr marL="7620" marR="7620" marT="7620" marB="0" anchor="b">
                    <a:lnL>
                      <a:noFill/>
                    </a:lnL>
                    <a:lnR>
                      <a:noFill/>
                    </a:lnR>
                    <a:lnT>
                      <a:noFill/>
                    </a:lnT>
                    <a:lnB>
                      <a:noFill/>
                    </a:lnB>
                  </a:tcPr>
                </a:tc>
                <a:tc hMerge="1">
                  <a:txBody>
                    <a:bodyPr/>
                    <a:lstStyle/>
                    <a:p>
                      <a:endParaRPr lang="en-US"/>
                    </a:p>
                  </a:txBody>
                  <a:tcPr/>
                </a:tc>
                <a:tc hMerge="1">
                  <a:txBody>
                    <a:bodyPr/>
                    <a:lstStyle/>
                    <a:p>
                      <a:endParaRPr lang="en-US"/>
                    </a:p>
                  </a:txBody>
                  <a:tcPr/>
                </a:tc>
                <a:tc gridSpan="3">
                  <a:txBody>
                    <a:bodyPr/>
                    <a:lstStyle/>
                    <a:p>
                      <a:pPr algn="ctr" fontAlgn="b"/>
                      <a:r>
                        <a:rPr lang="en-US" sz="1400" b="1" i="0" u="none" strike="noStrike">
                          <a:solidFill>
                            <a:srgbClr val="000000"/>
                          </a:solidFill>
                          <a:effectLst/>
                          <a:latin typeface="Calibri" panose="020F0502020204030204" pitchFamily="34" charset="0"/>
                        </a:rPr>
                        <a:t>Debt Service Coverage Ratio</a:t>
                      </a:r>
                    </a:p>
                  </a:txBody>
                  <a:tcPr marL="7620" marR="7620" marT="7620" marB="0" anchor="b">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08440905"/>
                  </a:ext>
                </a:extLst>
              </a:tr>
              <a:tr h="243191">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effectLst/>
                          <a:latin typeface="Wingdings" panose="05000000000000000000" pitchFamily="2" charset="2"/>
                        </a:rPr>
                        <a:t>â</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effectLst/>
                          <a:latin typeface="Wingdings" panose="05000000000000000000" pitchFamily="2" charset="2"/>
                        </a:rPr>
                        <a:t>â</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effectLst/>
                          <a:latin typeface="Wingdings" panose="05000000000000000000" pitchFamily="2" charset="2"/>
                        </a:rPr>
                        <a:t>á</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8654921"/>
                  </a:ext>
                </a:extLst>
              </a:tr>
              <a:tr h="243191">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1400" b="1" i="0" u="none" strike="noStrike">
                          <a:solidFill>
                            <a:srgbClr val="000000"/>
                          </a:solidFill>
                          <a:effectLst/>
                          <a:latin typeface="Calibri" panose="020F0502020204030204" pitchFamily="34" charset="0"/>
                        </a:rPr>
                        <a:t>FY19B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FY19P</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FY20B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FY19P</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FY20B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FY19P</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FY20B</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9888709"/>
                  </a:ext>
                </a:extLst>
              </a:tr>
              <a:tr h="243191">
                <a:tc>
                  <a:txBody>
                    <a:bodyPr/>
                    <a:lstStyle/>
                    <a:p>
                      <a:pPr algn="l" fontAlgn="b"/>
                      <a:r>
                        <a:rPr lang="en-US" sz="1400" b="0" i="0" u="none" strike="noStrike">
                          <a:solidFill>
                            <a:srgbClr val="000000"/>
                          </a:solidFill>
                          <a:effectLst/>
                          <a:latin typeface="Calibri" panose="020F0502020204030204" pitchFamily="34" charset="0"/>
                        </a:rPr>
                        <a:t>Brattleboro</a:t>
                      </a:r>
                    </a:p>
                  </a:txBody>
                  <a:tcPr marL="7620" marR="7620" marT="7620"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64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67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68</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38</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40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39</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3.3</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3.8</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anose="020F0502020204030204" pitchFamily="34" charset="0"/>
                        </a:rPr>
                        <a:t>3.2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95523958"/>
                  </a:ext>
                </a:extLst>
              </a:tr>
              <a:tr h="243191">
                <a:tc>
                  <a:txBody>
                    <a:bodyPr/>
                    <a:lstStyle/>
                    <a:p>
                      <a:pPr algn="l" fontAlgn="b"/>
                      <a:r>
                        <a:rPr lang="en-US" sz="1400" b="0" i="0" u="none" strike="noStrike">
                          <a:solidFill>
                            <a:srgbClr val="000000"/>
                          </a:solidFill>
                          <a:effectLst/>
                          <a:latin typeface="Calibri" panose="020F0502020204030204" pitchFamily="34" charset="0"/>
                        </a:rPr>
                        <a:t>CVMC</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62</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48</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49</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3.8</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3.9</a:t>
                      </a:r>
                    </a:p>
                  </a:txBody>
                  <a:tcPr marL="7620" marR="7620" marT="7620" marB="0" anchor="b">
                    <a:lnL>
                      <a:noFill/>
                    </a:lnL>
                    <a:lnR>
                      <a:noFill/>
                    </a:lnR>
                    <a:lnT>
                      <a:noFill/>
                    </a:lnT>
                    <a:lnB>
                      <a:noFill/>
                    </a:lnB>
                  </a:tcPr>
                </a:tc>
                <a:extLst>
                  <a:ext uri="{0D108BD9-81ED-4DB2-BD59-A6C34878D82A}">
                    <a16:rowId xmlns:a16="http://schemas.microsoft.com/office/drawing/2014/main" val="2343554254"/>
                  </a:ext>
                </a:extLst>
              </a:tr>
              <a:tr h="243191">
                <a:tc>
                  <a:txBody>
                    <a:bodyPr/>
                    <a:lstStyle/>
                    <a:p>
                      <a:pPr algn="l" fontAlgn="b"/>
                      <a:r>
                        <a:rPr lang="en-US" sz="1400" b="0" i="0" u="none" strike="noStrike">
                          <a:solidFill>
                            <a:srgbClr val="000000"/>
                          </a:solidFill>
                          <a:effectLst/>
                          <a:latin typeface="Calibri" panose="020F0502020204030204" pitchFamily="34" charset="0"/>
                        </a:rPr>
                        <a:t>Copley</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42</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43</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29</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5.3</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2.5</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6.6</a:t>
                      </a:r>
                    </a:p>
                  </a:txBody>
                  <a:tcPr marL="7620" marR="7620" marT="7620" marB="0" anchor="b">
                    <a:lnL>
                      <a:noFill/>
                    </a:lnL>
                    <a:lnR>
                      <a:noFill/>
                    </a:lnR>
                    <a:lnT>
                      <a:noFill/>
                    </a:lnT>
                    <a:lnB>
                      <a:noFill/>
                    </a:lnB>
                  </a:tcPr>
                </a:tc>
                <a:extLst>
                  <a:ext uri="{0D108BD9-81ED-4DB2-BD59-A6C34878D82A}">
                    <a16:rowId xmlns:a16="http://schemas.microsoft.com/office/drawing/2014/main" val="1140803852"/>
                  </a:ext>
                </a:extLst>
              </a:tr>
              <a:tr h="243191">
                <a:tc>
                  <a:txBody>
                    <a:bodyPr/>
                    <a:lstStyle/>
                    <a:p>
                      <a:pPr algn="l" fontAlgn="b"/>
                      <a:r>
                        <a:rPr lang="en-US" sz="1400" b="0" i="0" u="none" strike="noStrike">
                          <a:solidFill>
                            <a:srgbClr val="000000"/>
                          </a:solidFill>
                          <a:effectLst/>
                          <a:latin typeface="Calibri" panose="020F0502020204030204" pitchFamily="34" charset="0"/>
                        </a:rPr>
                        <a:t>Gifford</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44</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64</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49</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3.3</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2.7</a:t>
                      </a:r>
                    </a:p>
                  </a:txBody>
                  <a:tcPr marL="7620" marR="7620" marT="7620" marB="0" anchor="b">
                    <a:lnL>
                      <a:noFill/>
                    </a:lnL>
                    <a:lnR>
                      <a:noFill/>
                    </a:lnR>
                    <a:lnT>
                      <a:noFill/>
                    </a:lnT>
                    <a:lnB>
                      <a:noFill/>
                    </a:lnB>
                  </a:tcPr>
                </a:tc>
                <a:extLst>
                  <a:ext uri="{0D108BD9-81ED-4DB2-BD59-A6C34878D82A}">
                    <a16:rowId xmlns:a16="http://schemas.microsoft.com/office/drawing/2014/main" val="1993893832"/>
                  </a:ext>
                </a:extLst>
              </a:tr>
              <a:tr h="243191">
                <a:tc>
                  <a:txBody>
                    <a:bodyPr/>
                    <a:lstStyle/>
                    <a:p>
                      <a:pPr algn="l" fontAlgn="b"/>
                      <a:r>
                        <a:rPr lang="en-US" sz="1400" b="0" i="0" u="none" strike="noStrike">
                          <a:solidFill>
                            <a:srgbClr val="000000"/>
                          </a:solidFill>
                          <a:effectLst/>
                          <a:latin typeface="Calibri" panose="020F0502020204030204" pitchFamily="34" charset="0"/>
                        </a:rPr>
                        <a:t>Grace Cottage</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84</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98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81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41</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39</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37</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0.5</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(0.8)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1.2</a:t>
                      </a:r>
                    </a:p>
                  </a:txBody>
                  <a:tcPr marL="7620" marR="7620" marT="7620" marB="0" anchor="b">
                    <a:lnL>
                      <a:noFill/>
                    </a:lnL>
                    <a:lnR>
                      <a:noFill/>
                    </a:lnR>
                    <a:lnT>
                      <a:noFill/>
                    </a:lnT>
                    <a:lnB>
                      <a:noFill/>
                    </a:lnB>
                  </a:tcPr>
                </a:tc>
                <a:extLst>
                  <a:ext uri="{0D108BD9-81ED-4DB2-BD59-A6C34878D82A}">
                    <a16:rowId xmlns:a16="http://schemas.microsoft.com/office/drawing/2014/main" val="386714565"/>
                  </a:ext>
                </a:extLst>
              </a:tr>
              <a:tr h="243191">
                <a:tc>
                  <a:txBody>
                    <a:bodyPr/>
                    <a:lstStyle/>
                    <a:p>
                      <a:pPr algn="l" fontAlgn="b"/>
                      <a:r>
                        <a:rPr lang="en-US" sz="1400" b="0" i="0" u="none" strike="noStrike">
                          <a:solidFill>
                            <a:srgbClr val="000000"/>
                          </a:solidFill>
                          <a:effectLst/>
                          <a:latin typeface="Calibri" panose="020F0502020204030204" pitchFamily="34" charset="0"/>
                        </a:rPr>
                        <a:t>Mount Ascutney</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71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39</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6.1</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7.1</a:t>
                      </a:r>
                    </a:p>
                  </a:txBody>
                  <a:tcPr marL="7620" marR="7620" marT="7620" marB="0" anchor="b">
                    <a:lnL>
                      <a:noFill/>
                    </a:lnL>
                    <a:lnR>
                      <a:noFill/>
                    </a:lnR>
                    <a:lnT>
                      <a:noFill/>
                    </a:lnT>
                    <a:lnB>
                      <a:noFill/>
                    </a:lnB>
                  </a:tcPr>
                </a:tc>
                <a:extLst>
                  <a:ext uri="{0D108BD9-81ED-4DB2-BD59-A6C34878D82A}">
                    <a16:rowId xmlns:a16="http://schemas.microsoft.com/office/drawing/2014/main" val="693556817"/>
                  </a:ext>
                </a:extLst>
              </a:tr>
              <a:tr h="243191">
                <a:tc>
                  <a:txBody>
                    <a:bodyPr/>
                    <a:lstStyle/>
                    <a:p>
                      <a:pPr algn="l" fontAlgn="b"/>
                      <a:r>
                        <a:rPr lang="en-US" sz="1400" b="0" i="0" u="none" strike="noStrike">
                          <a:solidFill>
                            <a:srgbClr val="000000"/>
                          </a:solidFill>
                          <a:effectLst/>
                          <a:latin typeface="Calibri" panose="020F0502020204030204" pitchFamily="34" charset="0"/>
                        </a:rPr>
                        <a:t>North Country</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75</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40</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3.4</a:t>
                      </a:r>
                    </a:p>
                  </a:txBody>
                  <a:tcPr marL="7620" marR="7620" marT="7620" marB="0" anchor="b">
                    <a:lnL>
                      <a:noFill/>
                    </a:lnL>
                    <a:lnR>
                      <a:noFill/>
                    </a:lnR>
                    <a:lnT>
                      <a:noFill/>
                    </a:lnT>
                    <a:lnB>
                      <a:noFill/>
                    </a:lnB>
                  </a:tcPr>
                </a:tc>
                <a:extLst>
                  <a:ext uri="{0D108BD9-81ED-4DB2-BD59-A6C34878D82A}">
                    <a16:rowId xmlns:a16="http://schemas.microsoft.com/office/drawing/2014/main" val="2369276009"/>
                  </a:ext>
                </a:extLst>
              </a:tr>
              <a:tr h="243191">
                <a:tc>
                  <a:txBody>
                    <a:bodyPr/>
                    <a:lstStyle/>
                    <a:p>
                      <a:pPr algn="l" fontAlgn="b"/>
                      <a:r>
                        <a:rPr lang="en-US" sz="1400" b="0" i="0" u="none" strike="noStrike">
                          <a:solidFill>
                            <a:srgbClr val="000000"/>
                          </a:solidFill>
                          <a:effectLst/>
                          <a:latin typeface="Calibri" panose="020F0502020204030204" pitchFamily="34" charset="0"/>
                        </a:rPr>
                        <a:t>Northeastern</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56</a:t>
                      </a:r>
                    </a:p>
                  </a:txBody>
                  <a:tcPr marL="7620" marR="7620" marT="7620" marB="0" anchor="b">
                    <a:lnL>
                      <a:noFill/>
                    </a:lnL>
                    <a:lnR>
                      <a:noFill/>
                    </a:lnR>
                    <a:lnT>
                      <a:noFill/>
                    </a:lnT>
                    <a:lnB>
                      <a:noFill/>
                    </a:lnB>
                    <a:solidFill>
                      <a:srgbClr val="FFFFFF"/>
                    </a:solidFill>
                  </a:tcPr>
                </a:tc>
                <a:tc>
                  <a:txBody>
                    <a:bodyPr/>
                    <a:lstStyle/>
                    <a:p>
                      <a:pPr algn="ctr" fontAlgn="b"/>
                      <a:r>
                        <a:rPr lang="en-US" sz="1400" b="0" i="0" u="none" strike="noStrike">
                          <a:solidFill>
                            <a:srgbClr val="000000"/>
                          </a:solidFill>
                          <a:effectLst/>
                          <a:latin typeface="Calibri" panose="020F0502020204030204" pitchFamily="34" charset="0"/>
                        </a:rPr>
                        <a:t>56</a:t>
                      </a:r>
                    </a:p>
                  </a:txBody>
                  <a:tcPr marL="7620" marR="7620" marT="7620" marB="0" anchor="b">
                    <a:lnL>
                      <a:noFill/>
                    </a:lnL>
                    <a:lnR>
                      <a:noFill/>
                    </a:lnR>
                    <a:lnT>
                      <a:noFill/>
                    </a:lnT>
                    <a:lnB>
                      <a:noFill/>
                    </a:lnB>
                    <a:solidFill>
                      <a:srgbClr val="FFFFFF"/>
                    </a:solidFill>
                  </a:tcPr>
                </a:tc>
                <a:tc>
                  <a:txBody>
                    <a:bodyPr/>
                    <a:lstStyle/>
                    <a:p>
                      <a:pPr algn="ctr" fontAlgn="b"/>
                      <a:r>
                        <a:rPr lang="en-US" sz="1400" b="0" i="0" u="none" strike="noStrike">
                          <a:solidFill>
                            <a:srgbClr val="000000"/>
                          </a:solidFill>
                          <a:effectLst/>
                          <a:latin typeface="Calibri" panose="020F0502020204030204" pitchFamily="34" charset="0"/>
                        </a:rPr>
                        <a:t>58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42</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b"/>
                      <a:r>
                        <a:rPr lang="en-US" sz="1400" b="0" i="0" u="none" strike="noStrike">
                          <a:solidFill>
                            <a:srgbClr val="000000"/>
                          </a:solidFill>
                          <a:effectLst/>
                          <a:latin typeface="Calibri" panose="020F0502020204030204" pitchFamily="34" charset="0"/>
                        </a:rPr>
                        <a:t>51</a:t>
                      </a:r>
                    </a:p>
                  </a:txBody>
                  <a:tcPr marL="7620" marR="7620" marT="7620" marB="0" anchor="b">
                    <a:lnL>
                      <a:noFill/>
                    </a:lnL>
                    <a:lnR>
                      <a:noFill/>
                    </a:lnR>
                    <a:lnT>
                      <a:noFill/>
                    </a:lnT>
                    <a:lnB>
                      <a:noFill/>
                    </a:lnB>
                    <a:solidFill>
                      <a:srgbClr val="FFFFFF"/>
                    </a:solidFill>
                  </a:tcPr>
                </a:tc>
                <a:tc>
                  <a:txBody>
                    <a:bodyPr/>
                    <a:lstStyle/>
                    <a:p>
                      <a:pPr algn="ctr" fontAlgn="b"/>
                      <a:r>
                        <a:rPr lang="en-US" sz="1400" b="0" i="0" u="none" strike="noStrike">
                          <a:solidFill>
                            <a:srgbClr val="000000"/>
                          </a:solidFill>
                          <a:effectLst/>
                          <a:latin typeface="Calibri" panose="020F0502020204030204" pitchFamily="34" charset="0"/>
                        </a:rPr>
                        <a:t>50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2.2</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5.3</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6.2</a:t>
                      </a:r>
                    </a:p>
                  </a:txBody>
                  <a:tcPr marL="7620" marR="7620" marT="7620" marB="0" anchor="b">
                    <a:lnL>
                      <a:noFill/>
                    </a:lnL>
                    <a:lnR>
                      <a:noFill/>
                    </a:lnR>
                    <a:lnT>
                      <a:noFill/>
                    </a:lnT>
                    <a:lnB>
                      <a:noFill/>
                    </a:lnB>
                  </a:tcPr>
                </a:tc>
                <a:extLst>
                  <a:ext uri="{0D108BD9-81ED-4DB2-BD59-A6C34878D82A}">
                    <a16:rowId xmlns:a16="http://schemas.microsoft.com/office/drawing/2014/main" val="1010476894"/>
                  </a:ext>
                </a:extLst>
              </a:tr>
              <a:tr h="243191">
                <a:tc>
                  <a:txBody>
                    <a:bodyPr/>
                    <a:lstStyle/>
                    <a:p>
                      <a:pPr algn="l" fontAlgn="b"/>
                      <a:r>
                        <a:rPr lang="en-US" sz="1400" b="0" i="0" u="none" strike="noStrike">
                          <a:solidFill>
                            <a:srgbClr val="000000"/>
                          </a:solidFill>
                          <a:effectLst/>
                          <a:latin typeface="Calibri" panose="020F0502020204030204" pitchFamily="34" charset="0"/>
                        </a:rPr>
                        <a:t>Northwestern</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40</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55</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40</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5.5</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0.9</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3.5</a:t>
                      </a:r>
                    </a:p>
                  </a:txBody>
                  <a:tcPr marL="7620" marR="7620" marT="7620" marB="0" anchor="b">
                    <a:lnL>
                      <a:noFill/>
                    </a:lnL>
                    <a:lnR>
                      <a:noFill/>
                    </a:lnR>
                    <a:lnT>
                      <a:noFill/>
                    </a:lnT>
                    <a:lnB>
                      <a:noFill/>
                    </a:lnB>
                  </a:tcPr>
                </a:tc>
                <a:extLst>
                  <a:ext uri="{0D108BD9-81ED-4DB2-BD59-A6C34878D82A}">
                    <a16:rowId xmlns:a16="http://schemas.microsoft.com/office/drawing/2014/main" val="2804597137"/>
                  </a:ext>
                </a:extLst>
              </a:tr>
              <a:tr h="243191">
                <a:tc>
                  <a:txBody>
                    <a:bodyPr/>
                    <a:lstStyle/>
                    <a:p>
                      <a:pPr algn="l" fontAlgn="b"/>
                      <a:r>
                        <a:rPr lang="en-US" sz="1400" b="0" i="0" u="none" strike="noStrike">
                          <a:solidFill>
                            <a:srgbClr val="000000"/>
                          </a:solidFill>
                          <a:effectLst/>
                          <a:latin typeface="Calibri" panose="020F0502020204030204" pitchFamily="34" charset="0"/>
                        </a:rPr>
                        <a:t>Porter</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56</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62</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59</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6.1</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7.4</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8.7</a:t>
                      </a:r>
                    </a:p>
                  </a:txBody>
                  <a:tcPr marL="7620" marR="7620" marT="7620" marB="0" anchor="b">
                    <a:lnL>
                      <a:noFill/>
                    </a:lnL>
                    <a:lnR>
                      <a:noFill/>
                    </a:lnR>
                    <a:lnT>
                      <a:noFill/>
                    </a:lnT>
                    <a:lnB>
                      <a:noFill/>
                    </a:lnB>
                  </a:tcPr>
                </a:tc>
                <a:extLst>
                  <a:ext uri="{0D108BD9-81ED-4DB2-BD59-A6C34878D82A}">
                    <a16:rowId xmlns:a16="http://schemas.microsoft.com/office/drawing/2014/main" val="2803101057"/>
                  </a:ext>
                </a:extLst>
              </a:tr>
              <a:tr h="243191">
                <a:tc>
                  <a:txBody>
                    <a:bodyPr/>
                    <a:lstStyle/>
                    <a:p>
                      <a:pPr algn="l" fontAlgn="b"/>
                      <a:r>
                        <a:rPr lang="en-US" sz="1400" b="0" i="0" u="none" strike="noStrike">
                          <a:solidFill>
                            <a:srgbClr val="000000"/>
                          </a:solidFill>
                          <a:effectLst/>
                          <a:latin typeface="Calibri" panose="020F0502020204030204" pitchFamily="34" charset="0"/>
                        </a:rPr>
                        <a:t>Rutland</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41</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40</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36</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42</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5.9</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5.4</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6.4</a:t>
                      </a:r>
                    </a:p>
                  </a:txBody>
                  <a:tcPr marL="7620" marR="7620" marT="7620" marB="0" anchor="b">
                    <a:lnL>
                      <a:noFill/>
                    </a:lnL>
                    <a:lnR>
                      <a:noFill/>
                    </a:lnR>
                    <a:lnT>
                      <a:noFill/>
                    </a:lnT>
                    <a:lnB>
                      <a:noFill/>
                    </a:lnB>
                  </a:tcPr>
                </a:tc>
                <a:extLst>
                  <a:ext uri="{0D108BD9-81ED-4DB2-BD59-A6C34878D82A}">
                    <a16:rowId xmlns:a16="http://schemas.microsoft.com/office/drawing/2014/main" val="2959687019"/>
                  </a:ext>
                </a:extLst>
              </a:tr>
              <a:tr h="243191">
                <a:tc>
                  <a:txBody>
                    <a:bodyPr/>
                    <a:lstStyle/>
                    <a:p>
                      <a:pPr algn="l" fontAlgn="b"/>
                      <a:r>
                        <a:rPr lang="en-US" sz="1400" b="0" i="0" u="none" strike="noStrike">
                          <a:solidFill>
                            <a:srgbClr val="000000"/>
                          </a:solidFill>
                          <a:effectLst/>
                          <a:latin typeface="Calibri" panose="020F0502020204030204" pitchFamily="34" charset="0"/>
                        </a:rPr>
                        <a:t>Southwestern</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48</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13.7</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14.0</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11.5</a:t>
                      </a:r>
                    </a:p>
                  </a:txBody>
                  <a:tcPr marL="7620" marR="7620" marT="7620" marB="0" anchor="b">
                    <a:lnL>
                      <a:noFill/>
                    </a:lnL>
                    <a:lnR>
                      <a:noFill/>
                    </a:lnR>
                    <a:lnT>
                      <a:noFill/>
                    </a:lnT>
                    <a:lnB>
                      <a:noFill/>
                    </a:lnB>
                  </a:tcPr>
                </a:tc>
                <a:extLst>
                  <a:ext uri="{0D108BD9-81ED-4DB2-BD59-A6C34878D82A}">
                    <a16:rowId xmlns:a16="http://schemas.microsoft.com/office/drawing/2014/main" val="1623014534"/>
                  </a:ext>
                </a:extLst>
              </a:tr>
              <a:tr h="233464">
                <a:tc>
                  <a:txBody>
                    <a:bodyPr/>
                    <a:lstStyle/>
                    <a:p>
                      <a:pPr algn="l" fontAlgn="b"/>
                      <a:r>
                        <a:rPr lang="en-US" sz="1400" b="0" i="0" u="none" strike="noStrike">
                          <a:solidFill>
                            <a:srgbClr val="000000"/>
                          </a:solidFill>
                          <a:effectLst/>
                          <a:latin typeface="Calibri" panose="020F0502020204030204" pitchFamily="34" charset="0"/>
                        </a:rPr>
                        <a:t>Springfield</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65</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167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187</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60</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56</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55</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2.6</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(0.6)</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0.1</a:t>
                      </a:r>
                    </a:p>
                  </a:txBody>
                  <a:tcPr marL="7620" marR="7620" marT="7620" marB="0" anchor="b">
                    <a:lnL>
                      <a:noFill/>
                    </a:lnL>
                    <a:lnR>
                      <a:noFill/>
                    </a:lnR>
                    <a:lnT>
                      <a:noFill/>
                    </a:lnT>
                    <a:lnB>
                      <a:noFill/>
                    </a:lnB>
                  </a:tcPr>
                </a:tc>
                <a:extLst>
                  <a:ext uri="{0D108BD9-81ED-4DB2-BD59-A6C34878D82A}">
                    <a16:rowId xmlns:a16="http://schemas.microsoft.com/office/drawing/2014/main" val="364197711"/>
                  </a:ext>
                </a:extLst>
              </a:tr>
              <a:tr h="233464">
                <a:tc>
                  <a:txBody>
                    <a:bodyPr/>
                    <a:lstStyle/>
                    <a:p>
                      <a:pPr algn="l" fontAlgn="b"/>
                      <a:r>
                        <a:rPr lang="en-US" sz="1400" b="0" i="0" u="none" strike="noStrike">
                          <a:solidFill>
                            <a:srgbClr val="000000"/>
                          </a:solidFill>
                          <a:effectLst/>
                          <a:latin typeface="Calibri" panose="020F0502020204030204" pitchFamily="34" charset="0"/>
                        </a:rPr>
                        <a:t>UVMMC</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57</a:t>
                      </a:r>
                    </a:p>
                  </a:txBody>
                  <a:tcPr marL="7620" marR="7620" marT="762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49</a:t>
                      </a:r>
                    </a:p>
                  </a:txBody>
                  <a:tcPr marL="7620" marR="7620" marT="7620"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50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48</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51</a:t>
                      </a:r>
                    </a:p>
                  </a:txBody>
                  <a:tcPr marL="7620" marR="7620" marT="7620"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51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3.2</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3.2</a:t>
                      </a:r>
                    </a:p>
                  </a:txBody>
                  <a:tcPr marL="7620" marR="7620" marT="7620"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3.5</a:t>
                      </a:r>
                    </a:p>
                  </a:txBody>
                  <a:tcPr marL="7620" marR="7620" marT="7620" marB="0" anchor="b">
                    <a:lnL>
                      <a:noFill/>
                    </a:lnL>
                    <a:lnR>
                      <a:noFill/>
                    </a:lnR>
                    <a:lnT>
                      <a:noFill/>
                    </a:lnT>
                    <a:lnB>
                      <a:noFill/>
                    </a:lnB>
                  </a:tcPr>
                </a:tc>
                <a:extLst>
                  <a:ext uri="{0D108BD9-81ED-4DB2-BD59-A6C34878D82A}">
                    <a16:rowId xmlns:a16="http://schemas.microsoft.com/office/drawing/2014/main" val="700779942"/>
                  </a:ext>
                </a:extLst>
              </a:tr>
            </a:tbl>
          </a:graphicData>
        </a:graphic>
      </p:graphicFrame>
      <p:sp>
        <p:nvSpPr>
          <p:cNvPr id="3" name="Slide Number Placeholder 2">
            <a:extLst>
              <a:ext uri="{FF2B5EF4-FFF2-40B4-BE49-F238E27FC236}">
                <a16:creationId xmlns:a16="http://schemas.microsoft.com/office/drawing/2014/main" id="{2EC5C53D-A5AC-40C5-8BCD-9A366713C665}"/>
              </a:ext>
            </a:extLst>
          </p:cNvPr>
          <p:cNvSpPr>
            <a:spLocks noGrp="1"/>
          </p:cNvSpPr>
          <p:nvPr>
            <p:ph type="sldNum" sz="quarter" idx="12"/>
          </p:nvPr>
        </p:nvSpPr>
        <p:spPr/>
        <p:txBody>
          <a:bodyPr/>
          <a:lstStyle/>
          <a:p>
            <a:fld id="{8C820DE8-B2A3-4495-B05C-4C28FA95D4C8}" type="slidenum">
              <a:rPr lang="en-US" smtClean="0"/>
              <a:t>30</a:t>
            </a:fld>
            <a:endParaRPr lang="en-US" dirty="0"/>
          </a:p>
        </p:txBody>
      </p:sp>
    </p:spTree>
    <p:extLst>
      <p:ext uri="{BB962C8B-B14F-4D97-AF65-F5344CB8AC3E}">
        <p14:creationId xmlns:p14="http://schemas.microsoft.com/office/powerpoint/2010/main" val="10269312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9DB8-D140-4CB5-ADAC-CAA4C4E1EF33}"/>
              </a:ext>
            </a:extLst>
          </p:cNvPr>
          <p:cNvSpPr>
            <a:spLocks noGrp="1"/>
          </p:cNvSpPr>
          <p:nvPr>
            <p:ph type="title"/>
          </p:nvPr>
        </p:nvSpPr>
        <p:spPr>
          <a:xfrm>
            <a:off x="495300" y="119632"/>
            <a:ext cx="8229600" cy="1143000"/>
          </a:xfrm>
        </p:spPr>
        <p:txBody>
          <a:bodyPr>
            <a:normAutofit/>
          </a:bodyPr>
          <a:lstStyle/>
          <a:p>
            <a:r>
              <a:rPr lang="en-US" dirty="0"/>
              <a:t>Bad Debt</a:t>
            </a:r>
            <a:endParaRPr lang="en-US" dirty="0">
              <a:highlight>
                <a:srgbClr val="FFFF00"/>
              </a:highlight>
            </a:endParaRPr>
          </a:p>
        </p:txBody>
      </p:sp>
      <p:graphicFrame>
        <p:nvGraphicFramePr>
          <p:cNvPr id="3" name="Table 2">
            <a:extLst>
              <a:ext uri="{FF2B5EF4-FFF2-40B4-BE49-F238E27FC236}">
                <a16:creationId xmlns:a16="http://schemas.microsoft.com/office/drawing/2014/main" id="{8C59CB18-F4A4-462D-BFA3-81B16EF95863}"/>
              </a:ext>
            </a:extLst>
          </p:cNvPr>
          <p:cNvGraphicFramePr>
            <a:graphicFrameLocks noGrp="1"/>
          </p:cNvGraphicFramePr>
          <p:nvPr>
            <p:extLst>
              <p:ext uri="{D42A27DB-BD31-4B8C-83A1-F6EECF244321}">
                <p14:modId xmlns:p14="http://schemas.microsoft.com/office/powerpoint/2010/main" val="807086176"/>
              </p:ext>
            </p:extLst>
          </p:nvPr>
        </p:nvGraphicFramePr>
        <p:xfrm>
          <a:off x="228600" y="1272156"/>
          <a:ext cx="8496300" cy="4491980"/>
        </p:xfrm>
        <a:graphic>
          <a:graphicData uri="http://schemas.openxmlformats.org/drawingml/2006/table">
            <a:tbl>
              <a:tblPr/>
              <a:tblGrid>
                <a:gridCol w="2030167">
                  <a:extLst>
                    <a:ext uri="{9D8B030D-6E8A-4147-A177-3AD203B41FA5}">
                      <a16:colId xmlns:a16="http://schemas.microsoft.com/office/drawing/2014/main" val="256749307"/>
                    </a:ext>
                  </a:extLst>
                </a:gridCol>
                <a:gridCol w="868286">
                  <a:extLst>
                    <a:ext uri="{9D8B030D-6E8A-4147-A177-3AD203B41FA5}">
                      <a16:colId xmlns:a16="http://schemas.microsoft.com/office/drawing/2014/main" val="1418261746"/>
                    </a:ext>
                  </a:extLst>
                </a:gridCol>
                <a:gridCol w="837054">
                  <a:extLst>
                    <a:ext uri="{9D8B030D-6E8A-4147-A177-3AD203B41FA5}">
                      <a16:colId xmlns:a16="http://schemas.microsoft.com/office/drawing/2014/main" val="2596680257"/>
                    </a:ext>
                  </a:extLst>
                </a:gridCol>
                <a:gridCol w="812067">
                  <a:extLst>
                    <a:ext uri="{9D8B030D-6E8A-4147-A177-3AD203B41FA5}">
                      <a16:colId xmlns:a16="http://schemas.microsoft.com/office/drawing/2014/main" val="904609383"/>
                    </a:ext>
                  </a:extLst>
                </a:gridCol>
                <a:gridCol w="893274">
                  <a:extLst>
                    <a:ext uri="{9D8B030D-6E8A-4147-A177-3AD203B41FA5}">
                      <a16:colId xmlns:a16="http://schemas.microsoft.com/office/drawing/2014/main" val="4035943731"/>
                    </a:ext>
                  </a:extLst>
                </a:gridCol>
                <a:gridCol w="1005714">
                  <a:extLst>
                    <a:ext uri="{9D8B030D-6E8A-4147-A177-3AD203B41FA5}">
                      <a16:colId xmlns:a16="http://schemas.microsoft.com/office/drawing/2014/main" val="41909870"/>
                    </a:ext>
                  </a:extLst>
                </a:gridCol>
                <a:gridCol w="1024869">
                  <a:extLst>
                    <a:ext uri="{9D8B030D-6E8A-4147-A177-3AD203B41FA5}">
                      <a16:colId xmlns:a16="http://schemas.microsoft.com/office/drawing/2014/main" val="3148388347"/>
                    </a:ext>
                  </a:extLst>
                </a:gridCol>
                <a:gridCol w="1024869">
                  <a:extLst>
                    <a:ext uri="{9D8B030D-6E8A-4147-A177-3AD203B41FA5}">
                      <a16:colId xmlns:a16="http://schemas.microsoft.com/office/drawing/2014/main" val="2685763691"/>
                    </a:ext>
                  </a:extLst>
                </a:gridCol>
              </a:tblGrid>
              <a:tr h="522688">
                <a:tc>
                  <a:txBody>
                    <a:bodyPr/>
                    <a:lstStyle/>
                    <a:p>
                      <a:pPr algn="l" fontAlgn="b"/>
                      <a:r>
                        <a:rPr lang="en-US" sz="1000" b="0" i="0" u="none" strike="noStrike">
                          <a:solidFill>
                            <a:srgbClr val="000000"/>
                          </a:solidFill>
                          <a:effectLst/>
                          <a:latin typeface="Calibri" panose="020F0502020204030204" pitchFamily="34" charset="0"/>
                        </a:rPr>
                        <a:t> </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Actual </a:t>
                      </a:r>
                    </a:p>
                    <a:p>
                      <a:pPr algn="ctr" fontAlgn="b"/>
                      <a:r>
                        <a:rPr lang="en-US" sz="1000" b="1" i="0" u="none" strike="noStrike" dirty="0">
                          <a:solidFill>
                            <a:srgbClr val="000000"/>
                          </a:solidFill>
                          <a:effectLst/>
                          <a:latin typeface="Calibri" panose="020F0502020204030204" pitchFamily="34" charset="0"/>
                        </a:rPr>
                        <a:t>FY18</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Budget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Projection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 </a:t>
                      </a:r>
                    </a:p>
                    <a:p>
                      <a:pPr algn="ctr" fontAlgn="b"/>
                      <a:r>
                        <a:rPr lang="en-US" sz="1000" b="1" i="0" u="none" strike="noStrike" dirty="0">
                          <a:solidFill>
                            <a:srgbClr val="000000"/>
                          </a:solidFill>
                          <a:effectLst/>
                          <a:latin typeface="Calibri" panose="020F0502020204030204" pitchFamily="34" charset="0"/>
                        </a:rPr>
                        <a:t>FY20</a:t>
                      </a:r>
                    </a:p>
                  </a:txBody>
                  <a:tcPr marL="5676" marR="5676" marT="567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Budget-to-Projection </a:t>
                      </a:r>
                    </a:p>
                    <a:p>
                      <a:pPr algn="ctr" fontAlgn="b"/>
                      <a:r>
                        <a:rPr lang="en-US" sz="1000" b="1" i="0" u="none" strike="noStrike" dirty="0">
                          <a:solidFill>
                            <a:srgbClr val="000000"/>
                          </a:solidFill>
                          <a:effectLst/>
                          <a:latin typeface="Calibri" panose="020F0502020204030204" pitchFamily="34" charset="0"/>
                        </a:rPr>
                        <a:t>% Change FY19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Budget-to-Budget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 Change </a:t>
                      </a:r>
                    </a:p>
                    <a:p>
                      <a:pPr algn="ctr" fontAlgn="b"/>
                      <a:r>
                        <a:rPr lang="en-US" sz="1000" b="1" i="0" u="none" strike="noStrike" dirty="0">
                          <a:solidFill>
                            <a:srgbClr val="000000"/>
                          </a:solidFill>
                          <a:effectLst/>
                          <a:latin typeface="Calibri" panose="020F0502020204030204" pitchFamily="34" charset="0"/>
                        </a:rPr>
                        <a:t>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Projection-to-Budget % Change 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9241118"/>
                  </a:ext>
                </a:extLst>
              </a:tr>
              <a:tr h="261344">
                <a:tc>
                  <a:txBody>
                    <a:bodyPr/>
                    <a:lstStyle/>
                    <a:p>
                      <a:pPr algn="l" fontAlgn="b"/>
                      <a:r>
                        <a:rPr lang="en-US" sz="1000" b="1" i="0" u="none" strike="noStrike">
                          <a:solidFill>
                            <a:srgbClr val="000000"/>
                          </a:solidFill>
                          <a:effectLst/>
                          <a:latin typeface="Calibri" panose="020F0502020204030204" pitchFamily="34" charset="0"/>
                        </a:rPr>
                        <a:t>Brattleboro Memorial Hospital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solidFill>
                            <a:srgbClr val="000000"/>
                          </a:solidFill>
                          <a:effectLst/>
                          <a:latin typeface="Calibri" panose="020F0502020204030204" pitchFamily="34" charset="0"/>
                        </a:rPr>
                        <a:t>($5,383,192)</a:t>
                      </a:r>
                    </a:p>
                  </a:txBody>
                  <a:tcPr marL="5676" marR="5676" marT="56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solidFill>
                            <a:srgbClr val="000000"/>
                          </a:solidFill>
                          <a:effectLst/>
                          <a:latin typeface="Calibri" panose="020F0502020204030204" pitchFamily="34" charset="0"/>
                        </a:rPr>
                        <a:t>($3,911,671)</a:t>
                      </a:r>
                    </a:p>
                  </a:txBody>
                  <a:tcPr marL="5676" marR="5676" marT="56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solidFill>
                            <a:srgbClr val="000000"/>
                          </a:solidFill>
                          <a:effectLst/>
                          <a:latin typeface="Calibri" panose="020F0502020204030204" pitchFamily="34" charset="0"/>
                        </a:rPr>
                        <a:t>($3,691,054)</a:t>
                      </a:r>
                    </a:p>
                  </a:txBody>
                  <a:tcPr marL="5676" marR="5676" marT="56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solidFill>
                            <a:srgbClr val="000000"/>
                          </a:solidFill>
                          <a:effectLst/>
                          <a:latin typeface="Calibri" panose="020F0502020204030204" pitchFamily="34" charset="0"/>
                        </a:rPr>
                        <a:t>($4,577,548)</a:t>
                      </a:r>
                    </a:p>
                  </a:txBody>
                  <a:tcPr marL="5676" marR="5676" marT="567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-5.6%</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17.0%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24.0%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88844497"/>
                  </a:ext>
                </a:extLst>
              </a:tr>
              <a:tr h="261344">
                <a:tc>
                  <a:txBody>
                    <a:bodyPr/>
                    <a:lstStyle/>
                    <a:p>
                      <a:pPr algn="l" fontAlgn="b"/>
                      <a:r>
                        <a:rPr lang="en-US" sz="1000" b="1" i="0" u="none" strike="noStrike">
                          <a:solidFill>
                            <a:srgbClr val="000000"/>
                          </a:solidFill>
                          <a:effectLst/>
                          <a:latin typeface="Calibri" panose="020F0502020204030204" pitchFamily="34" charset="0"/>
                        </a:rPr>
                        <a:t>Central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($3,052,588)</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($5,081,726)</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($4,580,139)</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($4,070,804)</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-9.9%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-19.9%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-11.1%</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5814103"/>
                  </a:ext>
                </a:extLst>
              </a:tr>
              <a:tr h="261344">
                <a:tc>
                  <a:txBody>
                    <a:bodyPr/>
                    <a:lstStyle/>
                    <a:p>
                      <a:pPr algn="l" fontAlgn="b"/>
                      <a:r>
                        <a:rPr lang="en-US" sz="1000" b="1" i="0" u="none" strike="noStrike">
                          <a:solidFill>
                            <a:srgbClr val="000000"/>
                          </a:solidFill>
                          <a:effectLst/>
                          <a:latin typeface="Calibri" panose="020F0502020204030204" pitchFamily="34" charset="0"/>
                        </a:rPr>
                        <a:t>Copley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($1,877,838)</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($1,720,426)</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($1,816,221)</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($1,997,944)</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5.6%</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16.1%</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10.0%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8965128"/>
                  </a:ext>
                </a:extLst>
              </a:tr>
              <a:tr h="261344">
                <a:tc>
                  <a:txBody>
                    <a:bodyPr/>
                    <a:lstStyle/>
                    <a:p>
                      <a:pPr algn="l" fontAlgn="b"/>
                      <a:r>
                        <a:rPr lang="en-US" sz="1000" b="1" i="0" u="none" strike="noStrike">
                          <a:solidFill>
                            <a:srgbClr val="000000"/>
                          </a:solidFill>
                          <a:effectLst/>
                          <a:latin typeface="Calibri" panose="020F0502020204030204" pitchFamily="34" charset="0"/>
                        </a:rPr>
                        <a:t>Gifford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($2,317,389)</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($2,915,932)</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($2,278,607)</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($2,577,315)</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-21.9%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-11.6%</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13.1%</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89627542"/>
                  </a:ext>
                </a:extLst>
              </a:tr>
              <a:tr h="261344">
                <a:tc>
                  <a:txBody>
                    <a:bodyPr/>
                    <a:lstStyle/>
                    <a:p>
                      <a:pPr algn="l" fontAlgn="b"/>
                      <a:r>
                        <a:rPr lang="en-US" sz="1000" b="1" i="0" u="none" strike="noStrike">
                          <a:solidFill>
                            <a:srgbClr val="000000"/>
                          </a:solidFill>
                          <a:effectLst/>
                          <a:latin typeface="Calibri" panose="020F0502020204030204" pitchFamily="34" charset="0"/>
                        </a:rPr>
                        <a:t>Grace Cottage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($548,943)</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($516,506)</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($378,350)</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($415,746)</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-26.7%</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-19.5%</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9.9%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6553999"/>
                  </a:ext>
                </a:extLst>
              </a:tr>
              <a:tr h="261344">
                <a:tc>
                  <a:txBody>
                    <a:bodyPr/>
                    <a:lstStyle/>
                    <a:p>
                      <a:pPr algn="l" fontAlgn="b"/>
                      <a:r>
                        <a:rPr lang="en-US" sz="1000" b="1" i="0" u="none" strike="noStrike">
                          <a:solidFill>
                            <a:srgbClr val="000000"/>
                          </a:solidFill>
                          <a:effectLst/>
                          <a:latin typeface="Calibri" panose="020F0502020204030204" pitchFamily="34" charset="0"/>
                        </a:rPr>
                        <a:t>Mt. Ascutney Hospital &amp; Health Ctr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($1,541,879)</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($1,777,742)</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($2,242,820)</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($1,887,984)</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26.2%</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6.2%</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-15.8%</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13349838"/>
                  </a:ext>
                </a:extLst>
              </a:tr>
              <a:tr h="261344">
                <a:tc>
                  <a:txBody>
                    <a:bodyPr/>
                    <a:lstStyle/>
                    <a:p>
                      <a:pPr algn="l" fontAlgn="b"/>
                      <a:r>
                        <a:rPr lang="en-US" sz="1000" b="1" i="0" u="none" strike="noStrike">
                          <a:solidFill>
                            <a:srgbClr val="000000"/>
                          </a:solidFill>
                          <a:effectLst/>
                          <a:latin typeface="Calibri" panose="020F0502020204030204" pitchFamily="34" charset="0"/>
                        </a:rPr>
                        <a:t>North Country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($2,855,661)</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($2,071,021)</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($4,182,785)</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($4,491,912)</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102.0%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116.9%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7.4%</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69566686"/>
                  </a:ext>
                </a:extLst>
              </a:tr>
              <a:tr h="261344">
                <a:tc>
                  <a:txBody>
                    <a:bodyPr/>
                    <a:lstStyle/>
                    <a:p>
                      <a:pPr algn="l" fontAlgn="b"/>
                      <a:r>
                        <a:rPr lang="en-US" sz="1000" b="1" i="0" u="none" strike="noStrike">
                          <a:solidFill>
                            <a:srgbClr val="000000"/>
                          </a:solidFill>
                          <a:effectLst/>
                          <a:latin typeface="Calibri" panose="020F0502020204030204" pitchFamily="34" charset="0"/>
                        </a:rPr>
                        <a:t>Northeastern VT Regional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($3,046,071)</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($3,192,800)</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($3,400,684)</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($3,544,000)</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6.5%</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11.0%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4.2%</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25628905"/>
                  </a:ext>
                </a:extLst>
              </a:tr>
              <a:tr h="261344">
                <a:tc>
                  <a:txBody>
                    <a:bodyPr/>
                    <a:lstStyle/>
                    <a:p>
                      <a:pPr algn="l" fontAlgn="b"/>
                      <a:r>
                        <a:rPr lang="en-US" sz="1000" b="1" i="0" u="none" strike="noStrike">
                          <a:solidFill>
                            <a:srgbClr val="000000"/>
                          </a:solidFill>
                          <a:effectLst/>
                          <a:latin typeface="Calibri" panose="020F0502020204030204" pitchFamily="34" charset="0"/>
                        </a:rPr>
                        <a:t>Northwestern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($6,322,818)</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($5,769,549)</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($6,964,925)</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($7,099,149)</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20.7%</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23.0%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757948"/>
                  </a:ext>
                </a:extLst>
              </a:tr>
              <a:tr h="261344">
                <a:tc>
                  <a:txBody>
                    <a:bodyPr/>
                    <a:lstStyle/>
                    <a:p>
                      <a:pPr algn="l" fontAlgn="b"/>
                      <a:r>
                        <a:rPr lang="en-US" sz="1000" b="1" i="0" u="none" strike="noStrike">
                          <a:solidFill>
                            <a:srgbClr val="000000"/>
                          </a:solidFill>
                          <a:effectLst/>
                          <a:latin typeface="Calibri" panose="020F0502020204030204" pitchFamily="34" charset="0"/>
                        </a:rPr>
                        <a:t>Porter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($4,231,055)</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($3,733,610)</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($3,990,642)</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($4,275,135)</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6.9%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14.5%</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7.1%</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81028293"/>
                  </a:ext>
                </a:extLst>
              </a:tr>
              <a:tr h="261344">
                <a:tc>
                  <a:txBody>
                    <a:bodyPr/>
                    <a:lstStyle/>
                    <a:p>
                      <a:pPr algn="l" fontAlgn="b"/>
                      <a:r>
                        <a:rPr lang="en-US" sz="1000" b="1" i="0" u="none" strike="noStrike">
                          <a:solidFill>
                            <a:srgbClr val="000000"/>
                          </a:solidFill>
                          <a:effectLst/>
                          <a:latin typeface="Calibri" panose="020F0502020204030204" pitchFamily="34" charset="0"/>
                        </a:rPr>
                        <a:t>Rutland Regional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($4,702,339)</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($8,769,156)</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($9,010,742)</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($9,511,258)</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2.8%</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8.5%</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5.6%</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26982546"/>
                  </a:ext>
                </a:extLst>
              </a:tr>
              <a:tr h="261344">
                <a:tc>
                  <a:txBody>
                    <a:bodyPr/>
                    <a:lstStyle/>
                    <a:p>
                      <a:pPr algn="l" fontAlgn="b"/>
                      <a:r>
                        <a:rPr lang="en-US" sz="1000" b="1" i="0" u="none" strike="noStrike">
                          <a:solidFill>
                            <a:srgbClr val="000000"/>
                          </a:solidFill>
                          <a:effectLst/>
                          <a:latin typeface="Calibri" panose="020F0502020204030204" pitchFamily="34" charset="0"/>
                        </a:rPr>
                        <a:t>Southwestern VT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($5,741,603)</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($6,100,000)</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($6,183,143)</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($6,400,000)</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1.4%</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4.9%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3.5%</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7991219"/>
                  </a:ext>
                </a:extLst>
              </a:tr>
              <a:tr h="261344">
                <a:tc>
                  <a:txBody>
                    <a:bodyPr/>
                    <a:lstStyle/>
                    <a:p>
                      <a:pPr algn="l" fontAlgn="b"/>
                      <a:r>
                        <a:rPr lang="en-US" sz="1000" b="1" i="0" u="none" strike="noStrike">
                          <a:solidFill>
                            <a:srgbClr val="000000"/>
                          </a:solidFill>
                          <a:effectLst/>
                          <a:latin typeface="Calibri" panose="020F0502020204030204" pitchFamily="34" charset="0"/>
                        </a:rPr>
                        <a:t>Springfield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($5,859,853)</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($4,674,519)</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($4,674,519)</a:t>
                      </a:r>
                    </a:p>
                  </a:txBody>
                  <a:tcPr marL="5676" marR="5676" marT="5676"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($4,382,074)</a:t>
                      </a:r>
                    </a:p>
                  </a:txBody>
                  <a:tcPr marL="5676" marR="5676" marT="567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0.0%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-6.3%</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-6.3%</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57118579"/>
                  </a:ext>
                </a:extLst>
              </a:tr>
              <a:tr h="261344">
                <a:tc>
                  <a:txBody>
                    <a:bodyPr/>
                    <a:lstStyle/>
                    <a:p>
                      <a:pPr algn="l" fontAlgn="b"/>
                      <a:r>
                        <a:rPr lang="en-US" sz="1000" b="1" i="0" u="none" strike="noStrike">
                          <a:solidFill>
                            <a:srgbClr val="000000"/>
                          </a:solidFill>
                          <a:effectLst/>
                          <a:latin typeface="Calibri" panose="020F0502020204030204" pitchFamily="34" charset="0"/>
                        </a:rPr>
                        <a:t>The University of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($29,309,366)</a:t>
                      </a:r>
                    </a:p>
                  </a:txBody>
                  <a:tcPr marL="5676" marR="5676" marT="567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($28,834,737)</a:t>
                      </a:r>
                    </a:p>
                  </a:txBody>
                  <a:tcPr marL="5676" marR="5676" marT="567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($32,005,260)</a:t>
                      </a:r>
                    </a:p>
                  </a:txBody>
                  <a:tcPr marL="5676" marR="5676" marT="567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($28,504,203)</a:t>
                      </a:r>
                    </a:p>
                  </a:txBody>
                  <a:tcPr marL="5676" marR="5676" marT="5676"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11.0%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-1.1%</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-10.9%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467117"/>
                  </a:ext>
                </a:extLst>
              </a:tr>
              <a:tr h="261344">
                <a:tc>
                  <a:txBody>
                    <a:bodyPr/>
                    <a:lstStyle/>
                    <a:p>
                      <a:pPr algn="l" fontAlgn="b"/>
                      <a:r>
                        <a:rPr lang="en-US" sz="1000" b="1" i="0" u="none" strike="noStrike" dirty="0">
                          <a:solidFill>
                            <a:srgbClr val="000000"/>
                          </a:solidFill>
                          <a:effectLst/>
                          <a:latin typeface="Calibri" panose="020F0502020204030204" pitchFamily="34" charset="0"/>
                        </a:rPr>
                        <a:t>System Total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000" b="0" i="0" u="none" strike="noStrike">
                          <a:solidFill>
                            <a:srgbClr val="000000"/>
                          </a:solidFill>
                          <a:effectLst/>
                          <a:latin typeface="Calibri" panose="020F0502020204030204" pitchFamily="34" charset="0"/>
                        </a:rPr>
                        <a:t>($76,790,595)</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000" b="0" i="0" u="none" strike="noStrike" dirty="0">
                          <a:solidFill>
                            <a:srgbClr val="000000"/>
                          </a:solidFill>
                          <a:effectLst/>
                          <a:latin typeface="Calibri" panose="020F0502020204030204" pitchFamily="34" charset="0"/>
                        </a:rPr>
                        <a:t>($79,069,396)</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000" b="0" i="0" u="none" strike="noStrike">
                          <a:solidFill>
                            <a:srgbClr val="000000"/>
                          </a:solidFill>
                          <a:effectLst/>
                          <a:latin typeface="Calibri" panose="020F0502020204030204" pitchFamily="34" charset="0"/>
                        </a:rPr>
                        <a:t>($85,399,891)</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000" b="0" i="0" u="none" strike="noStrike">
                          <a:solidFill>
                            <a:srgbClr val="000000"/>
                          </a:solidFill>
                          <a:effectLst/>
                          <a:latin typeface="Calibri" panose="020F0502020204030204" pitchFamily="34" charset="0"/>
                        </a:rPr>
                        <a:t>($83,735,072)</a:t>
                      </a:r>
                    </a:p>
                  </a:txBody>
                  <a:tcPr marL="5676" marR="5676" marT="567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000" b="0" i="0" u="none" strike="noStrike" dirty="0">
                          <a:solidFill>
                            <a:srgbClr val="000000"/>
                          </a:solidFill>
                          <a:effectLst/>
                          <a:latin typeface="Calibri" panose="020F0502020204030204" pitchFamily="34" charset="0"/>
                        </a:rPr>
                        <a:t>8.0%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000" b="0" i="0" u="none" strike="noStrike" dirty="0">
                          <a:solidFill>
                            <a:srgbClr val="000000"/>
                          </a:solidFill>
                          <a:effectLst/>
                          <a:latin typeface="Calibri" panose="020F0502020204030204" pitchFamily="34" charset="0"/>
                        </a:rPr>
                        <a:t>5.9%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000" b="0" i="0" u="none" strike="noStrike" dirty="0">
                          <a:solidFill>
                            <a:srgbClr val="000000"/>
                          </a:solidFill>
                          <a:effectLst/>
                          <a:latin typeface="Calibri" panose="020F0502020204030204" pitchFamily="34" charset="0"/>
                        </a:rPr>
                        <a:t>-1.9%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75241211"/>
                  </a:ext>
                </a:extLst>
              </a:tr>
            </a:tbl>
          </a:graphicData>
        </a:graphic>
      </p:graphicFrame>
      <p:sp>
        <p:nvSpPr>
          <p:cNvPr id="4" name="Slide Number Placeholder 3">
            <a:extLst>
              <a:ext uri="{FF2B5EF4-FFF2-40B4-BE49-F238E27FC236}">
                <a16:creationId xmlns:a16="http://schemas.microsoft.com/office/drawing/2014/main" id="{A5E83BC7-A086-4414-9B72-3C11022EEADB}"/>
              </a:ext>
            </a:extLst>
          </p:cNvPr>
          <p:cNvSpPr>
            <a:spLocks noGrp="1"/>
          </p:cNvSpPr>
          <p:nvPr>
            <p:ph type="sldNum" sz="quarter" idx="12"/>
          </p:nvPr>
        </p:nvSpPr>
        <p:spPr/>
        <p:txBody>
          <a:bodyPr/>
          <a:lstStyle/>
          <a:p>
            <a:fld id="{8C820DE8-B2A3-4495-B05C-4C28FA95D4C8}" type="slidenum">
              <a:rPr lang="en-US" smtClean="0"/>
              <a:t>31</a:t>
            </a:fld>
            <a:endParaRPr lang="en-US" dirty="0"/>
          </a:p>
        </p:txBody>
      </p:sp>
    </p:spTree>
    <p:extLst>
      <p:ext uri="{BB962C8B-B14F-4D97-AF65-F5344CB8AC3E}">
        <p14:creationId xmlns:p14="http://schemas.microsoft.com/office/powerpoint/2010/main" val="39925731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9DB8-D140-4CB5-ADAC-CAA4C4E1EF33}"/>
              </a:ext>
            </a:extLst>
          </p:cNvPr>
          <p:cNvSpPr>
            <a:spLocks noGrp="1"/>
          </p:cNvSpPr>
          <p:nvPr>
            <p:ph type="title"/>
          </p:nvPr>
        </p:nvSpPr>
        <p:spPr>
          <a:xfrm>
            <a:off x="495300" y="119632"/>
            <a:ext cx="8229600" cy="1143000"/>
          </a:xfrm>
        </p:spPr>
        <p:txBody>
          <a:bodyPr>
            <a:normAutofit/>
          </a:bodyPr>
          <a:lstStyle/>
          <a:p>
            <a:r>
              <a:rPr lang="en-US" dirty="0"/>
              <a:t>Free Care</a:t>
            </a:r>
          </a:p>
        </p:txBody>
      </p:sp>
      <p:graphicFrame>
        <p:nvGraphicFramePr>
          <p:cNvPr id="3" name="Table 2">
            <a:extLst>
              <a:ext uri="{FF2B5EF4-FFF2-40B4-BE49-F238E27FC236}">
                <a16:creationId xmlns:a16="http://schemas.microsoft.com/office/drawing/2014/main" id="{8C59CB18-F4A4-462D-BFA3-81B16EF95863}"/>
              </a:ext>
            </a:extLst>
          </p:cNvPr>
          <p:cNvGraphicFramePr>
            <a:graphicFrameLocks noGrp="1"/>
          </p:cNvGraphicFramePr>
          <p:nvPr>
            <p:extLst>
              <p:ext uri="{D42A27DB-BD31-4B8C-83A1-F6EECF244321}">
                <p14:modId xmlns:p14="http://schemas.microsoft.com/office/powerpoint/2010/main" val="352784817"/>
              </p:ext>
            </p:extLst>
          </p:nvPr>
        </p:nvGraphicFramePr>
        <p:xfrm>
          <a:off x="228600" y="1272156"/>
          <a:ext cx="8763001" cy="4442848"/>
        </p:xfrm>
        <a:graphic>
          <a:graphicData uri="http://schemas.openxmlformats.org/drawingml/2006/table">
            <a:tbl>
              <a:tblPr/>
              <a:tblGrid>
                <a:gridCol w="2286000">
                  <a:extLst>
                    <a:ext uri="{9D8B030D-6E8A-4147-A177-3AD203B41FA5}">
                      <a16:colId xmlns:a16="http://schemas.microsoft.com/office/drawing/2014/main" val="256749307"/>
                    </a:ext>
                  </a:extLst>
                </a:gridCol>
                <a:gridCol w="838200">
                  <a:extLst>
                    <a:ext uri="{9D8B030D-6E8A-4147-A177-3AD203B41FA5}">
                      <a16:colId xmlns:a16="http://schemas.microsoft.com/office/drawing/2014/main" val="1418261746"/>
                    </a:ext>
                  </a:extLst>
                </a:gridCol>
                <a:gridCol w="838200">
                  <a:extLst>
                    <a:ext uri="{9D8B030D-6E8A-4147-A177-3AD203B41FA5}">
                      <a16:colId xmlns:a16="http://schemas.microsoft.com/office/drawing/2014/main" val="2596680257"/>
                    </a:ext>
                  </a:extLst>
                </a:gridCol>
                <a:gridCol w="838200">
                  <a:extLst>
                    <a:ext uri="{9D8B030D-6E8A-4147-A177-3AD203B41FA5}">
                      <a16:colId xmlns:a16="http://schemas.microsoft.com/office/drawing/2014/main" val="904609383"/>
                    </a:ext>
                  </a:extLst>
                </a:gridCol>
                <a:gridCol w="914400">
                  <a:extLst>
                    <a:ext uri="{9D8B030D-6E8A-4147-A177-3AD203B41FA5}">
                      <a16:colId xmlns:a16="http://schemas.microsoft.com/office/drawing/2014/main" val="4035943731"/>
                    </a:ext>
                  </a:extLst>
                </a:gridCol>
                <a:gridCol w="892507">
                  <a:extLst>
                    <a:ext uri="{9D8B030D-6E8A-4147-A177-3AD203B41FA5}">
                      <a16:colId xmlns:a16="http://schemas.microsoft.com/office/drawing/2014/main" val="41909870"/>
                    </a:ext>
                  </a:extLst>
                </a:gridCol>
                <a:gridCol w="1077747">
                  <a:extLst>
                    <a:ext uri="{9D8B030D-6E8A-4147-A177-3AD203B41FA5}">
                      <a16:colId xmlns:a16="http://schemas.microsoft.com/office/drawing/2014/main" val="3148388347"/>
                    </a:ext>
                  </a:extLst>
                </a:gridCol>
                <a:gridCol w="1077747">
                  <a:extLst>
                    <a:ext uri="{9D8B030D-6E8A-4147-A177-3AD203B41FA5}">
                      <a16:colId xmlns:a16="http://schemas.microsoft.com/office/drawing/2014/main" val="2685763691"/>
                    </a:ext>
                  </a:extLst>
                </a:gridCol>
              </a:tblGrid>
              <a:tr h="522688">
                <a:tc>
                  <a:txBody>
                    <a:bodyPr/>
                    <a:lstStyle/>
                    <a:p>
                      <a:pPr algn="l" fontAlgn="b"/>
                      <a:r>
                        <a:rPr lang="en-US" sz="1000" b="0" i="0" u="none" strike="noStrike">
                          <a:solidFill>
                            <a:srgbClr val="000000"/>
                          </a:solidFill>
                          <a:effectLst/>
                          <a:latin typeface="Calibri" panose="020F0502020204030204" pitchFamily="34" charset="0"/>
                        </a:rPr>
                        <a:t> </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Actual </a:t>
                      </a:r>
                    </a:p>
                    <a:p>
                      <a:pPr algn="ctr" fontAlgn="b"/>
                      <a:r>
                        <a:rPr lang="en-US" sz="1000" b="1" i="0" u="none" strike="noStrike" dirty="0">
                          <a:solidFill>
                            <a:srgbClr val="000000"/>
                          </a:solidFill>
                          <a:effectLst/>
                          <a:latin typeface="Calibri" panose="020F0502020204030204" pitchFamily="34" charset="0"/>
                        </a:rPr>
                        <a:t>FY18</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Budget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Projection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 </a:t>
                      </a:r>
                    </a:p>
                    <a:p>
                      <a:pPr algn="ctr" fontAlgn="b"/>
                      <a:r>
                        <a:rPr lang="en-US" sz="1000" b="1" i="0" u="none" strike="noStrike" dirty="0">
                          <a:solidFill>
                            <a:srgbClr val="000000"/>
                          </a:solidFill>
                          <a:effectLst/>
                          <a:latin typeface="Calibri" panose="020F0502020204030204" pitchFamily="34" charset="0"/>
                        </a:rPr>
                        <a:t>FY20</a:t>
                      </a:r>
                    </a:p>
                  </a:txBody>
                  <a:tcPr marL="5676" marR="5676" marT="567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Budget-to-Projection </a:t>
                      </a:r>
                    </a:p>
                    <a:p>
                      <a:pPr algn="ctr" fontAlgn="b"/>
                      <a:r>
                        <a:rPr lang="en-US" sz="1000" b="1" i="0" u="none" strike="noStrike" dirty="0">
                          <a:solidFill>
                            <a:srgbClr val="000000"/>
                          </a:solidFill>
                          <a:effectLst/>
                          <a:latin typeface="Calibri" panose="020F0502020204030204" pitchFamily="34" charset="0"/>
                        </a:rPr>
                        <a:t>% Change FY19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Budget-to-Budget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 Change </a:t>
                      </a:r>
                    </a:p>
                    <a:p>
                      <a:pPr algn="ctr" fontAlgn="b"/>
                      <a:r>
                        <a:rPr lang="en-US" sz="1000" b="1" i="0" u="none" strike="noStrike" dirty="0">
                          <a:solidFill>
                            <a:srgbClr val="000000"/>
                          </a:solidFill>
                          <a:effectLst/>
                          <a:latin typeface="Calibri" panose="020F0502020204030204" pitchFamily="34" charset="0"/>
                        </a:rPr>
                        <a:t>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Projection-to-Budget % Change 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9241118"/>
                  </a:ext>
                </a:extLst>
              </a:tr>
              <a:tr h="261344">
                <a:tc>
                  <a:txBody>
                    <a:bodyPr/>
                    <a:lstStyle/>
                    <a:p>
                      <a:pPr algn="l" fontAlgn="b"/>
                      <a:r>
                        <a:rPr lang="en-US" sz="1000" b="1" i="0" u="none" strike="noStrike">
                          <a:solidFill>
                            <a:srgbClr val="000000"/>
                          </a:solidFill>
                          <a:effectLst/>
                          <a:latin typeface="Calibri" panose="020F0502020204030204" pitchFamily="34" charset="0"/>
                        </a:rPr>
                        <a:t>Brattleboro Memorial Hospital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($1,091,093)</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($1,496,690)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($1,855,449)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($2,783,813)</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24.0%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86.0%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50.0%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88844497"/>
                  </a:ext>
                </a:extLst>
              </a:tr>
              <a:tr h="261344">
                <a:tc>
                  <a:txBody>
                    <a:bodyPr/>
                    <a:lstStyle/>
                    <a:p>
                      <a:pPr algn="l" fontAlgn="b"/>
                      <a:r>
                        <a:rPr lang="en-US" sz="1000" b="1" i="0" u="none" strike="noStrike">
                          <a:solidFill>
                            <a:srgbClr val="000000"/>
                          </a:solidFill>
                          <a:effectLst/>
                          <a:latin typeface="Calibri" panose="020F0502020204030204" pitchFamily="34" charset="0"/>
                        </a:rPr>
                        <a:t>Central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($4,383,140)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($4,112,828)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($5,056,677)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($3,994,075)</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5814103"/>
                  </a:ext>
                </a:extLst>
              </a:tr>
              <a:tr h="261344">
                <a:tc>
                  <a:txBody>
                    <a:bodyPr/>
                    <a:lstStyle/>
                    <a:p>
                      <a:pPr algn="l" fontAlgn="b"/>
                      <a:r>
                        <a:rPr lang="en-US" sz="1000" b="1" i="0" u="none" strike="noStrike">
                          <a:solidFill>
                            <a:srgbClr val="000000"/>
                          </a:solidFill>
                          <a:effectLst/>
                          <a:latin typeface="Calibri" panose="020F0502020204030204" pitchFamily="34" charset="0"/>
                        </a:rPr>
                        <a:t>Copley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($619,710)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($573,475)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($681,084)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($749,229)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18.8%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8965128"/>
                  </a:ext>
                </a:extLst>
              </a:tr>
              <a:tr h="261344">
                <a:tc>
                  <a:txBody>
                    <a:bodyPr/>
                    <a:lstStyle/>
                    <a:p>
                      <a:pPr algn="l" fontAlgn="b"/>
                      <a:r>
                        <a:rPr lang="en-US" sz="1000" b="1" i="0" u="none" strike="noStrike">
                          <a:solidFill>
                            <a:srgbClr val="000000"/>
                          </a:solidFill>
                          <a:effectLst/>
                          <a:latin typeface="Calibri" panose="020F0502020204030204" pitchFamily="34" charset="0"/>
                        </a:rPr>
                        <a:t>Gifford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($522,609)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($480,167)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($438,447)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($448,767)</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-8.7%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89627542"/>
                  </a:ext>
                </a:extLst>
              </a:tr>
              <a:tr h="261344">
                <a:tc>
                  <a:txBody>
                    <a:bodyPr/>
                    <a:lstStyle/>
                    <a:p>
                      <a:pPr algn="l" fontAlgn="b"/>
                      <a:r>
                        <a:rPr lang="en-US" sz="1000" b="1" i="0" u="none" strike="noStrike">
                          <a:solidFill>
                            <a:srgbClr val="000000"/>
                          </a:solidFill>
                          <a:effectLst/>
                          <a:latin typeface="Calibri" panose="020F0502020204030204" pitchFamily="34" charset="0"/>
                        </a:rPr>
                        <a:t>Grace Cottage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($158,312)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($181,583)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($202,150)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($222,586)</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6553999"/>
                  </a:ext>
                </a:extLst>
              </a:tr>
              <a:tr h="261344">
                <a:tc>
                  <a:txBody>
                    <a:bodyPr/>
                    <a:lstStyle/>
                    <a:p>
                      <a:pPr algn="l" fontAlgn="b"/>
                      <a:r>
                        <a:rPr lang="en-US" sz="1000" b="1" i="0" u="none" strike="noStrike">
                          <a:solidFill>
                            <a:srgbClr val="000000"/>
                          </a:solidFill>
                          <a:effectLst/>
                          <a:latin typeface="Calibri" panose="020F0502020204030204" pitchFamily="34" charset="0"/>
                        </a:rPr>
                        <a:t>Mt. Ascutney Hospital &amp; Health Ctr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($949,742)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($1,015,853)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($968,575)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($1,078,848)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13349838"/>
                  </a:ext>
                </a:extLst>
              </a:tr>
              <a:tr h="261344">
                <a:tc>
                  <a:txBody>
                    <a:bodyPr/>
                    <a:lstStyle/>
                    <a:p>
                      <a:pPr algn="l" fontAlgn="b"/>
                      <a:r>
                        <a:rPr lang="en-US" sz="1000" b="1" i="0" u="none" strike="noStrike">
                          <a:solidFill>
                            <a:srgbClr val="000000"/>
                          </a:solidFill>
                          <a:effectLst/>
                          <a:latin typeface="Calibri" panose="020F0502020204030204" pitchFamily="34" charset="0"/>
                        </a:rPr>
                        <a:t>North Country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($1,568,926)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($1,753,024)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($1,739,654)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($1,826,157)</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69566686"/>
                  </a:ext>
                </a:extLst>
              </a:tr>
              <a:tr h="261344">
                <a:tc>
                  <a:txBody>
                    <a:bodyPr/>
                    <a:lstStyle/>
                    <a:p>
                      <a:pPr algn="l" fontAlgn="b"/>
                      <a:r>
                        <a:rPr lang="en-US" sz="1000" b="1" i="0" u="none" strike="noStrike">
                          <a:solidFill>
                            <a:srgbClr val="000000"/>
                          </a:solidFill>
                          <a:effectLst/>
                          <a:latin typeface="Calibri" panose="020F0502020204030204" pitchFamily="34" charset="0"/>
                        </a:rPr>
                        <a:t>Northeastern VT Regional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($2,923,433)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($3,072,000)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($3,200,000)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($3,400,000)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25628905"/>
                  </a:ext>
                </a:extLst>
              </a:tr>
              <a:tr h="261344">
                <a:tc>
                  <a:txBody>
                    <a:bodyPr/>
                    <a:lstStyle/>
                    <a:p>
                      <a:pPr algn="l" fontAlgn="b"/>
                      <a:r>
                        <a:rPr lang="en-US" sz="1000" b="1" i="0" u="none" strike="noStrike">
                          <a:solidFill>
                            <a:srgbClr val="000000"/>
                          </a:solidFill>
                          <a:effectLst/>
                          <a:latin typeface="Calibri" panose="020F0502020204030204" pitchFamily="34" charset="0"/>
                        </a:rPr>
                        <a:t>Northwestern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($1,056,665)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($1,112,446)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($935,724)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($1,196,174)</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-15.9%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757948"/>
                  </a:ext>
                </a:extLst>
              </a:tr>
              <a:tr h="261344">
                <a:tc>
                  <a:txBody>
                    <a:bodyPr/>
                    <a:lstStyle/>
                    <a:p>
                      <a:pPr algn="l" fontAlgn="b"/>
                      <a:r>
                        <a:rPr lang="en-US" sz="1000" b="1" i="0" u="none" strike="noStrike">
                          <a:solidFill>
                            <a:srgbClr val="000000"/>
                          </a:solidFill>
                          <a:effectLst/>
                          <a:latin typeface="Calibri" panose="020F0502020204030204" pitchFamily="34" charset="0"/>
                        </a:rPr>
                        <a:t>Porter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($1,496,308)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($1,682,255)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($1,608,847)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($1,486,321)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81028293"/>
                  </a:ext>
                </a:extLst>
              </a:tr>
              <a:tr h="261344">
                <a:tc>
                  <a:txBody>
                    <a:bodyPr/>
                    <a:lstStyle/>
                    <a:p>
                      <a:pPr algn="l" fontAlgn="b"/>
                      <a:r>
                        <a:rPr lang="en-US" sz="1000" b="1" i="0" u="none" strike="noStrike">
                          <a:solidFill>
                            <a:srgbClr val="000000"/>
                          </a:solidFill>
                          <a:effectLst/>
                          <a:latin typeface="Calibri" panose="020F0502020204030204" pitchFamily="34" charset="0"/>
                        </a:rPr>
                        <a:t>Rutland Regional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($8,597,207)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($4,047,303)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($6,036,876)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($6,514,109)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49.2%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26982546"/>
                  </a:ext>
                </a:extLst>
              </a:tr>
              <a:tr h="261344">
                <a:tc>
                  <a:txBody>
                    <a:bodyPr/>
                    <a:lstStyle/>
                    <a:p>
                      <a:pPr algn="l" fontAlgn="b"/>
                      <a:r>
                        <a:rPr lang="en-US" sz="1000" b="1" i="0" u="none" strike="noStrike">
                          <a:solidFill>
                            <a:srgbClr val="000000"/>
                          </a:solidFill>
                          <a:effectLst/>
                          <a:latin typeface="Calibri" panose="020F0502020204030204" pitchFamily="34" charset="0"/>
                        </a:rPr>
                        <a:t>Southwestern VT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($2,148,512)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($2,350,000)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($2,024,851)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($2,250,000)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7991219"/>
                  </a:ext>
                </a:extLst>
              </a:tr>
              <a:tr h="261344">
                <a:tc>
                  <a:txBody>
                    <a:bodyPr/>
                    <a:lstStyle/>
                    <a:p>
                      <a:pPr algn="l" fontAlgn="b"/>
                      <a:r>
                        <a:rPr lang="en-US" sz="1000" b="1" i="0" u="none" strike="noStrike">
                          <a:solidFill>
                            <a:srgbClr val="000000"/>
                          </a:solidFill>
                          <a:effectLst/>
                          <a:latin typeface="Calibri" panose="020F0502020204030204" pitchFamily="34" charset="0"/>
                        </a:rPr>
                        <a:t>Springfield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($1,968,856)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($2,395,236)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($2,395,236)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($1,068,799)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57118579"/>
                  </a:ext>
                </a:extLst>
              </a:tr>
              <a:tr h="261344">
                <a:tc>
                  <a:txBody>
                    <a:bodyPr/>
                    <a:lstStyle/>
                    <a:p>
                      <a:pPr algn="l" fontAlgn="b"/>
                      <a:r>
                        <a:rPr lang="en-US" sz="1000" b="1" i="0" u="none" strike="noStrike">
                          <a:solidFill>
                            <a:srgbClr val="000000"/>
                          </a:solidFill>
                          <a:effectLst/>
                          <a:latin typeface="Calibri" panose="020F0502020204030204" pitchFamily="34" charset="0"/>
                        </a:rPr>
                        <a:t>The University of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($18,396,010)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($20,131,012)</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($18,424,632)</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($18,769,732)</a:t>
                      </a: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467117"/>
                  </a:ext>
                </a:extLst>
              </a:tr>
              <a:tr h="261344">
                <a:tc>
                  <a:txBody>
                    <a:bodyPr/>
                    <a:lstStyle/>
                    <a:p>
                      <a:pPr algn="l" fontAlgn="b"/>
                      <a:r>
                        <a:rPr lang="en-US" sz="1000" b="1" i="0" u="none" strike="noStrike" dirty="0">
                          <a:solidFill>
                            <a:srgbClr val="000000"/>
                          </a:solidFill>
                          <a:effectLst/>
                          <a:latin typeface="Calibri" panose="020F0502020204030204" pitchFamily="34" charset="0"/>
                        </a:rPr>
                        <a:t>System Total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($45,880,524)</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($44,403,872)</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($45,568,202)</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($45,788,611)</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75241211"/>
                  </a:ext>
                </a:extLst>
              </a:tr>
            </a:tbl>
          </a:graphicData>
        </a:graphic>
      </p:graphicFrame>
      <p:sp>
        <p:nvSpPr>
          <p:cNvPr id="4" name="Slide Number Placeholder 3">
            <a:extLst>
              <a:ext uri="{FF2B5EF4-FFF2-40B4-BE49-F238E27FC236}">
                <a16:creationId xmlns:a16="http://schemas.microsoft.com/office/drawing/2014/main" id="{D3BA1044-A3A4-442D-9BF1-0FF72E8EBADE}"/>
              </a:ext>
            </a:extLst>
          </p:cNvPr>
          <p:cNvSpPr>
            <a:spLocks noGrp="1"/>
          </p:cNvSpPr>
          <p:nvPr>
            <p:ph type="sldNum" sz="quarter" idx="12"/>
          </p:nvPr>
        </p:nvSpPr>
        <p:spPr/>
        <p:txBody>
          <a:bodyPr/>
          <a:lstStyle/>
          <a:p>
            <a:fld id="{8C820DE8-B2A3-4495-B05C-4C28FA95D4C8}" type="slidenum">
              <a:rPr lang="en-US" smtClean="0"/>
              <a:t>32</a:t>
            </a:fld>
            <a:endParaRPr lang="en-US" dirty="0"/>
          </a:p>
        </p:txBody>
      </p:sp>
    </p:spTree>
    <p:extLst>
      <p:ext uri="{BB962C8B-B14F-4D97-AF65-F5344CB8AC3E}">
        <p14:creationId xmlns:p14="http://schemas.microsoft.com/office/powerpoint/2010/main" val="36293149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9DB8-D140-4CB5-ADAC-CAA4C4E1EF33}"/>
              </a:ext>
            </a:extLst>
          </p:cNvPr>
          <p:cNvSpPr>
            <a:spLocks noGrp="1"/>
          </p:cNvSpPr>
          <p:nvPr>
            <p:ph type="title"/>
          </p:nvPr>
        </p:nvSpPr>
        <p:spPr>
          <a:xfrm>
            <a:off x="495300" y="119632"/>
            <a:ext cx="8229600" cy="1143000"/>
          </a:xfrm>
        </p:spPr>
        <p:txBody>
          <a:bodyPr>
            <a:normAutofit/>
          </a:bodyPr>
          <a:lstStyle/>
          <a:p>
            <a:r>
              <a:rPr lang="en-US" dirty="0"/>
              <a:t>Disproportionate Share Payments (DSH)</a:t>
            </a:r>
          </a:p>
        </p:txBody>
      </p:sp>
      <p:graphicFrame>
        <p:nvGraphicFramePr>
          <p:cNvPr id="3" name="Table 2">
            <a:extLst>
              <a:ext uri="{FF2B5EF4-FFF2-40B4-BE49-F238E27FC236}">
                <a16:creationId xmlns:a16="http://schemas.microsoft.com/office/drawing/2014/main" id="{8C59CB18-F4A4-462D-BFA3-81B16EF95863}"/>
              </a:ext>
            </a:extLst>
          </p:cNvPr>
          <p:cNvGraphicFramePr>
            <a:graphicFrameLocks noGrp="1"/>
          </p:cNvGraphicFramePr>
          <p:nvPr>
            <p:extLst>
              <p:ext uri="{D42A27DB-BD31-4B8C-83A1-F6EECF244321}">
                <p14:modId xmlns:p14="http://schemas.microsoft.com/office/powerpoint/2010/main" val="3448170239"/>
              </p:ext>
            </p:extLst>
          </p:nvPr>
        </p:nvGraphicFramePr>
        <p:xfrm>
          <a:off x="228600" y="1272156"/>
          <a:ext cx="8763001" cy="4442848"/>
        </p:xfrm>
        <a:graphic>
          <a:graphicData uri="http://schemas.openxmlformats.org/drawingml/2006/table">
            <a:tbl>
              <a:tblPr/>
              <a:tblGrid>
                <a:gridCol w="2286000">
                  <a:extLst>
                    <a:ext uri="{9D8B030D-6E8A-4147-A177-3AD203B41FA5}">
                      <a16:colId xmlns:a16="http://schemas.microsoft.com/office/drawing/2014/main" val="256749307"/>
                    </a:ext>
                  </a:extLst>
                </a:gridCol>
                <a:gridCol w="838200">
                  <a:extLst>
                    <a:ext uri="{9D8B030D-6E8A-4147-A177-3AD203B41FA5}">
                      <a16:colId xmlns:a16="http://schemas.microsoft.com/office/drawing/2014/main" val="1418261746"/>
                    </a:ext>
                  </a:extLst>
                </a:gridCol>
                <a:gridCol w="838200">
                  <a:extLst>
                    <a:ext uri="{9D8B030D-6E8A-4147-A177-3AD203B41FA5}">
                      <a16:colId xmlns:a16="http://schemas.microsoft.com/office/drawing/2014/main" val="2596680257"/>
                    </a:ext>
                  </a:extLst>
                </a:gridCol>
                <a:gridCol w="838200">
                  <a:extLst>
                    <a:ext uri="{9D8B030D-6E8A-4147-A177-3AD203B41FA5}">
                      <a16:colId xmlns:a16="http://schemas.microsoft.com/office/drawing/2014/main" val="904609383"/>
                    </a:ext>
                  </a:extLst>
                </a:gridCol>
                <a:gridCol w="914400">
                  <a:extLst>
                    <a:ext uri="{9D8B030D-6E8A-4147-A177-3AD203B41FA5}">
                      <a16:colId xmlns:a16="http://schemas.microsoft.com/office/drawing/2014/main" val="4035943731"/>
                    </a:ext>
                  </a:extLst>
                </a:gridCol>
                <a:gridCol w="892507">
                  <a:extLst>
                    <a:ext uri="{9D8B030D-6E8A-4147-A177-3AD203B41FA5}">
                      <a16:colId xmlns:a16="http://schemas.microsoft.com/office/drawing/2014/main" val="41909870"/>
                    </a:ext>
                  </a:extLst>
                </a:gridCol>
                <a:gridCol w="1077747">
                  <a:extLst>
                    <a:ext uri="{9D8B030D-6E8A-4147-A177-3AD203B41FA5}">
                      <a16:colId xmlns:a16="http://schemas.microsoft.com/office/drawing/2014/main" val="3148388347"/>
                    </a:ext>
                  </a:extLst>
                </a:gridCol>
                <a:gridCol w="1077747">
                  <a:extLst>
                    <a:ext uri="{9D8B030D-6E8A-4147-A177-3AD203B41FA5}">
                      <a16:colId xmlns:a16="http://schemas.microsoft.com/office/drawing/2014/main" val="2685763691"/>
                    </a:ext>
                  </a:extLst>
                </a:gridCol>
              </a:tblGrid>
              <a:tr h="522688">
                <a:tc>
                  <a:txBody>
                    <a:bodyPr/>
                    <a:lstStyle/>
                    <a:p>
                      <a:pPr algn="l" fontAlgn="b"/>
                      <a:r>
                        <a:rPr lang="en-US" sz="1000" b="0" i="0" u="none" strike="noStrike">
                          <a:solidFill>
                            <a:srgbClr val="000000"/>
                          </a:solidFill>
                          <a:effectLst/>
                          <a:latin typeface="Calibri" panose="020F0502020204030204" pitchFamily="34" charset="0"/>
                        </a:rPr>
                        <a:t> </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Actual </a:t>
                      </a:r>
                    </a:p>
                    <a:p>
                      <a:pPr algn="ctr" fontAlgn="b"/>
                      <a:r>
                        <a:rPr lang="en-US" sz="1000" b="1" i="0" u="none" strike="noStrike" dirty="0">
                          <a:solidFill>
                            <a:srgbClr val="000000"/>
                          </a:solidFill>
                          <a:effectLst/>
                          <a:latin typeface="Calibri" panose="020F0502020204030204" pitchFamily="34" charset="0"/>
                        </a:rPr>
                        <a:t>FY18</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Budget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Projection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 </a:t>
                      </a:r>
                    </a:p>
                    <a:p>
                      <a:pPr algn="ctr" fontAlgn="b"/>
                      <a:r>
                        <a:rPr lang="en-US" sz="1000" b="1" i="0" u="none" strike="noStrike" dirty="0">
                          <a:solidFill>
                            <a:srgbClr val="000000"/>
                          </a:solidFill>
                          <a:effectLst/>
                          <a:latin typeface="Calibri" panose="020F0502020204030204" pitchFamily="34" charset="0"/>
                        </a:rPr>
                        <a:t>FY20</a:t>
                      </a:r>
                    </a:p>
                  </a:txBody>
                  <a:tcPr marL="5676" marR="5676" marT="567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Budget-to-Projection </a:t>
                      </a:r>
                    </a:p>
                    <a:p>
                      <a:pPr algn="ctr" fontAlgn="b"/>
                      <a:r>
                        <a:rPr lang="en-US" sz="1000" b="1" i="0" u="none" strike="noStrike" dirty="0">
                          <a:solidFill>
                            <a:srgbClr val="000000"/>
                          </a:solidFill>
                          <a:effectLst/>
                          <a:latin typeface="Calibri" panose="020F0502020204030204" pitchFamily="34" charset="0"/>
                        </a:rPr>
                        <a:t>% Change FY19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Budget-to-Budget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 Change </a:t>
                      </a:r>
                    </a:p>
                    <a:p>
                      <a:pPr algn="ctr" fontAlgn="b"/>
                      <a:r>
                        <a:rPr lang="en-US" sz="1000" b="1" i="0" u="none" strike="noStrike" dirty="0">
                          <a:solidFill>
                            <a:srgbClr val="000000"/>
                          </a:solidFill>
                          <a:effectLst/>
                          <a:latin typeface="Calibri" panose="020F0502020204030204" pitchFamily="34" charset="0"/>
                        </a:rPr>
                        <a:t>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Projection-to-Budget % Change 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9241118"/>
                  </a:ext>
                </a:extLst>
              </a:tr>
              <a:tr h="261344">
                <a:tc>
                  <a:txBody>
                    <a:bodyPr/>
                    <a:lstStyle/>
                    <a:p>
                      <a:pPr algn="l" fontAlgn="b"/>
                      <a:r>
                        <a:rPr lang="en-US" sz="1000" b="1" i="0" u="none" strike="noStrike">
                          <a:solidFill>
                            <a:srgbClr val="000000"/>
                          </a:solidFill>
                          <a:effectLst/>
                          <a:latin typeface="Calibri" panose="020F0502020204030204" pitchFamily="34" charset="0"/>
                        </a:rPr>
                        <a:t>Brattleboro Memorial Hospital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$539,206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$604,168</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$601,569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$530,861</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88844497"/>
                  </a:ext>
                </a:extLst>
              </a:tr>
              <a:tr h="261344">
                <a:tc>
                  <a:txBody>
                    <a:bodyPr/>
                    <a:lstStyle/>
                    <a:p>
                      <a:pPr algn="l" fontAlgn="b"/>
                      <a:r>
                        <a:rPr lang="en-US" sz="1000" b="1" i="0" u="none" strike="noStrike">
                          <a:solidFill>
                            <a:srgbClr val="000000"/>
                          </a:solidFill>
                          <a:effectLst/>
                          <a:latin typeface="Calibri" panose="020F0502020204030204" pitchFamily="34" charset="0"/>
                        </a:rPr>
                        <a:t>Central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$1,628,175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$1,493,005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$1,441,012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$1,329,351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5814103"/>
                  </a:ext>
                </a:extLst>
              </a:tr>
              <a:tr h="261344">
                <a:tc>
                  <a:txBody>
                    <a:bodyPr/>
                    <a:lstStyle/>
                    <a:p>
                      <a:pPr algn="l" fontAlgn="b"/>
                      <a:r>
                        <a:rPr lang="en-US" sz="1000" b="1" i="0" u="none" strike="noStrike">
                          <a:solidFill>
                            <a:srgbClr val="000000"/>
                          </a:solidFill>
                          <a:effectLst/>
                          <a:latin typeface="Calibri" panose="020F0502020204030204" pitchFamily="34" charset="0"/>
                        </a:rPr>
                        <a:t>Copley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$758,102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$458,368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$458,368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$454,323</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8965128"/>
                  </a:ext>
                </a:extLst>
              </a:tr>
              <a:tr h="261344">
                <a:tc>
                  <a:txBody>
                    <a:bodyPr/>
                    <a:lstStyle/>
                    <a:p>
                      <a:pPr algn="l" fontAlgn="b"/>
                      <a:r>
                        <a:rPr lang="en-US" sz="1000" b="1" i="0" u="none" strike="noStrike">
                          <a:solidFill>
                            <a:srgbClr val="000000"/>
                          </a:solidFill>
                          <a:effectLst/>
                          <a:latin typeface="Calibri" panose="020F0502020204030204" pitchFamily="34" charset="0"/>
                        </a:rPr>
                        <a:t>Gifford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$645,999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$554,798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$554,796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$540,121</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89627542"/>
                  </a:ext>
                </a:extLst>
              </a:tr>
              <a:tr h="261344">
                <a:tc>
                  <a:txBody>
                    <a:bodyPr/>
                    <a:lstStyle/>
                    <a:p>
                      <a:pPr algn="l" fontAlgn="b"/>
                      <a:r>
                        <a:rPr lang="en-US" sz="1000" b="1" i="0" u="none" strike="noStrike">
                          <a:solidFill>
                            <a:srgbClr val="000000"/>
                          </a:solidFill>
                          <a:effectLst/>
                          <a:latin typeface="Calibri" panose="020F0502020204030204" pitchFamily="34" charset="0"/>
                        </a:rPr>
                        <a:t>Grace Cottage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6553999"/>
                  </a:ext>
                </a:extLst>
              </a:tr>
              <a:tr h="261344">
                <a:tc>
                  <a:txBody>
                    <a:bodyPr/>
                    <a:lstStyle/>
                    <a:p>
                      <a:pPr algn="l" fontAlgn="b"/>
                      <a:r>
                        <a:rPr lang="en-US" sz="1000" b="1" i="0" u="none" strike="noStrike">
                          <a:solidFill>
                            <a:srgbClr val="000000"/>
                          </a:solidFill>
                          <a:effectLst/>
                          <a:latin typeface="Calibri" panose="020F0502020204030204" pitchFamily="34" charset="0"/>
                        </a:rPr>
                        <a:t>Mt. Ascutney Hospital &amp; Health Ctr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$683,877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$300,000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$340,539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$340,000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13349838"/>
                  </a:ext>
                </a:extLst>
              </a:tr>
              <a:tr h="261344">
                <a:tc>
                  <a:txBody>
                    <a:bodyPr/>
                    <a:lstStyle/>
                    <a:p>
                      <a:pPr algn="l" fontAlgn="b"/>
                      <a:r>
                        <a:rPr lang="en-US" sz="1000" b="1" i="0" u="none" strike="noStrike">
                          <a:solidFill>
                            <a:srgbClr val="000000"/>
                          </a:solidFill>
                          <a:effectLst/>
                          <a:latin typeface="Calibri" panose="020F0502020204030204" pitchFamily="34" charset="0"/>
                        </a:rPr>
                        <a:t>North Country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$522,666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$879,211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$906,720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$906,720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69566686"/>
                  </a:ext>
                </a:extLst>
              </a:tr>
              <a:tr h="261344">
                <a:tc>
                  <a:txBody>
                    <a:bodyPr/>
                    <a:lstStyle/>
                    <a:p>
                      <a:pPr algn="l" fontAlgn="b"/>
                      <a:r>
                        <a:rPr lang="en-US" sz="1000" b="1" i="0" u="none" strike="noStrike">
                          <a:solidFill>
                            <a:srgbClr val="000000"/>
                          </a:solidFill>
                          <a:effectLst/>
                          <a:latin typeface="Calibri" panose="020F0502020204030204" pitchFamily="34" charset="0"/>
                        </a:rPr>
                        <a:t>Northeastern VT Regional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$1,075,300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$953,000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$961,534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$987,745</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25628905"/>
                  </a:ext>
                </a:extLst>
              </a:tr>
              <a:tr h="261344">
                <a:tc>
                  <a:txBody>
                    <a:bodyPr/>
                    <a:lstStyle/>
                    <a:p>
                      <a:pPr algn="l" fontAlgn="b"/>
                      <a:r>
                        <a:rPr lang="en-US" sz="1000" b="1" i="0" u="none" strike="noStrike">
                          <a:solidFill>
                            <a:srgbClr val="000000"/>
                          </a:solidFill>
                          <a:effectLst/>
                          <a:latin typeface="Calibri" panose="020F0502020204030204" pitchFamily="34" charset="0"/>
                        </a:rPr>
                        <a:t>Northwestern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$1,194,679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$944,549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$944,549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$934,355</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757948"/>
                  </a:ext>
                </a:extLst>
              </a:tr>
              <a:tr h="261344">
                <a:tc>
                  <a:txBody>
                    <a:bodyPr/>
                    <a:lstStyle/>
                    <a:p>
                      <a:pPr algn="l" fontAlgn="b"/>
                      <a:r>
                        <a:rPr lang="en-US" sz="1000" b="1" i="0" u="none" strike="noStrike">
                          <a:solidFill>
                            <a:srgbClr val="000000"/>
                          </a:solidFill>
                          <a:effectLst/>
                          <a:latin typeface="Calibri" panose="020F0502020204030204" pitchFamily="34" charset="0"/>
                        </a:rPr>
                        <a:t>Porter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$738,988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$439,130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$514,956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$497,840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81028293"/>
                  </a:ext>
                </a:extLst>
              </a:tr>
              <a:tr h="261344">
                <a:tc>
                  <a:txBody>
                    <a:bodyPr/>
                    <a:lstStyle/>
                    <a:p>
                      <a:pPr algn="l" fontAlgn="b"/>
                      <a:r>
                        <a:rPr lang="en-US" sz="1000" b="1" i="0" u="none" strike="noStrike">
                          <a:solidFill>
                            <a:srgbClr val="000000"/>
                          </a:solidFill>
                          <a:effectLst/>
                          <a:latin typeface="Calibri" panose="020F0502020204030204" pitchFamily="34" charset="0"/>
                        </a:rPr>
                        <a:t>Rutland Regional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$3,756,859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$3,090,930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$3,041,569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$3,169,990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26982546"/>
                  </a:ext>
                </a:extLst>
              </a:tr>
              <a:tr h="261344">
                <a:tc>
                  <a:txBody>
                    <a:bodyPr/>
                    <a:lstStyle/>
                    <a:p>
                      <a:pPr algn="l" fontAlgn="b"/>
                      <a:r>
                        <a:rPr lang="en-US" sz="1000" b="1" i="0" u="none" strike="noStrike">
                          <a:solidFill>
                            <a:srgbClr val="000000"/>
                          </a:solidFill>
                          <a:effectLst/>
                          <a:latin typeface="Calibri" panose="020F0502020204030204" pitchFamily="34" charset="0"/>
                        </a:rPr>
                        <a:t>Southwestern VT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$1,038,062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$1,021,412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$1,021,412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$839,000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-17.9%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-17.9%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7991219"/>
                  </a:ext>
                </a:extLst>
              </a:tr>
              <a:tr h="261344">
                <a:tc>
                  <a:txBody>
                    <a:bodyPr/>
                    <a:lstStyle/>
                    <a:p>
                      <a:pPr algn="l" fontAlgn="b"/>
                      <a:r>
                        <a:rPr lang="en-US" sz="1000" b="1" i="0" u="none" strike="noStrike">
                          <a:solidFill>
                            <a:srgbClr val="000000"/>
                          </a:solidFill>
                          <a:effectLst/>
                          <a:latin typeface="Calibri" panose="020F0502020204030204" pitchFamily="34" charset="0"/>
                        </a:rPr>
                        <a:t>Springfield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$925,000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$1,058,694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$1,058,694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$900,130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57118579"/>
                  </a:ext>
                </a:extLst>
              </a:tr>
              <a:tr h="261344">
                <a:tc>
                  <a:txBody>
                    <a:bodyPr/>
                    <a:lstStyle/>
                    <a:p>
                      <a:pPr algn="l" fontAlgn="b"/>
                      <a:r>
                        <a:rPr lang="en-US" sz="1000" b="1" i="0" u="none" strike="noStrike">
                          <a:solidFill>
                            <a:srgbClr val="000000"/>
                          </a:solidFill>
                          <a:effectLst/>
                          <a:latin typeface="Calibri" panose="020F0502020204030204" pitchFamily="34" charset="0"/>
                        </a:rPr>
                        <a:t>The University of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$13,016,392</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$10,592,241</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$10,892,395</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$11,352,235</a:t>
                      </a: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467117"/>
                  </a:ext>
                </a:extLst>
              </a:tr>
              <a:tr h="261344">
                <a:tc>
                  <a:txBody>
                    <a:bodyPr/>
                    <a:lstStyle/>
                    <a:p>
                      <a:pPr algn="l" fontAlgn="b"/>
                      <a:r>
                        <a:rPr lang="en-US" sz="1000" b="1" i="0" u="none" strike="noStrike" dirty="0">
                          <a:solidFill>
                            <a:srgbClr val="000000"/>
                          </a:solidFill>
                          <a:effectLst/>
                          <a:latin typeface="Calibri" panose="020F0502020204030204" pitchFamily="34" charset="0"/>
                        </a:rPr>
                        <a:t>System Total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$26,523,305</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$22,389,506</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$22,738,113</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$22,782,671</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75241211"/>
                  </a:ext>
                </a:extLst>
              </a:tr>
            </a:tbl>
          </a:graphicData>
        </a:graphic>
      </p:graphicFrame>
      <p:sp>
        <p:nvSpPr>
          <p:cNvPr id="4" name="Slide Number Placeholder 3">
            <a:extLst>
              <a:ext uri="{FF2B5EF4-FFF2-40B4-BE49-F238E27FC236}">
                <a16:creationId xmlns:a16="http://schemas.microsoft.com/office/drawing/2014/main" id="{365DFEDE-8EC0-4587-B989-AEDA797107F3}"/>
              </a:ext>
            </a:extLst>
          </p:cNvPr>
          <p:cNvSpPr>
            <a:spLocks noGrp="1"/>
          </p:cNvSpPr>
          <p:nvPr>
            <p:ph type="sldNum" sz="quarter" idx="12"/>
          </p:nvPr>
        </p:nvSpPr>
        <p:spPr/>
        <p:txBody>
          <a:bodyPr/>
          <a:lstStyle/>
          <a:p>
            <a:fld id="{8C820DE8-B2A3-4495-B05C-4C28FA95D4C8}" type="slidenum">
              <a:rPr lang="en-US" smtClean="0"/>
              <a:t>33</a:t>
            </a:fld>
            <a:endParaRPr lang="en-US" dirty="0"/>
          </a:p>
        </p:txBody>
      </p:sp>
    </p:spTree>
    <p:extLst>
      <p:ext uri="{BB962C8B-B14F-4D97-AF65-F5344CB8AC3E}">
        <p14:creationId xmlns:p14="http://schemas.microsoft.com/office/powerpoint/2010/main" val="3250038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9DB8-D140-4CB5-ADAC-CAA4C4E1EF33}"/>
              </a:ext>
            </a:extLst>
          </p:cNvPr>
          <p:cNvSpPr>
            <a:spLocks noGrp="1"/>
          </p:cNvSpPr>
          <p:nvPr>
            <p:ph type="title"/>
          </p:nvPr>
        </p:nvSpPr>
        <p:spPr>
          <a:xfrm>
            <a:off x="495300" y="119632"/>
            <a:ext cx="8229600" cy="1143000"/>
          </a:xfrm>
        </p:spPr>
        <p:txBody>
          <a:bodyPr>
            <a:normAutofit/>
          </a:bodyPr>
          <a:lstStyle/>
          <a:p>
            <a:r>
              <a:rPr lang="en-US" dirty="0"/>
              <a:t>Provider Tax</a:t>
            </a:r>
          </a:p>
        </p:txBody>
      </p:sp>
      <p:graphicFrame>
        <p:nvGraphicFramePr>
          <p:cNvPr id="3" name="Table 2">
            <a:extLst>
              <a:ext uri="{FF2B5EF4-FFF2-40B4-BE49-F238E27FC236}">
                <a16:creationId xmlns:a16="http://schemas.microsoft.com/office/drawing/2014/main" id="{8C59CB18-F4A4-462D-BFA3-81B16EF95863}"/>
              </a:ext>
            </a:extLst>
          </p:cNvPr>
          <p:cNvGraphicFramePr>
            <a:graphicFrameLocks noGrp="1"/>
          </p:cNvGraphicFramePr>
          <p:nvPr>
            <p:extLst>
              <p:ext uri="{D42A27DB-BD31-4B8C-83A1-F6EECF244321}">
                <p14:modId xmlns:p14="http://schemas.microsoft.com/office/powerpoint/2010/main" val="4012926233"/>
              </p:ext>
            </p:extLst>
          </p:nvPr>
        </p:nvGraphicFramePr>
        <p:xfrm>
          <a:off x="228600" y="1272156"/>
          <a:ext cx="8763001" cy="4442848"/>
        </p:xfrm>
        <a:graphic>
          <a:graphicData uri="http://schemas.openxmlformats.org/drawingml/2006/table">
            <a:tbl>
              <a:tblPr/>
              <a:tblGrid>
                <a:gridCol w="2286000">
                  <a:extLst>
                    <a:ext uri="{9D8B030D-6E8A-4147-A177-3AD203B41FA5}">
                      <a16:colId xmlns:a16="http://schemas.microsoft.com/office/drawing/2014/main" val="256749307"/>
                    </a:ext>
                  </a:extLst>
                </a:gridCol>
                <a:gridCol w="914400">
                  <a:extLst>
                    <a:ext uri="{9D8B030D-6E8A-4147-A177-3AD203B41FA5}">
                      <a16:colId xmlns:a16="http://schemas.microsoft.com/office/drawing/2014/main" val="1418261746"/>
                    </a:ext>
                  </a:extLst>
                </a:gridCol>
                <a:gridCol w="838200">
                  <a:extLst>
                    <a:ext uri="{9D8B030D-6E8A-4147-A177-3AD203B41FA5}">
                      <a16:colId xmlns:a16="http://schemas.microsoft.com/office/drawing/2014/main" val="2596680257"/>
                    </a:ext>
                  </a:extLst>
                </a:gridCol>
                <a:gridCol w="838200">
                  <a:extLst>
                    <a:ext uri="{9D8B030D-6E8A-4147-A177-3AD203B41FA5}">
                      <a16:colId xmlns:a16="http://schemas.microsoft.com/office/drawing/2014/main" val="904609383"/>
                    </a:ext>
                  </a:extLst>
                </a:gridCol>
                <a:gridCol w="838200">
                  <a:extLst>
                    <a:ext uri="{9D8B030D-6E8A-4147-A177-3AD203B41FA5}">
                      <a16:colId xmlns:a16="http://schemas.microsoft.com/office/drawing/2014/main" val="4035943731"/>
                    </a:ext>
                  </a:extLst>
                </a:gridCol>
                <a:gridCol w="892507">
                  <a:extLst>
                    <a:ext uri="{9D8B030D-6E8A-4147-A177-3AD203B41FA5}">
                      <a16:colId xmlns:a16="http://schemas.microsoft.com/office/drawing/2014/main" val="41909870"/>
                    </a:ext>
                  </a:extLst>
                </a:gridCol>
                <a:gridCol w="1077747">
                  <a:extLst>
                    <a:ext uri="{9D8B030D-6E8A-4147-A177-3AD203B41FA5}">
                      <a16:colId xmlns:a16="http://schemas.microsoft.com/office/drawing/2014/main" val="3148388347"/>
                    </a:ext>
                  </a:extLst>
                </a:gridCol>
                <a:gridCol w="1077747">
                  <a:extLst>
                    <a:ext uri="{9D8B030D-6E8A-4147-A177-3AD203B41FA5}">
                      <a16:colId xmlns:a16="http://schemas.microsoft.com/office/drawing/2014/main" val="2685763691"/>
                    </a:ext>
                  </a:extLst>
                </a:gridCol>
              </a:tblGrid>
              <a:tr h="522688">
                <a:tc>
                  <a:txBody>
                    <a:bodyPr/>
                    <a:lstStyle/>
                    <a:p>
                      <a:pPr algn="l" fontAlgn="b"/>
                      <a:r>
                        <a:rPr lang="en-US" sz="1000" b="0" i="0" u="none" strike="noStrike">
                          <a:solidFill>
                            <a:srgbClr val="000000"/>
                          </a:solidFill>
                          <a:effectLst/>
                          <a:latin typeface="Calibri" panose="020F0502020204030204" pitchFamily="34" charset="0"/>
                        </a:rPr>
                        <a:t> </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Actual </a:t>
                      </a:r>
                    </a:p>
                    <a:p>
                      <a:pPr algn="ctr" fontAlgn="b"/>
                      <a:r>
                        <a:rPr lang="en-US" sz="1000" b="1" i="0" u="none" strike="noStrike" dirty="0">
                          <a:solidFill>
                            <a:srgbClr val="000000"/>
                          </a:solidFill>
                          <a:effectLst/>
                          <a:latin typeface="Calibri" panose="020F0502020204030204" pitchFamily="34" charset="0"/>
                        </a:rPr>
                        <a:t>FY18</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Budget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Projection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 </a:t>
                      </a:r>
                    </a:p>
                    <a:p>
                      <a:pPr algn="ctr" fontAlgn="b"/>
                      <a:r>
                        <a:rPr lang="en-US" sz="1000" b="1" i="0" u="none" strike="noStrike" dirty="0">
                          <a:solidFill>
                            <a:srgbClr val="000000"/>
                          </a:solidFill>
                          <a:effectLst/>
                          <a:latin typeface="Calibri" panose="020F0502020204030204" pitchFamily="34" charset="0"/>
                        </a:rPr>
                        <a:t>FY20</a:t>
                      </a:r>
                    </a:p>
                  </a:txBody>
                  <a:tcPr marL="5676" marR="5676" marT="567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Budget-to-Projection </a:t>
                      </a:r>
                    </a:p>
                    <a:p>
                      <a:pPr algn="ctr" fontAlgn="b"/>
                      <a:r>
                        <a:rPr lang="en-US" sz="1000" b="1" i="0" u="none" strike="noStrike" dirty="0">
                          <a:solidFill>
                            <a:srgbClr val="000000"/>
                          </a:solidFill>
                          <a:effectLst/>
                          <a:latin typeface="Calibri" panose="020F0502020204030204" pitchFamily="34" charset="0"/>
                        </a:rPr>
                        <a:t>% Change FY19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Budget-to-Budget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 Change </a:t>
                      </a:r>
                    </a:p>
                    <a:p>
                      <a:pPr algn="ctr" fontAlgn="b"/>
                      <a:r>
                        <a:rPr lang="en-US" sz="1000" b="1" i="0" u="none" strike="noStrike" dirty="0">
                          <a:solidFill>
                            <a:srgbClr val="000000"/>
                          </a:solidFill>
                          <a:effectLst/>
                          <a:latin typeface="Calibri" panose="020F0502020204030204" pitchFamily="34" charset="0"/>
                        </a:rPr>
                        <a:t>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Projection-to-Budget % Change 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9241118"/>
                  </a:ext>
                </a:extLst>
              </a:tr>
              <a:tr h="261344">
                <a:tc>
                  <a:txBody>
                    <a:bodyPr/>
                    <a:lstStyle/>
                    <a:p>
                      <a:pPr algn="l" fontAlgn="b"/>
                      <a:r>
                        <a:rPr lang="en-US" sz="1000" b="1" i="0" u="none" strike="noStrike">
                          <a:solidFill>
                            <a:srgbClr val="000000"/>
                          </a:solidFill>
                          <a:effectLst/>
                          <a:latin typeface="Calibri" panose="020F0502020204030204" pitchFamily="34" charset="0"/>
                        </a:rPr>
                        <a:t>Brattleboro Memorial Hospital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4,541,687.22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$5,105,872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$4,654,355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$5,000,643</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-8.8%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7.4%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88844497"/>
                  </a:ext>
                </a:extLst>
              </a:tr>
              <a:tr h="261344">
                <a:tc>
                  <a:txBody>
                    <a:bodyPr/>
                    <a:lstStyle/>
                    <a:p>
                      <a:pPr algn="l" fontAlgn="b"/>
                      <a:r>
                        <a:rPr lang="en-US" sz="1000" b="1" i="0" u="none" strike="noStrike">
                          <a:solidFill>
                            <a:srgbClr val="000000"/>
                          </a:solidFill>
                          <a:effectLst/>
                          <a:latin typeface="Calibri" panose="020F0502020204030204" pitchFamily="34" charset="0"/>
                        </a:rPr>
                        <a:t>Central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11,510,963.73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$12,343,107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$11,511,271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$13,092,010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5814103"/>
                  </a:ext>
                </a:extLst>
              </a:tr>
              <a:tr h="261344">
                <a:tc>
                  <a:txBody>
                    <a:bodyPr/>
                    <a:lstStyle/>
                    <a:p>
                      <a:pPr algn="l" fontAlgn="b"/>
                      <a:r>
                        <a:rPr lang="en-US" sz="1000" b="1" i="0" u="none" strike="noStrike">
                          <a:solidFill>
                            <a:srgbClr val="000000"/>
                          </a:solidFill>
                          <a:effectLst/>
                          <a:latin typeface="Calibri" panose="020F0502020204030204" pitchFamily="34" charset="0"/>
                        </a:rPr>
                        <a:t>Copley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3,852,435.00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$3,882,632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$3,899,903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$3,954,800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8965128"/>
                  </a:ext>
                </a:extLst>
              </a:tr>
              <a:tr h="261344">
                <a:tc>
                  <a:txBody>
                    <a:bodyPr/>
                    <a:lstStyle/>
                    <a:p>
                      <a:pPr algn="l" fontAlgn="b"/>
                      <a:r>
                        <a:rPr lang="en-US" sz="1000" b="1" i="0" u="none" strike="noStrike">
                          <a:solidFill>
                            <a:srgbClr val="000000"/>
                          </a:solidFill>
                          <a:effectLst/>
                          <a:latin typeface="Calibri" panose="020F0502020204030204" pitchFamily="34" charset="0"/>
                        </a:rPr>
                        <a:t>Gifford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3,153,370.89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$3,186,753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$2,972,062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$2,872,296</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89627542"/>
                  </a:ext>
                </a:extLst>
              </a:tr>
              <a:tr h="261344">
                <a:tc>
                  <a:txBody>
                    <a:bodyPr/>
                    <a:lstStyle/>
                    <a:p>
                      <a:pPr algn="l" fontAlgn="b"/>
                      <a:r>
                        <a:rPr lang="en-US" sz="1000" b="1" i="0" u="none" strike="noStrike">
                          <a:solidFill>
                            <a:srgbClr val="000000"/>
                          </a:solidFill>
                          <a:effectLst/>
                          <a:latin typeface="Calibri" panose="020F0502020204030204" pitchFamily="34" charset="0"/>
                        </a:rPr>
                        <a:t>Grace Cottage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620,394.00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$640,758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$645,933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$693,363</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8.2%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6553999"/>
                  </a:ext>
                </a:extLst>
              </a:tr>
              <a:tr h="261344">
                <a:tc>
                  <a:txBody>
                    <a:bodyPr/>
                    <a:lstStyle/>
                    <a:p>
                      <a:pPr algn="l" fontAlgn="b"/>
                      <a:r>
                        <a:rPr lang="en-US" sz="1000" b="1" i="0" u="none" strike="noStrike">
                          <a:solidFill>
                            <a:srgbClr val="000000"/>
                          </a:solidFill>
                          <a:effectLst/>
                          <a:latin typeface="Calibri" panose="020F0502020204030204" pitchFamily="34" charset="0"/>
                        </a:rPr>
                        <a:t>Mt. Ascutney Hospital &amp; Health Ctr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1,762,965.00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$1,750,000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$1,757,524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$2,000,000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13349838"/>
                  </a:ext>
                </a:extLst>
              </a:tr>
              <a:tr h="261344">
                <a:tc>
                  <a:txBody>
                    <a:bodyPr/>
                    <a:lstStyle/>
                    <a:p>
                      <a:pPr algn="l" fontAlgn="b"/>
                      <a:r>
                        <a:rPr lang="en-US" sz="1000" b="1" i="0" u="none" strike="noStrike">
                          <a:solidFill>
                            <a:srgbClr val="000000"/>
                          </a:solidFill>
                          <a:effectLst/>
                          <a:latin typeface="Calibri" panose="020F0502020204030204" pitchFamily="34" charset="0"/>
                        </a:rPr>
                        <a:t>North Country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4,550,595.99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$4,533,348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$4,692,876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$4,692,876</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69566686"/>
                  </a:ext>
                </a:extLst>
              </a:tr>
              <a:tr h="261344">
                <a:tc>
                  <a:txBody>
                    <a:bodyPr/>
                    <a:lstStyle/>
                    <a:p>
                      <a:pPr algn="l" fontAlgn="b"/>
                      <a:r>
                        <a:rPr lang="en-US" sz="1000" b="1" i="0" u="none" strike="noStrike">
                          <a:solidFill>
                            <a:srgbClr val="000000"/>
                          </a:solidFill>
                          <a:effectLst/>
                          <a:latin typeface="Calibri" panose="020F0502020204030204" pitchFamily="34" charset="0"/>
                        </a:rPr>
                        <a:t>Northeastern VT Regional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4,581,058.00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$4,600,000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$4,703,185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$5,065,000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25628905"/>
                  </a:ext>
                </a:extLst>
              </a:tr>
              <a:tr h="261344">
                <a:tc>
                  <a:txBody>
                    <a:bodyPr/>
                    <a:lstStyle/>
                    <a:p>
                      <a:pPr algn="l" fontAlgn="b"/>
                      <a:r>
                        <a:rPr lang="en-US" sz="1000" b="1" i="0" u="none" strike="noStrike">
                          <a:solidFill>
                            <a:srgbClr val="000000"/>
                          </a:solidFill>
                          <a:effectLst/>
                          <a:latin typeface="Calibri" panose="020F0502020204030204" pitchFamily="34" charset="0"/>
                        </a:rPr>
                        <a:t>Northwestern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6,169,059.00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$6,419,916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$6,293,443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$7,288,305</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15.8%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757948"/>
                  </a:ext>
                </a:extLst>
              </a:tr>
              <a:tr h="261344">
                <a:tc>
                  <a:txBody>
                    <a:bodyPr/>
                    <a:lstStyle/>
                    <a:p>
                      <a:pPr algn="l" fontAlgn="b"/>
                      <a:r>
                        <a:rPr lang="en-US" sz="1000" b="1" i="0" u="none" strike="noStrike">
                          <a:solidFill>
                            <a:srgbClr val="000000"/>
                          </a:solidFill>
                          <a:effectLst/>
                          <a:latin typeface="Calibri" panose="020F0502020204030204" pitchFamily="34" charset="0"/>
                        </a:rPr>
                        <a:t>Porter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4,703,348.00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$4,720,371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$4,672,299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$4,784,372</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81028293"/>
                  </a:ext>
                </a:extLst>
              </a:tr>
              <a:tr h="261344">
                <a:tc>
                  <a:txBody>
                    <a:bodyPr/>
                    <a:lstStyle/>
                    <a:p>
                      <a:pPr algn="l" fontAlgn="b"/>
                      <a:r>
                        <a:rPr lang="en-US" sz="1000" b="1" i="0" u="none" strike="noStrike">
                          <a:solidFill>
                            <a:srgbClr val="000000"/>
                          </a:solidFill>
                          <a:effectLst/>
                          <a:latin typeface="Calibri" panose="020F0502020204030204" pitchFamily="34" charset="0"/>
                        </a:rPr>
                        <a:t>Rutland Regional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14,701,522.00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$15,396,699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$15,307,680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$15,821,854</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26982546"/>
                  </a:ext>
                </a:extLst>
              </a:tr>
              <a:tr h="261344">
                <a:tc>
                  <a:txBody>
                    <a:bodyPr/>
                    <a:lstStyle/>
                    <a:p>
                      <a:pPr algn="l" fontAlgn="b"/>
                      <a:r>
                        <a:rPr lang="en-US" sz="1000" b="1" i="0" u="none" strike="noStrike">
                          <a:solidFill>
                            <a:srgbClr val="000000"/>
                          </a:solidFill>
                          <a:effectLst/>
                          <a:latin typeface="Calibri" panose="020F0502020204030204" pitchFamily="34" charset="0"/>
                        </a:rPr>
                        <a:t>Southwestern VT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9,261,317.00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$9,618,532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$9,652,381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$9,981,590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7991219"/>
                  </a:ext>
                </a:extLst>
              </a:tr>
              <a:tr h="261344">
                <a:tc>
                  <a:txBody>
                    <a:bodyPr/>
                    <a:lstStyle/>
                    <a:p>
                      <a:pPr algn="l" fontAlgn="b"/>
                      <a:r>
                        <a:rPr lang="en-US" sz="1000" b="1" i="0" u="none" strike="noStrike">
                          <a:solidFill>
                            <a:srgbClr val="000000"/>
                          </a:solidFill>
                          <a:effectLst/>
                          <a:latin typeface="Calibri" panose="020F0502020204030204" pitchFamily="34" charset="0"/>
                        </a:rPr>
                        <a:t>Springfield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3,240,699.57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$3,599,817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$3,599,817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$3,385,476</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57118579"/>
                  </a:ext>
                </a:extLst>
              </a:tr>
              <a:tr h="261344">
                <a:tc>
                  <a:txBody>
                    <a:bodyPr/>
                    <a:lstStyle/>
                    <a:p>
                      <a:pPr algn="l" fontAlgn="b"/>
                      <a:r>
                        <a:rPr lang="en-US" sz="1000" b="1" i="0" u="none" strike="noStrike">
                          <a:solidFill>
                            <a:srgbClr val="000000"/>
                          </a:solidFill>
                          <a:effectLst/>
                          <a:latin typeface="Calibri" panose="020F0502020204030204" pitchFamily="34" charset="0"/>
                        </a:rPr>
                        <a:t>The University of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69,819,963.02</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$72,734,280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$73,235,788</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$77,264,586</a:t>
                      </a: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467117"/>
                  </a:ext>
                </a:extLst>
              </a:tr>
              <a:tr h="261344">
                <a:tc>
                  <a:txBody>
                    <a:bodyPr/>
                    <a:lstStyle/>
                    <a:p>
                      <a:pPr algn="l" fontAlgn="b"/>
                      <a:r>
                        <a:rPr lang="en-US" sz="1000" b="1" i="0" u="none" strike="noStrike" dirty="0">
                          <a:solidFill>
                            <a:srgbClr val="000000"/>
                          </a:solidFill>
                          <a:effectLst/>
                          <a:latin typeface="Calibri" panose="020F0502020204030204" pitchFamily="34" charset="0"/>
                        </a:rPr>
                        <a:t>System Total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142,469,378.42</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$148,532,085</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$147,598,517</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$155,897,171</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5.6%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75241211"/>
                  </a:ext>
                </a:extLst>
              </a:tr>
            </a:tbl>
          </a:graphicData>
        </a:graphic>
      </p:graphicFrame>
      <p:sp>
        <p:nvSpPr>
          <p:cNvPr id="4" name="Slide Number Placeholder 3">
            <a:extLst>
              <a:ext uri="{FF2B5EF4-FFF2-40B4-BE49-F238E27FC236}">
                <a16:creationId xmlns:a16="http://schemas.microsoft.com/office/drawing/2014/main" id="{B871AA67-FD98-4D4B-BC2E-6C9E8D3F60AC}"/>
              </a:ext>
            </a:extLst>
          </p:cNvPr>
          <p:cNvSpPr>
            <a:spLocks noGrp="1"/>
          </p:cNvSpPr>
          <p:nvPr>
            <p:ph type="sldNum" sz="quarter" idx="12"/>
          </p:nvPr>
        </p:nvSpPr>
        <p:spPr/>
        <p:txBody>
          <a:bodyPr/>
          <a:lstStyle/>
          <a:p>
            <a:fld id="{8C820DE8-B2A3-4495-B05C-4C28FA95D4C8}" type="slidenum">
              <a:rPr lang="en-US" smtClean="0"/>
              <a:t>34</a:t>
            </a:fld>
            <a:endParaRPr lang="en-US" dirty="0"/>
          </a:p>
        </p:txBody>
      </p:sp>
    </p:spTree>
    <p:extLst>
      <p:ext uri="{BB962C8B-B14F-4D97-AF65-F5344CB8AC3E}">
        <p14:creationId xmlns:p14="http://schemas.microsoft.com/office/powerpoint/2010/main" val="7889288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9DB8-D140-4CB5-ADAC-CAA4C4E1EF33}"/>
              </a:ext>
            </a:extLst>
          </p:cNvPr>
          <p:cNvSpPr>
            <a:spLocks noGrp="1"/>
          </p:cNvSpPr>
          <p:nvPr>
            <p:ph type="title"/>
          </p:nvPr>
        </p:nvSpPr>
        <p:spPr>
          <a:xfrm>
            <a:off x="495300" y="119632"/>
            <a:ext cx="8229600" cy="1143000"/>
          </a:xfrm>
        </p:spPr>
        <p:txBody>
          <a:bodyPr>
            <a:normAutofit/>
          </a:bodyPr>
          <a:lstStyle/>
          <a:p>
            <a:r>
              <a:rPr lang="en-US" dirty="0"/>
              <a:t>340B Retail Pharmacy Program</a:t>
            </a:r>
            <a:br>
              <a:rPr lang="en-US" dirty="0"/>
            </a:br>
            <a:r>
              <a:rPr lang="en-US" sz="2400" dirty="0"/>
              <a:t>(included in Other Operating Revenue)</a:t>
            </a:r>
            <a:endParaRPr lang="en-US" dirty="0"/>
          </a:p>
        </p:txBody>
      </p:sp>
      <p:graphicFrame>
        <p:nvGraphicFramePr>
          <p:cNvPr id="3" name="Table 2">
            <a:extLst>
              <a:ext uri="{FF2B5EF4-FFF2-40B4-BE49-F238E27FC236}">
                <a16:creationId xmlns:a16="http://schemas.microsoft.com/office/drawing/2014/main" id="{8C59CB18-F4A4-462D-BFA3-81B16EF95863}"/>
              </a:ext>
            </a:extLst>
          </p:cNvPr>
          <p:cNvGraphicFramePr>
            <a:graphicFrameLocks noGrp="1"/>
          </p:cNvGraphicFramePr>
          <p:nvPr>
            <p:extLst>
              <p:ext uri="{D42A27DB-BD31-4B8C-83A1-F6EECF244321}">
                <p14:modId xmlns:p14="http://schemas.microsoft.com/office/powerpoint/2010/main" val="2068763479"/>
              </p:ext>
            </p:extLst>
          </p:nvPr>
        </p:nvGraphicFramePr>
        <p:xfrm>
          <a:off x="228600" y="1272156"/>
          <a:ext cx="8763001" cy="4442848"/>
        </p:xfrm>
        <a:graphic>
          <a:graphicData uri="http://schemas.openxmlformats.org/drawingml/2006/table">
            <a:tbl>
              <a:tblPr/>
              <a:tblGrid>
                <a:gridCol w="2286000">
                  <a:extLst>
                    <a:ext uri="{9D8B030D-6E8A-4147-A177-3AD203B41FA5}">
                      <a16:colId xmlns:a16="http://schemas.microsoft.com/office/drawing/2014/main" val="256749307"/>
                    </a:ext>
                  </a:extLst>
                </a:gridCol>
                <a:gridCol w="914400">
                  <a:extLst>
                    <a:ext uri="{9D8B030D-6E8A-4147-A177-3AD203B41FA5}">
                      <a16:colId xmlns:a16="http://schemas.microsoft.com/office/drawing/2014/main" val="1418261746"/>
                    </a:ext>
                  </a:extLst>
                </a:gridCol>
                <a:gridCol w="838200">
                  <a:extLst>
                    <a:ext uri="{9D8B030D-6E8A-4147-A177-3AD203B41FA5}">
                      <a16:colId xmlns:a16="http://schemas.microsoft.com/office/drawing/2014/main" val="2596680257"/>
                    </a:ext>
                  </a:extLst>
                </a:gridCol>
                <a:gridCol w="838200">
                  <a:extLst>
                    <a:ext uri="{9D8B030D-6E8A-4147-A177-3AD203B41FA5}">
                      <a16:colId xmlns:a16="http://schemas.microsoft.com/office/drawing/2014/main" val="904609383"/>
                    </a:ext>
                  </a:extLst>
                </a:gridCol>
                <a:gridCol w="838200">
                  <a:extLst>
                    <a:ext uri="{9D8B030D-6E8A-4147-A177-3AD203B41FA5}">
                      <a16:colId xmlns:a16="http://schemas.microsoft.com/office/drawing/2014/main" val="4035943731"/>
                    </a:ext>
                  </a:extLst>
                </a:gridCol>
                <a:gridCol w="892507">
                  <a:extLst>
                    <a:ext uri="{9D8B030D-6E8A-4147-A177-3AD203B41FA5}">
                      <a16:colId xmlns:a16="http://schemas.microsoft.com/office/drawing/2014/main" val="41909870"/>
                    </a:ext>
                  </a:extLst>
                </a:gridCol>
                <a:gridCol w="1077747">
                  <a:extLst>
                    <a:ext uri="{9D8B030D-6E8A-4147-A177-3AD203B41FA5}">
                      <a16:colId xmlns:a16="http://schemas.microsoft.com/office/drawing/2014/main" val="3148388347"/>
                    </a:ext>
                  </a:extLst>
                </a:gridCol>
                <a:gridCol w="1077747">
                  <a:extLst>
                    <a:ext uri="{9D8B030D-6E8A-4147-A177-3AD203B41FA5}">
                      <a16:colId xmlns:a16="http://schemas.microsoft.com/office/drawing/2014/main" val="2685763691"/>
                    </a:ext>
                  </a:extLst>
                </a:gridCol>
              </a:tblGrid>
              <a:tr h="522688">
                <a:tc>
                  <a:txBody>
                    <a:bodyPr/>
                    <a:lstStyle/>
                    <a:p>
                      <a:pPr algn="l" fontAlgn="b"/>
                      <a:r>
                        <a:rPr lang="en-US" sz="1000" b="0" i="0" u="none" strike="noStrike">
                          <a:solidFill>
                            <a:srgbClr val="000000"/>
                          </a:solidFill>
                          <a:effectLst/>
                          <a:latin typeface="Calibri" panose="020F0502020204030204" pitchFamily="34" charset="0"/>
                        </a:rPr>
                        <a:t> </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Actual </a:t>
                      </a:r>
                    </a:p>
                    <a:p>
                      <a:pPr algn="ctr" fontAlgn="b"/>
                      <a:r>
                        <a:rPr lang="en-US" sz="1000" b="1" i="0" u="none" strike="noStrike" dirty="0">
                          <a:solidFill>
                            <a:srgbClr val="000000"/>
                          </a:solidFill>
                          <a:effectLst/>
                          <a:latin typeface="Calibri" panose="020F0502020204030204" pitchFamily="34" charset="0"/>
                        </a:rPr>
                        <a:t>FY18</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Budget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Projection </a:t>
                      </a:r>
                    </a:p>
                    <a:p>
                      <a:pPr algn="ctr" fontAlgn="b"/>
                      <a:r>
                        <a:rPr lang="en-US" sz="1000" b="1" i="0" u="none" strike="noStrike" dirty="0">
                          <a:solidFill>
                            <a:srgbClr val="000000"/>
                          </a:solidFill>
                          <a:effectLst/>
                          <a:latin typeface="Calibri" panose="020F0502020204030204" pitchFamily="34" charset="0"/>
                        </a:rPr>
                        <a:t>FY19</a:t>
                      </a:r>
                    </a:p>
                  </a:txBody>
                  <a:tcPr marL="5676" marR="5676" marT="567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 </a:t>
                      </a:r>
                    </a:p>
                    <a:p>
                      <a:pPr algn="ctr" fontAlgn="b"/>
                      <a:r>
                        <a:rPr lang="en-US" sz="1000" b="1" i="0" u="none" strike="noStrike" dirty="0">
                          <a:solidFill>
                            <a:srgbClr val="000000"/>
                          </a:solidFill>
                          <a:effectLst/>
                          <a:latin typeface="Calibri" panose="020F0502020204030204" pitchFamily="34" charset="0"/>
                        </a:rPr>
                        <a:t>FY20</a:t>
                      </a:r>
                    </a:p>
                  </a:txBody>
                  <a:tcPr marL="5676" marR="5676" marT="567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Budget-to-Projection </a:t>
                      </a:r>
                    </a:p>
                    <a:p>
                      <a:pPr algn="ctr" fontAlgn="b"/>
                      <a:r>
                        <a:rPr lang="en-US" sz="1000" b="1" i="0" u="none" strike="noStrike" dirty="0">
                          <a:solidFill>
                            <a:srgbClr val="000000"/>
                          </a:solidFill>
                          <a:effectLst/>
                          <a:latin typeface="Calibri" panose="020F0502020204030204" pitchFamily="34" charset="0"/>
                        </a:rPr>
                        <a:t>% Change FY19</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Budget-to-Budget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 Change </a:t>
                      </a:r>
                    </a:p>
                    <a:p>
                      <a:pPr algn="ctr" fontAlgn="b"/>
                      <a:r>
                        <a:rPr lang="en-US" sz="1000" b="1" i="0" u="none" strike="noStrike" dirty="0">
                          <a:solidFill>
                            <a:srgbClr val="000000"/>
                          </a:solidFill>
                          <a:effectLst/>
                          <a:latin typeface="Calibri" panose="020F0502020204030204" pitchFamily="34" charset="0"/>
                        </a:rPr>
                        <a:t>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Projection-to-Budget % Change FY19 - FY20</a:t>
                      </a:r>
                    </a:p>
                  </a:txBody>
                  <a:tcPr marL="5676" marR="5676" marT="56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9241118"/>
                  </a:ext>
                </a:extLst>
              </a:tr>
              <a:tr h="261344">
                <a:tc>
                  <a:txBody>
                    <a:bodyPr/>
                    <a:lstStyle/>
                    <a:p>
                      <a:pPr algn="l" fontAlgn="b"/>
                      <a:r>
                        <a:rPr lang="en-US" sz="1000" b="1" i="0" u="none" strike="noStrike">
                          <a:solidFill>
                            <a:srgbClr val="000000"/>
                          </a:solidFill>
                          <a:effectLst/>
                          <a:latin typeface="Calibri" panose="020F0502020204030204" pitchFamily="34" charset="0"/>
                        </a:rPr>
                        <a:t>Brattleboro Memorial Hospital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$1,456,025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$1,122,000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$1,695,257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$1,695,000</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51.1%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51.1%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88844497"/>
                  </a:ext>
                </a:extLst>
              </a:tr>
              <a:tr h="261344">
                <a:tc>
                  <a:txBody>
                    <a:bodyPr/>
                    <a:lstStyle/>
                    <a:p>
                      <a:pPr algn="l" fontAlgn="b"/>
                      <a:r>
                        <a:rPr lang="en-US" sz="1000" b="1" i="0" u="none" strike="noStrike">
                          <a:solidFill>
                            <a:srgbClr val="000000"/>
                          </a:solidFill>
                          <a:effectLst/>
                          <a:latin typeface="Calibri" panose="020F0502020204030204" pitchFamily="34" charset="0"/>
                        </a:rPr>
                        <a:t>Central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$6,416,021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$6,464,922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$9,422,538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$8,808,544</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45.7%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36.3%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5814103"/>
                  </a:ext>
                </a:extLst>
              </a:tr>
              <a:tr h="261344">
                <a:tc>
                  <a:txBody>
                    <a:bodyPr/>
                    <a:lstStyle/>
                    <a:p>
                      <a:pPr algn="l" fontAlgn="b"/>
                      <a:r>
                        <a:rPr lang="en-US" sz="1000" b="1" i="0" u="none" strike="noStrike">
                          <a:solidFill>
                            <a:srgbClr val="000000"/>
                          </a:solidFill>
                          <a:effectLst/>
                          <a:latin typeface="Calibri" panose="020F0502020204030204" pitchFamily="34" charset="0"/>
                        </a:rPr>
                        <a:t>Copley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8965128"/>
                  </a:ext>
                </a:extLst>
              </a:tr>
              <a:tr h="261344">
                <a:tc>
                  <a:txBody>
                    <a:bodyPr/>
                    <a:lstStyle/>
                    <a:p>
                      <a:pPr algn="l" fontAlgn="b"/>
                      <a:r>
                        <a:rPr lang="en-US" sz="1000" b="1" i="0" u="none" strike="noStrike">
                          <a:solidFill>
                            <a:srgbClr val="000000"/>
                          </a:solidFill>
                          <a:effectLst/>
                          <a:latin typeface="Calibri" panose="020F0502020204030204" pitchFamily="34" charset="0"/>
                        </a:rPr>
                        <a:t>Gifford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$19,584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$20,364</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$36,112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$32,493</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59.6%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89627542"/>
                  </a:ext>
                </a:extLst>
              </a:tr>
              <a:tr h="261344">
                <a:tc>
                  <a:txBody>
                    <a:bodyPr/>
                    <a:lstStyle/>
                    <a:p>
                      <a:pPr algn="l" fontAlgn="b"/>
                      <a:r>
                        <a:rPr lang="en-US" sz="1000" b="1" i="0" u="none" strike="noStrike">
                          <a:solidFill>
                            <a:srgbClr val="000000"/>
                          </a:solidFill>
                          <a:effectLst/>
                          <a:latin typeface="Calibri" panose="020F0502020204030204" pitchFamily="34" charset="0"/>
                        </a:rPr>
                        <a:t>Grace Cottage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$673,629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$711,259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$676,116</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$766,040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6553999"/>
                  </a:ext>
                </a:extLst>
              </a:tr>
              <a:tr h="261344">
                <a:tc>
                  <a:txBody>
                    <a:bodyPr/>
                    <a:lstStyle/>
                    <a:p>
                      <a:pPr algn="l" fontAlgn="b"/>
                      <a:r>
                        <a:rPr lang="en-US" sz="1000" b="1" i="0" u="none" strike="noStrike">
                          <a:solidFill>
                            <a:srgbClr val="000000"/>
                          </a:solidFill>
                          <a:effectLst/>
                          <a:latin typeface="Calibri" panose="020F0502020204030204" pitchFamily="34" charset="0"/>
                        </a:rPr>
                        <a:t>Mt. Ascutney Hospital &amp; Health Ctr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$751,513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$660,000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$844,311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$785,000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27.9%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18.9%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13349838"/>
                  </a:ext>
                </a:extLst>
              </a:tr>
              <a:tr h="261344">
                <a:tc>
                  <a:txBody>
                    <a:bodyPr/>
                    <a:lstStyle/>
                    <a:p>
                      <a:pPr algn="l" fontAlgn="b"/>
                      <a:r>
                        <a:rPr lang="en-US" sz="1000" b="1" i="0" u="none" strike="noStrike">
                          <a:solidFill>
                            <a:srgbClr val="000000"/>
                          </a:solidFill>
                          <a:effectLst/>
                          <a:latin typeface="Calibri" panose="020F0502020204030204" pitchFamily="34" charset="0"/>
                        </a:rPr>
                        <a:t>North Country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$3,225,895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$4,121,082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$4,169,328</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$4,169,328</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69566686"/>
                  </a:ext>
                </a:extLst>
              </a:tr>
              <a:tr h="261344">
                <a:tc>
                  <a:txBody>
                    <a:bodyPr/>
                    <a:lstStyle/>
                    <a:p>
                      <a:pPr algn="l" fontAlgn="b"/>
                      <a:r>
                        <a:rPr lang="en-US" sz="1000" b="1" i="0" u="none" strike="noStrike">
                          <a:solidFill>
                            <a:srgbClr val="000000"/>
                          </a:solidFill>
                          <a:effectLst/>
                          <a:latin typeface="Calibri" panose="020F0502020204030204" pitchFamily="34" charset="0"/>
                        </a:rPr>
                        <a:t>Northeastern VT Regional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$2,158,262</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$2,450,000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$2,000,000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$2,150,000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25628905"/>
                  </a:ext>
                </a:extLst>
              </a:tr>
              <a:tr h="261344">
                <a:tc>
                  <a:txBody>
                    <a:bodyPr/>
                    <a:lstStyle/>
                    <a:p>
                      <a:pPr algn="l" fontAlgn="b"/>
                      <a:r>
                        <a:rPr lang="en-US" sz="1000" b="1" i="0" u="none" strike="noStrike">
                          <a:solidFill>
                            <a:srgbClr val="000000"/>
                          </a:solidFill>
                          <a:effectLst/>
                          <a:latin typeface="Calibri" panose="020F0502020204030204" pitchFamily="34" charset="0"/>
                        </a:rPr>
                        <a:t>Northwestern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$609,887</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$615,303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$420,000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$716,314</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16.4%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70.6%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757948"/>
                  </a:ext>
                </a:extLst>
              </a:tr>
              <a:tr h="261344">
                <a:tc>
                  <a:txBody>
                    <a:bodyPr/>
                    <a:lstStyle/>
                    <a:p>
                      <a:pPr algn="l" fontAlgn="b"/>
                      <a:r>
                        <a:rPr lang="en-US" sz="1000" b="1" i="0" u="none" strike="noStrike" dirty="0">
                          <a:solidFill>
                            <a:srgbClr val="000000"/>
                          </a:solidFill>
                          <a:effectLst/>
                          <a:latin typeface="Calibri" panose="020F0502020204030204" pitchFamily="34" charset="0"/>
                        </a:rPr>
                        <a:t>Porter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$2,498,271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$3,245,311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$3,226,827</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29.2%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81028293"/>
                  </a:ext>
                </a:extLst>
              </a:tr>
              <a:tr h="261344">
                <a:tc>
                  <a:txBody>
                    <a:bodyPr/>
                    <a:lstStyle/>
                    <a:p>
                      <a:pPr algn="l" fontAlgn="b"/>
                      <a:r>
                        <a:rPr lang="en-US" sz="1000" b="1" i="0" u="none" strike="noStrike">
                          <a:solidFill>
                            <a:srgbClr val="000000"/>
                          </a:solidFill>
                          <a:effectLst/>
                          <a:latin typeface="Calibri" panose="020F0502020204030204" pitchFamily="34" charset="0"/>
                        </a:rPr>
                        <a:t>Rutland Regional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$6,846,141</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$6,605,389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$9,902,189</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$9,902,189</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26982546"/>
                  </a:ext>
                </a:extLst>
              </a:tr>
              <a:tr h="261344">
                <a:tc>
                  <a:txBody>
                    <a:bodyPr/>
                    <a:lstStyle/>
                    <a:p>
                      <a:pPr algn="l" fontAlgn="b"/>
                      <a:r>
                        <a:rPr lang="en-US" sz="1000" b="1" i="0" u="none" strike="noStrike">
                          <a:solidFill>
                            <a:srgbClr val="000000"/>
                          </a:solidFill>
                          <a:effectLst/>
                          <a:latin typeface="Calibri" panose="020F0502020204030204" pitchFamily="34" charset="0"/>
                        </a:rPr>
                        <a:t>Southwestern VT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$2,411,825</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$3,204,673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$3,204,673</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$3,250,000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7991219"/>
                  </a:ext>
                </a:extLst>
              </a:tr>
              <a:tr h="261344">
                <a:tc>
                  <a:txBody>
                    <a:bodyPr/>
                    <a:lstStyle/>
                    <a:p>
                      <a:pPr algn="l" fontAlgn="b"/>
                      <a:r>
                        <a:rPr lang="en-US" sz="1000" b="1" i="0" u="none" strike="noStrike">
                          <a:solidFill>
                            <a:srgbClr val="000000"/>
                          </a:solidFill>
                          <a:effectLst/>
                          <a:latin typeface="Calibri" panose="020F0502020204030204" pitchFamily="34" charset="0"/>
                        </a:rPr>
                        <a:t>Springfield Hospital</a:t>
                      </a:r>
                    </a:p>
                  </a:txBody>
                  <a:tcPr marL="5676" marR="5676" marT="567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57118579"/>
                  </a:ext>
                </a:extLst>
              </a:tr>
              <a:tr h="261344">
                <a:tc>
                  <a:txBody>
                    <a:bodyPr/>
                    <a:lstStyle/>
                    <a:p>
                      <a:pPr algn="l" fontAlgn="b"/>
                      <a:r>
                        <a:rPr lang="en-US" sz="1000" b="1" i="0" u="none" strike="noStrike">
                          <a:solidFill>
                            <a:srgbClr val="000000"/>
                          </a:solidFill>
                          <a:effectLst/>
                          <a:latin typeface="Calibri" panose="020F0502020204030204" pitchFamily="34" charset="0"/>
                        </a:rPr>
                        <a:t>The University of Vermont Medical Center</a:t>
                      </a:r>
                    </a:p>
                  </a:txBody>
                  <a:tcPr marL="5676" marR="5676" marT="567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$21,372,011</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$19,189,877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$28,275,738</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$27,290,488</a:t>
                      </a: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467117"/>
                  </a:ext>
                </a:extLst>
              </a:tr>
              <a:tr h="261344">
                <a:tc>
                  <a:txBody>
                    <a:bodyPr/>
                    <a:lstStyle/>
                    <a:p>
                      <a:pPr algn="l" fontAlgn="b"/>
                      <a:r>
                        <a:rPr lang="en-US" sz="1000" b="1" i="0" u="none" strike="noStrike" dirty="0">
                          <a:solidFill>
                            <a:srgbClr val="000000"/>
                          </a:solidFill>
                          <a:effectLst/>
                          <a:latin typeface="Calibri" panose="020F0502020204030204" pitchFamily="34" charset="0"/>
                        </a:rPr>
                        <a:t>System Total</a:t>
                      </a:r>
                    </a:p>
                  </a:txBody>
                  <a:tcPr marL="5676" marR="5676" marT="567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$45,940,794</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$47,663,141</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$63,891,573</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$62,792,223</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34.0%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31.7%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75241211"/>
                  </a:ext>
                </a:extLst>
              </a:tr>
            </a:tbl>
          </a:graphicData>
        </a:graphic>
      </p:graphicFrame>
      <p:sp>
        <p:nvSpPr>
          <p:cNvPr id="5" name="TextBox 4">
            <a:extLst>
              <a:ext uri="{FF2B5EF4-FFF2-40B4-BE49-F238E27FC236}">
                <a16:creationId xmlns:a16="http://schemas.microsoft.com/office/drawing/2014/main" id="{3E309EE3-343C-457A-8E5B-EC4D6373E8B2}"/>
              </a:ext>
            </a:extLst>
          </p:cNvPr>
          <p:cNvSpPr txBox="1"/>
          <p:nvPr/>
        </p:nvSpPr>
        <p:spPr>
          <a:xfrm>
            <a:off x="228600" y="5867400"/>
            <a:ext cx="8763000" cy="246221"/>
          </a:xfrm>
          <a:prstGeom prst="rect">
            <a:avLst/>
          </a:prstGeom>
          <a:noFill/>
        </p:spPr>
        <p:txBody>
          <a:bodyPr wrap="square" rtlCol="0">
            <a:spAutoFit/>
          </a:bodyPr>
          <a:lstStyle/>
          <a:p>
            <a:r>
              <a:rPr lang="en-US" sz="1000" dirty="0"/>
              <a:t>*Porter previously recorded 340B revenue in non-operating revenue</a:t>
            </a:r>
          </a:p>
        </p:txBody>
      </p:sp>
      <p:sp>
        <p:nvSpPr>
          <p:cNvPr id="4" name="Slide Number Placeholder 3">
            <a:extLst>
              <a:ext uri="{FF2B5EF4-FFF2-40B4-BE49-F238E27FC236}">
                <a16:creationId xmlns:a16="http://schemas.microsoft.com/office/drawing/2014/main" id="{7F63CF4F-C71F-4A57-8E02-F159B6695B03}"/>
              </a:ext>
            </a:extLst>
          </p:cNvPr>
          <p:cNvSpPr>
            <a:spLocks noGrp="1"/>
          </p:cNvSpPr>
          <p:nvPr>
            <p:ph type="sldNum" sz="quarter" idx="12"/>
          </p:nvPr>
        </p:nvSpPr>
        <p:spPr/>
        <p:txBody>
          <a:bodyPr/>
          <a:lstStyle/>
          <a:p>
            <a:fld id="{8C820DE8-B2A3-4495-B05C-4C28FA95D4C8}" type="slidenum">
              <a:rPr lang="en-US" smtClean="0"/>
              <a:t>35</a:t>
            </a:fld>
            <a:endParaRPr lang="en-US" dirty="0"/>
          </a:p>
        </p:txBody>
      </p:sp>
    </p:spTree>
    <p:extLst>
      <p:ext uri="{BB962C8B-B14F-4D97-AF65-F5344CB8AC3E}">
        <p14:creationId xmlns:p14="http://schemas.microsoft.com/office/powerpoint/2010/main" val="3796482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5000" y="2861280"/>
            <a:ext cx="5410199" cy="553998"/>
          </a:xfrm>
          <a:prstGeom prst="rect">
            <a:avLst/>
          </a:prstGeom>
        </p:spPr>
        <p:txBody>
          <a:bodyPr vert="horz" wrap="square" lIns="0" tIns="0" rIns="0" bIns="0" rtlCol="0">
            <a:spAutoFit/>
          </a:bodyPr>
          <a:lstStyle/>
          <a:p>
            <a:pPr marL="12700">
              <a:lnSpc>
                <a:spcPct val="100000"/>
              </a:lnSpc>
            </a:pPr>
            <a:r>
              <a:rPr lang="en-US" spc="-55" dirty="0">
                <a:solidFill>
                  <a:srgbClr val="595958"/>
                </a:solidFill>
              </a:rPr>
              <a:t>ACO Participation</a:t>
            </a:r>
          </a:p>
        </p:txBody>
      </p:sp>
      <p:sp>
        <p:nvSpPr>
          <p:cNvPr id="4" name="object 4"/>
          <p:cNvSpPr/>
          <p:nvPr/>
        </p:nvSpPr>
        <p:spPr>
          <a:xfrm>
            <a:off x="457962" y="3582161"/>
            <a:ext cx="8229600" cy="0"/>
          </a:xfrm>
          <a:custGeom>
            <a:avLst/>
            <a:gdLst/>
            <a:ahLst/>
            <a:cxnLst/>
            <a:rect l="l" t="t" r="r" b="b"/>
            <a:pathLst>
              <a:path w="8229600">
                <a:moveTo>
                  <a:pt x="0" y="0"/>
                </a:moveTo>
                <a:lnTo>
                  <a:pt x="8229600" y="0"/>
                </a:lnTo>
              </a:path>
            </a:pathLst>
          </a:custGeom>
          <a:ln w="28956">
            <a:solidFill>
              <a:srgbClr val="000000"/>
            </a:solidFill>
          </a:ln>
        </p:spPr>
        <p:txBody>
          <a:bodyPr wrap="square" lIns="0" tIns="0" rIns="0" bIns="0" rtlCol="0"/>
          <a:lstStyle/>
          <a:p>
            <a:endParaRPr/>
          </a:p>
        </p:txBody>
      </p:sp>
      <p:sp>
        <p:nvSpPr>
          <p:cNvPr id="3" name="Slide Number Placeholder 2">
            <a:extLst>
              <a:ext uri="{FF2B5EF4-FFF2-40B4-BE49-F238E27FC236}">
                <a16:creationId xmlns:a16="http://schemas.microsoft.com/office/drawing/2014/main" id="{3966B0BE-022A-4EAB-B051-0C181A5C5543}"/>
              </a:ext>
            </a:extLst>
          </p:cNvPr>
          <p:cNvSpPr>
            <a:spLocks noGrp="1"/>
          </p:cNvSpPr>
          <p:nvPr>
            <p:ph type="sldNum" sz="quarter" idx="12"/>
          </p:nvPr>
        </p:nvSpPr>
        <p:spPr/>
        <p:txBody>
          <a:bodyPr/>
          <a:lstStyle/>
          <a:p>
            <a:fld id="{8C820DE8-B2A3-4495-B05C-4C28FA95D4C8}" type="slidenum">
              <a:rPr lang="en-US" smtClean="0"/>
              <a:t>36</a:t>
            </a:fld>
            <a:endParaRPr lang="en-US" dirty="0"/>
          </a:p>
        </p:txBody>
      </p:sp>
    </p:spTree>
    <p:extLst>
      <p:ext uri="{BB962C8B-B14F-4D97-AF65-F5344CB8AC3E}">
        <p14:creationId xmlns:p14="http://schemas.microsoft.com/office/powerpoint/2010/main" val="9180641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9DB8-D140-4CB5-ADAC-CAA4C4E1EF33}"/>
              </a:ext>
            </a:extLst>
          </p:cNvPr>
          <p:cNvSpPr>
            <a:spLocks noGrp="1"/>
          </p:cNvSpPr>
          <p:nvPr>
            <p:ph type="title"/>
          </p:nvPr>
        </p:nvSpPr>
        <p:spPr>
          <a:xfrm>
            <a:off x="495300" y="119632"/>
            <a:ext cx="8229600" cy="1143000"/>
          </a:xfrm>
        </p:spPr>
        <p:txBody>
          <a:bodyPr>
            <a:normAutofit fontScale="90000"/>
          </a:bodyPr>
          <a:lstStyle/>
          <a:p>
            <a:r>
              <a:rPr lang="en-US" dirty="0"/>
              <a:t>ACO Participation</a:t>
            </a:r>
            <a:br>
              <a:rPr lang="en-US" dirty="0"/>
            </a:br>
            <a:r>
              <a:rPr lang="en-US" dirty="0"/>
              <a:t>FPP %</a:t>
            </a:r>
          </a:p>
        </p:txBody>
      </p:sp>
      <p:sp>
        <p:nvSpPr>
          <p:cNvPr id="7" name="TextBox 6">
            <a:extLst>
              <a:ext uri="{FF2B5EF4-FFF2-40B4-BE49-F238E27FC236}">
                <a16:creationId xmlns:a16="http://schemas.microsoft.com/office/drawing/2014/main" id="{09F21D80-32BD-4293-9E2C-D086AB071F76}"/>
              </a:ext>
            </a:extLst>
          </p:cNvPr>
          <p:cNvSpPr txBox="1"/>
          <p:nvPr/>
        </p:nvSpPr>
        <p:spPr>
          <a:xfrm>
            <a:off x="952565" y="5275170"/>
            <a:ext cx="7150100" cy="553998"/>
          </a:xfrm>
          <a:prstGeom prst="rect">
            <a:avLst/>
          </a:prstGeom>
          <a:noFill/>
        </p:spPr>
        <p:txBody>
          <a:bodyPr wrap="square" rtlCol="0">
            <a:spAutoFit/>
          </a:bodyPr>
          <a:lstStyle/>
          <a:p>
            <a:pPr>
              <a:buClr>
                <a:schemeClr val="accent1"/>
              </a:buClr>
            </a:pPr>
            <a:r>
              <a:rPr lang="en-US" sz="1000" dirty="0"/>
              <a:t>Table displays FPP as a percentage of total NPR/FPP</a:t>
            </a:r>
          </a:p>
          <a:p>
            <a:pPr>
              <a:buClr>
                <a:schemeClr val="accent1"/>
              </a:buClr>
            </a:pPr>
            <a:r>
              <a:rPr lang="en-US" sz="1000" dirty="0"/>
              <a:t>Contracts for FY20 not yet executed</a:t>
            </a:r>
          </a:p>
          <a:p>
            <a:pPr>
              <a:buClr>
                <a:schemeClr val="accent1"/>
              </a:buClr>
            </a:pPr>
            <a:r>
              <a:rPr lang="en-US" sz="1000" dirty="0"/>
              <a:t>FPP (not including reserves or other payments)</a:t>
            </a:r>
          </a:p>
        </p:txBody>
      </p:sp>
      <p:graphicFrame>
        <p:nvGraphicFramePr>
          <p:cNvPr id="6" name="Table 5">
            <a:extLst>
              <a:ext uri="{FF2B5EF4-FFF2-40B4-BE49-F238E27FC236}">
                <a16:creationId xmlns:a16="http://schemas.microsoft.com/office/drawing/2014/main" id="{B7EA235A-DAA3-48F2-A662-BE3786E5D9CD}"/>
              </a:ext>
            </a:extLst>
          </p:cNvPr>
          <p:cNvGraphicFramePr>
            <a:graphicFrameLocks noGrp="1"/>
          </p:cNvGraphicFramePr>
          <p:nvPr>
            <p:extLst>
              <p:ext uri="{D42A27DB-BD31-4B8C-83A1-F6EECF244321}">
                <p14:modId xmlns:p14="http://schemas.microsoft.com/office/powerpoint/2010/main" val="1153665147"/>
              </p:ext>
            </p:extLst>
          </p:nvPr>
        </p:nvGraphicFramePr>
        <p:xfrm>
          <a:off x="958850" y="1253106"/>
          <a:ext cx="7270751" cy="4004690"/>
        </p:xfrm>
        <a:graphic>
          <a:graphicData uri="http://schemas.openxmlformats.org/drawingml/2006/table">
            <a:tbl>
              <a:tblPr/>
              <a:tblGrid>
                <a:gridCol w="3644819">
                  <a:extLst>
                    <a:ext uri="{9D8B030D-6E8A-4147-A177-3AD203B41FA5}">
                      <a16:colId xmlns:a16="http://schemas.microsoft.com/office/drawing/2014/main" val="1986267034"/>
                    </a:ext>
                  </a:extLst>
                </a:gridCol>
                <a:gridCol w="906483">
                  <a:extLst>
                    <a:ext uri="{9D8B030D-6E8A-4147-A177-3AD203B41FA5}">
                      <a16:colId xmlns:a16="http://schemas.microsoft.com/office/drawing/2014/main" val="3628113262"/>
                    </a:ext>
                  </a:extLst>
                </a:gridCol>
                <a:gridCol w="906483">
                  <a:extLst>
                    <a:ext uri="{9D8B030D-6E8A-4147-A177-3AD203B41FA5}">
                      <a16:colId xmlns:a16="http://schemas.microsoft.com/office/drawing/2014/main" val="829628015"/>
                    </a:ext>
                  </a:extLst>
                </a:gridCol>
                <a:gridCol w="906483">
                  <a:extLst>
                    <a:ext uri="{9D8B030D-6E8A-4147-A177-3AD203B41FA5}">
                      <a16:colId xmlns:a16="http://schemas.microsoft.com/office/drawing/2014/main" val="1313097147"/>
                    </a:ext>
                  </a:extLst>
                </a:gridCol>
                <a:gridCol w="906483">
                  <a:extLst>
                    <a:ext uri="{9D8B030D-6E8A-4147-A177-3AD203B41FA5}">
                      <a16:colId xmlns:a16="http://schemas.microsoft.com/office/drawing/2014/main" val="3183977647"/>
                    </a:ext>
                  </a:extLst>
                </a:gridCol>
              </a:tblGrid>
              <a:tr h="235570">
                <a:tc>
                  <a:txBody>
                    <a:bodyPr/>
                    <a:lstStyle/>
                    <a:p>
                      <a:pPr algn="l" fontAlgn="b"/>
                      <a:endParaRPr lang="en-US" sz="12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FY18</a:t>
                      </a:r>
                    </a:p>
                  </a:txBody>
                  <a:tcPr marL="7620" marR="7620" marT="7620"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FY19</a:t>
                      </a:r>
                    </a:p>
                  </a:txBody>
                  <a:tcPr marL="7620" marR="7620" marT="7620" marB="0" anchor="b">
                    <a:lnL>
                      <a:noFill/>
                    </a:lnL>
                    <a:lnR>
                      <a:noFill/>
                    </a:lnR>
                    <a:lnT>
                      <a:noFill/>
                    </a:lnT>
                    <a:lnB>
                      <a:noFill/>
                    </a:lnB>
                  </a:tcPr>
                </a:tc>
                <a:tc>
                  <a:txBody>
                    <a:bodyPr/>
                    <a:lstStyle/>
                    <a:p>
                      <a:pPr algn="ctr" fontAlgn="b"/>
                      <a:r>
                        <a:rPr lang="en-US" sz="1200" b="1" i="0" u="none" strike="noStrike" dirty="0">
                          <a:solidFill>
                            <a:srgbClr val="000000"/>
                          </a:solidFill>
                          <a:effectLst/>
                          <a:latin typeface="Calibri" panose="020F0502020204030204" pitchFamily="34" charset="0"/>
                        </a:rPr>
                        <a:t>FY19</a:t>
                      </a:r>
                    </a:p>
                  </a:txBody>
                  <a:tcPr marL="7620" marR="7620" marT="7620"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FY20</a:t>
                      </a:r>
                    </a:p>
                  </a:txBody>
                  <a:tcPr marL="7620" marR="7620" marT="7620" marB="0" anchor="b">
                    <a:lnL>
                      <a:noFill/>
                    </a:lnL>
                    <a:lnR>
                      <a:noFill/>
                    </a:lnR>
                    <a:lnT>
                      <a:noFill/>
                    </a:lnT>
                    <a:lnB>
                      <a:noFill/>
                    </a:lnB>
                  </a:tcPr>
                </a:tc>
                <a:extLst>
                  <a:ext uri="{0D108BD9-81ED-4DB2-BD59-A6C34878D82A}">
                    <a16:rowId xmlns:a16="http://schemas.microsoft.com/office/drawing/2014/main" val="3773556346"/>
                  </a:ext>
                </a:extLst>
              </a:tr>
              <a:tr h="235570">
                <a:tc>
                  <a:txBody>
                    <a:bodyPr/>
                    <a:lstStyle/>
                    <a:p>
                      <a:pPr algn="l" fontAlgn="b"/>
                      <a:endParaRPr lang="en-US" sz="12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1200" b="1" i="0" u="none" strike="noStrike">
                          <a:solidFill>
                            <a:srgbClr val="000000"/>
                          </a:solidFill>
                          <a:effectLst/>
                          <a:latin typeface="Calibri" panose="020F0502020204030204" pitchFamily="34" charset="0"/>
                        </a:rPr>
                        <a:t>Actuals</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panose="020F0502020204030204" pitchFamily="34" charset="0"/>
                        </a:rPr>
                        <a:t>Budget</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panose="020F0502020204030204" pitchFamily="34" charset="0"/>
                        </a:rPr>
                        <a:t>Projection</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Budget</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2978651"/>
                  </a:ext>
                </a:extLst>
              </a:tr>
              <a:tr h="235570">
                <a:tc>
                  <a:txBody>
                    <a:bodyPr/>
                    <a:lstStyle/>
                    <a:p>
                      <a:pPr algn="l" fontAlgn="b"/>
                      <a:r>
                        <a:rPr lang="en-US" sz="1200" b="1" i="0" u="none" strike="noStrike">
                          <a:solidFill>
                            <a:srgbClr val="000000"/>
                          </a:solidFill>
                          <a:effectLst/>
                          <a:latin typeface="Calibri" panose="020F0502020204030204" pitchFamily="34" charset="0"/>
                        </a:rPr>
                        <a:t>Brattleboro Memorial Hospital</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9.7%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11.9%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92461166"/>
                  </a:ext>
                </a:extLst>
              </a:tr>
              <a:tr h="235570">
                <a:tc>
                  <a:txBody>
                    <a:bodyPr/>
                    <a:lstStyle/>
                    <a:p>
                      <a:pPr algn="l" fontAlgn="b"/>
                      <a:r>
                        <a:rPr lang="en-US" sz="1200" b="1" i="0" u="none" strike="noStrike">
                          <a:solidFill>
                            <a:srgbClr val="000000"/>
                          </a:solidFill>
                          <a:effectLst/>
                          <a:latin typeface="Calibri" panose="020F0502020204030204" pitchFamily="34" charset="0"/>
                        </a:rPr>
                        <a:t>Central Vermont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14.7%</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23.2%</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18.0%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22.6%</a:t>
                      </a:r>
                    </a:p>
                  </a:txBody>
                  <a:tcPr marL="9525" marR="9525" marT="9525" marB="0" anchor="b">
                    <a:lnL>
                      <a:noFill/>
                    </a:lnL>
                    <a:lnR>
                      <a:noFill/>
                    </a:lnR>
                    <a:lnT>
                      <a:noFill/>
                    </a:lnT>
                    <a:lnB>
                      <a:noFill/>
                    </a:lnB>
                  </a:tcPr>
                </a:tc>
                <a:extLst>
                  <a:ext uri="{0D108BD9-81ED-4DB2-BD59-A6C34878D82A}">
                    <a16:rowId xmlns:a16="http://schemas.microsoft.com/office/drawing/2014/main" val="2498057513"/>
                  </a:ext>
                </a:extLst>
              </a:tr>
              <a:tr h="235570">
                <a:tc>
                  <a:txBody>
                    <a:bodyPr/>
                    <a:lstStyle/>
                    <a:p>
                      <a:pPr algn="l" fontAlgn="b"/>
                      <a:r>
                        <a:rPr lang="en-US" sz="1200" b="1" i="0" u="none" strike="noStrike">
                          <a:solidFill>
                            <a:srgbClr val="000000"/>
                          </a:solidFill>
                          <a:effectLst/>
                          <a:latin typeface="Calibri" panose="020F0502020204030204" pitchFamily="34" charset="0"/>
                        </a:rPr>
                        <a:t>Copley Hospital</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extLst>
                  <a:ext uri="{0D108BD9-81ED-4DB2-BD59-A6C34878D82A}">
                    <a16:rowId xmlns:a16="http://schemas.microsoft.com/office/drawing/2014/main" val="643731750"/>
                  </a:ext>
                </a:extLst>
              </a:tr>
              <a:tr h="235570">
                <a:tc>
                  <a:txBody>
                    <a:bodyPr/>
                    <a:lstStyle/>
                    <a:p>
                      <a:pPr algn="l" fontAlgn="b"/>
                      <a:r>
                        <a:rPr lang="en-US" sz="1200" b="1" i="0" u="none" strike="noStrike">
                          <a:solidFill>
                            <a:srgbClr val="000000"/>
                          </a:solidFill>
                          <a:effectLst/>
                          <a:latin typeface="Calibri" panose="020F0502020204030204" pitchFamily="34" charset="0"/>
                        </a:rPr>
                        <a:t>Gifford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3.9%</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5.3%</a:t>
                      </a:r>
                    </a:p>
                  </a:txBody>
                  <a:tcPr marL="9525" marR="9525" marT="9525" marB="0" anchor="b">
                    <a:lnL>
                      <a:noFill/>
                    </a:lnL>
                    <a:lnR>
                      <a:noFill/>
                    </a:lnR>
                    <a:lnT>
                      <a:noFill/>
                    </a:lnT>
                    <a:lnB>
                      <a:noFill/>
                    </a:lnB>
                  </a:tcPr>
                </a:tc>
                <a:extLst>
                  <a:ext uri="{0D108BD9-81ED-4DB2-BD59-A6C34878D82A}">
                    <a16:rowId xmlns:a16="http://schemas.microsoft.com/office/drawing/2014/main" val="3033001397"/>
                  </a:ext>
                </a:extLst>
              </a:tr>
              <a:tr h="235570">
                <a:tc>
                  <a:txBody>
                    <a:bodyPr/>
                    <a:lstStyle/>
                    <a:p>
                      <a:pPr algn="l" fontAlgn="b"/>
                      <a:r>
                        <a:rPr lang="en-US" sz="1200" b="1" i="0" u="none" strike="noStrike">
                          <a:solidFill>
                            <a:srgbClr val="000000"/>
                          </a:solidFill>
                          <a:effectLst/>
                          <a:latin typeface="Calibri" panose="020F0502020204030204" pitchFamily="34" charset="0"/>
                        </a:rPr>
                        <a:t>Grace Cottage Hospital</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extLst>
                  <a:ext uri="{0D108BD9-81ED-4DB2-BD59-A6C34878D82A}">
                    <a16:rowId xmlns:a16="http://schemas.microsoft.com/office/drawing/2014/main" val="3511324949"/>
                  </a:ext>
                </a:extLst>
              </a:tr>
              <a:tr h="235570">
                <a:tc>
                  <a:txBody>
                    <a:bodyPr/>
                    <a:lstStyle/>
                    <a:p>
                      <a:pPr algn="l" fontAlgn="b"/>
                      <a:r>
                        <a:rPr lang="en-US" sz="1200" b="1" i="0" u="none" strike="noStrike" dirty="0">
                          <a:solidFill>
                            <a:srgbClr val="000000"/>
                          </a:solidFill>
                          <a:effectLst/>
                          <a:latin typeface="Calibri" panose="020F0502020204030204" pitchFamily="34" charset="0"/>
                        </a:rPr>
                        <a:t>Mt. </a:t>
                      </a:r>
                      <a:r>
                        <a:rPr lang="en-US" sz="1200" b="1" i="0" u="none" strike="noStrike" dirty="0" err="1">
                          <a:solidFill>
                            <a:srgbClr val="000000"/>
                          </a:solidFill>
                          <a:effectLst/>
                          <a:latin typeface="Calibri" panose="020F0502020204030204" pitchFamily="34" charset="0"/>
                        </a:rPr>
                        <a:t>Ascutney</a:t>
                      </a:r>
                      <a:r>
                        <a:rPr lang="en-US" sz="1200" b="1" i="0" u="none" strike="noStrike" dirty="0">
                          <a:solidFill>
                            <a:srgbClr val="000000"/>
                          </a:solidFill>
                          <a:effectLst/>
                          <a:latin typeface="Calibri" panose="020F0502020204030204" pitchFamily="34" charset="0"/>
                        </a:rPr>
                        <a:t> Hospital &amp; Health Ctr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1.5%</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12.1%</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17.5%</a:t>
                      </a:r>
                    </a:p>
                  </a:txBody>
                  <a:tcPr marL="9525" marR="9525" marT="9525" marB="0" anchor="b">
                    <a:lnL>
                      <a:noFill/>
                    </a:lnL>
                    <a:lnR>
                      <a:noFill/>
                    </a:lnR>
                    <a:lnT>
                      <a:noFill/>
                    </a:lnT>
                    <a:lnB>
                      <a:noFill/>
                    </a:lnB>
                  </a:tcPr>
                </a:tc>
                <a:extLst>
                  <a:ext uri="{0D108BD9-81ED-4DB2-BD59-A6C34878D82A}">
                    <a16:rowId xmlns:a16="http://schemas.microsoft.com/office/drawing/2014/main" val="920004693"/>
                  </a:ext>
                </a:extLst>
              </a:tr>
              <a:tr h="235570">
                <a:tc>
                  <a:txBody>
                    <a:bodyPr/>
                    <a:lstStyle/>
                    <a:p>
                      <a:pPr algn="l" fontAlgn="b"/>
                      <a:r>
                        <a:rPr lang="en-US" sz="1200" b="1" i="0" u="none" strike="noStrike">
                          <a:solidFill>
                            <a:srgbClr val="000000"/>
                          </a:solidFill>
                          <a:effectLst/>
                          <a:latin typeface="Calibri" panose="020F0502020204030204" pitchFamily="34" charset="0"/>
                        </a:rPr>
                        <a:t>North Country Hospital</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6.5%</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6.5%</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6.4%</a:t>
                      </a:r>
                    </a:p>
                  </a:txBody>
                  <a:tcPr marL="9525" marR="9525" marT="9525" marB="0" anchor="b">
                    <a:lnL>
                      <a:noFill/>
                    </a:lnL>
                    <a:lnR>
                      <a:noFill/>
                    </a:lnR>
                    <a:lnT>
                      <a:noFill/>
                    </a:lnT>
                    <a:lnB>
                      <a:noFill/>
                    </a:lnB>
                  </a:tcPr>
                </a:tc>
                <a:extLst>
                  <a:ext uri="{0D108BD9-81ED-4DB2-BD59-A6C34878D82A}">
                    <a16:rowId xmlns:a16="http://schemas.microsoft.com/office/drawing/2014/main" val="2350724518"/>
                  </a:ext>
                </a:extLst>
              </a:tr>
              <a:tr h="235570">
                <a:tc>
                  <a:txBody>
                    <a:bodyPr/>
                    <a:lstStyle/>
                    <a:p>
                      <a:pPr algn="l" fontAlgn="b"/>
                      <a:r>
                        <a:rPr lang="en-US" sz="1200" b="1" i="0" u="none" strike="noStrike">
                          <a:solidFill>
                            <a:srgbClr val="000000"/>
                          </a:solidFill>
                          <a:effectLst/>
                          <a:latin typeface="Calibri" panose="020F0502020204030204" pitchFamily="34" charset="0"/>
                        </a:rPr>
                        <a:t>Northeastern VT Regional Hospital</a:t>
                      </a:r>
                    </a:p>
                  </a:txBody>
                  <a:tcPr marL="7620" marR="7620" marT="7620"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4.6%</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5.9%</a:t>
                      </a:r>
                    </a:p>
                  </a:txBody>
                  <a:tcPr marL="9525" marR="9525" marT="9525" marB="0" anchor="b">
                    <a:lnL>
                      <a:noFill/>
                    </a:lnL>
                    <a:lnR>
                      <a:noFill/>
                    </a:lnR>
                    <a:lnT>
                      <a:noFill/>
                    </a:lnT>
                    <a:lnB>
                      <a:noFill/>
                    </a:lnB>
                  </a:tcPr>
                </a:tc>
                <a:extLst>
                  <a:ext uri="{0D108BD9-81ED-4DB2-BD59-A6C34878D82A}">
                    <a16:rowId xmlns:a16="http://schemas.microsoft.com/office/drawing/2014/main" val="588553036"/>
                  </a:ext>
                </a:extLst>
              </a:tr>
              <a:tr h="235570">
                <a:tc>
                  <a:txBody>
                    <a:bodyPr/>
                    <a:lstStyle/>
                    <a:p>
                      <a:pPr algn="l" fontAlgn="b"/>
                      <a:r>
                        <a:rPr lang="en-US" sz="1200" b="1" i="0" u="none" strike="noStrike">
                          <a:solidFill>
                            <a:srgbClr val="000000"/>
                          </a:solidFill>
                          <a:effectLst/>
                          <a:latin typeface="Calibri" panose="020F0502020204030204" pitchFamily="34" charset="0"/>
                        </a:rPr>
                        <a:t>Northwestern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14.9%</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27.8%</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16.9%</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21.0%</a:t>
                      </a:r>
                    </a:p>
                  </a:txBody>
                  <a:tcPr marL="9525" marR="9525" marT="9525" marB="0" anchor="b">
                    <a:lnL>
                      <a:noFill/>
                    </a:lnL>
                    <a:lnR>
                      <a:noFill/>
                    </a:lnR>
                    <a:lnT>
                      <a:noFill/>
                    </a:lnT>
                    <a:lnB>
                      <a:noFill/>
                    </a:lnB>
                  </a:tcPr>
                </a:tc>
                <a:extLst>
                  <a:ext uri="{0D108BD9-81ED-4DB2-BD59-A6C34878D82A}">
                    <a16:rowId xmlns:a16="http://schemas.microsoft.com/office/drawing/2014/main" val="886950243"/>
                  </a:ext>
                </a:extLst>
              </a:tr>
              <a:tr h="235570">
                <a:tc>
                  <a:txBody>
                    <a:bodyPr/>
                    <a:lstStyle/>
                    <a:p>
                      <a:pPr algn="l" fontAlgn="b"/>
                      <a:r>
                        <a:rPr lang="en-US" sz="1200" b="1" i="0" u="none" strike="noStrike">
                          <a:solidFill>
                            <a:srgbClr val="000000"/>
                          </a:solidFill>
                          <a:effectLst/>
                          <a:latin typeface="Calibri" panose="020F0502020204030204" pitchFamily="34" charset="0"/>
                        </a:rPr>
                        <a:t>Porter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14.3%</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21.7%</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18.9%</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23.6%</a:t>
                      </a:r>
                    </a:p>
                  </a:txBody>
                  <a:tcPr marL="9525" marR="9525" marT="9525" marB="0" anchor="b">
                    <a:lnL>
                      <a:noFill/>
                    </a:lnL>
                    <a:lnR>
                      <a:noFill/>
                    </a:lnR>
                    <a:lnT>
                      <a:noFill/>
                    </a:lnT>
                    <a:lnB>
                      <a:noFill/>
                    </a:lnB>
                  </a:tcPr>
                </a:tc>
                <a:extLst>
                  <a:ext uri="{0D108BD9-81ED-4DB2-BD59-A6C34878D82A}">
                    <a16:rowId xmlns:a16="http://schemas.microsoft.com/office/drawing/2014/main" val="2702674061"/>
                  </a:ext>
                </a:extLst>
              </a:tr>
              <a:tr h="235570">
                <a:tc>
                  <a:txBody>
                    <a:bodyPr/>
                    <a:lstStyle/>
                    <a:p>
                      <a:pPr algn="l" fontAlgn="b"/>
                      <a:r>
                        <a:rPr lang="en-US" sz="1200" b="1" i="0" u="none" strike="noStrike" dirty="0">
                          <a:solidFill>
                            <a:srgbClr val="000000"/>
                          </a:solidFill>
                          <a:effectLst/>
                          <a:latin typeface="Calibri" panose="020F0502020204030204" pitchFamily="34" charset="0"/>
                        </a:rPr>
                        <a:t>Rutland Regional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9.9%</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3.6%</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4.6%</a:t>
                      </a:r>
                    </a:p>
                  </a:txBody>
                  <a:tcPr marL="9525" marR="9525" marT="9525" marB="0" anchor="b">
                    <a:lnL>
                      <a:noFill/>
                    </a:lnL>
                    <a:lnR>
                      <a:noFill/>
                    </a:lnR>
                    <a:lnT>
                      <a:noFill/>
                    </a:lnT>
                    <a:lnB>
                      <a:noFill/>
                    </a:lnB>
                  </a:tcPr>
                </a:tc>
                <a:extLst>
                  <a:ext uri="{0D108BD9-81ED-4DB2-BD59-A6C34878D82A}">
                    <a16:rowId xmlns:a16="http://schemas.microsoft.com/office/drawing/2014/main" val="1669334070"/>
                  </a:ext>
                </a:extLst>
              </a:tr>
              <a:tr h="235570">
                <a:tc>
                  <a:txBody>
                    <a:bodyPr/>
                    <a:lstStyle/>
                    <a:p>
                      <a:pPr algn="l" fontAlgn="b"/>
                      <a:r>
                        <a:rPr lang="en-US" sz="1200" b="1" i="0" u="none" strike="noStrike">
                          <a:solidFill>
                            <a:srgbClr val="000000"/>
                          </a:solidFill>
                          <a:effectLst/>
                          <a:latin typeface="Calibri" panose="020F0502020204030204" pitchFamily="34" charset="0"/>
                        </a:rPr>
                        <a:t>Southwestern VT Medical Center</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3.3%</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4.1%</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17.4%</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21.2%</a:t>
                      </a:r>
                    </a:p>
                  </a:txBody>
                  <a:tcPr marL="9525" marR="9525" marT="9525" marB="0" anchor="b">
                    <a:lnL>
                      <a:noFill/>
                    </a:lnL>
                    <a:lnR>
                      <a:noFill/>
                    </a:lnR>
                    <a:lnT>
                      <a:noFill/>
                    </a:lnT>
                    <a:lnB>
                      <a:noFill/>
                    </a:lnB>
                  </a:tcPr>
                </a:tc>
                <a:extLst>
                  <a:ext uri="{0D108BD9-81ED-4DB2-BD59-A6C34878D82A}">
                    <a16:rowId xmlns:a16="http://schemas.microsoft.com/office/drawing/2014/main" val="3614064767"/>
                  </a:ext>
                </a:extLst>
              </a:tr>
              <a:tr h="235570">
                <a:tc>
                  <a:txBody>
                    <a:bodyPr/>
                    <a:lstStyle/>
                    <a:p>
                      <a:pPr algn="l" fontAlgn="b"/>
                      <a:r>
                        <a:rPr lang="en-US" sz="1200" b="1" i="0" u="none" strike="noStrike" dirty="0">
                          <a:solidFill>
                            <a:srgbClr val="000000"/>
                          </a:solidFill>
                          <a:effectLst/>
                          <a:latin typeface="Calibri" panose="020F0502020204030204" pitchFamily="34" charset="0"/>
                        </a:rPr>
                        <a:t>Springfield Hospital</a:t>
                      </a:r>
                    </a:p>
                  </a:txBody>
                  <a:tcPr marL="7620" marR="7620" marT="7620"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18.5%</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23.0%</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0.0%</a:t>
                      </a:r>
                    </a:p>
                  </a:txBody>
                  <a:tcPr marL="9525" marR="9525" marT="9525" marB="0" anchor="b">
                    <a:lnL>
                      <a:noFill/>
                    </a:lnL>
                    <a:lnR>
                      <a:noFill/>
                    </a:lnR>
                    <a:lnT>
                      <a:noFill/>
                    </a:lnT>
                    <a:lnB>
                      <a:noFill/>
                    </a:lnB>
                  </a:tcPr>
                </a:tc>
                <a:extLst>
                  <a:ext uri="{0D108BD9-81ED-4DB2-BD59-A6C34878D82A}">
                    <a16:rowId xmlns:a16="http://schemas.microsoft.com/office/drawing/2014/main" val="2645049286"/>
                  </a:ext>
                </a:extLst>
              </a:tr>
              <a:tr h="235570">
                <a:tc>
                  <a:txBody>
                    <a:bodyPr/>
                    <a:lstStyle/>
                    <a:p>
                      <a:pPr algn="l" fontAlgn="b"/>
                      <a:r>
                        <a:rPr lang="en-US" sz="1200" b="1" i="0" u="none" strike="noStrike">
                          <a:solidFill>
                            <a:srgbClr val="000000"/>
                          </a:solidFill>
                          <a:effectLst/>
                          <a:latin typeface="Calibri" panose="020F0502020204030204" pitchFamily="34" charset="0"/>
                        </a:rPr>
                        <a:t>The University of Vermont Medical Center</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14.8%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16.8%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9654263"/>
                  </a:ext>
                </a:extLst>
              </a:tr>
              <a:tr h="235570">
                <a:tc>
                  <a:txBody>
                    <a:bodyPr/>
                    <a:lstStyle/>
                    <a:p>
                      <a:pPr algn="l" fontAlgn="b"/>
                      <a:r>
                        <a:rPr lang="en-US" sz="1200" b="1" i="0" u="none" strike="noStrike" dirty="0">
                          <a:solidFill>
                            <a:srgbClr val="000000"/>
                          </a:solidFill>
                          <a:effectLst/>
                          <a:latin typeface="Calibri" panose="020F0502020204030204" pitchFamily="34" charset="0"/>
                        </a:rPr>
                        <a:t>System Total</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7.5%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13.3%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100" b="0" i="0" u="none" strike="noStrike">
                          <a:solidFill>
                            <a:srgbClr val="000000"/>
                          </a:solidFill>
                          <a:effectLst/>
                          <a:latin typeface="Calibri" panose="020F0502020204030204" pitchFamily="34" charset="0"/>
                        </a:rPr>
                        <a:t>10.8%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14.9%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extLst>
                  <a:ext uri="{0D108BD9-81ED-4DB2-BD59-A6C34878D82A}">
                    <a16:rowId xmlns:a16="http://schemas.microsoft.com/office/drawing/2014/main" val="2364024179"/>
                  </a:ext>
                </a:extLst>
              </a:tr>
            </a:tbl>
          </a:graphicData>
        </a:graphic>
      </p:graphicFrame>
      <p:sp>
        <p:nvSpPr>
          <p:cNvPr id="3" name="Slide Number Placeholder 2">
            <a:extLst>
              <a:ext uri="{FF2B5EF4-FFF2-40B4-BE49-F238E27FC236}">
                <a16:creationId xmlns:a16="http://schemas.microsoft.com/office/drawing/2014/main" id="{258DA9F5-BE0F-4B30-BA36-195B69DA8009}"/>
              </a:ext>
            </a:extLst>
          </p:cNvPr>
          <p:cNvSpPr>
            <a:spLocks noGrp="1"/>
          </p:cNvSpPr>
          <p:nvPr>
            <p:ph type="sldNum" sz="quarter" idx="12"/>
          </p:nvPr>
        </p:nvSpPr>
        <p:spPr/>
        <p:txBody>
          <a:bodyPr/>
          <a:lstStyle/>
          <a:p>
            <a:fld id="{8C820DE8-B2A3-4495-B05C-4C28FA95D4C8}" type="slidenum">
              <a:rPr lang="en-US" smtClean="0"/>
              <a:t>37</a:t>
            </a:fld>
            <a:endParaRPr lang="en-US" dirty="0"/>
          </a:p>
        </p:txBody>
      </p:sp>
    </p:spTree>
    <p:extLst>
      <p:ext uri="{BB962C8B-B14F-4D97-AF65-F5344CB8AC3E}">
        <p14:creationId xmlns:p14="http://schemas.microsoft.com/office/powerpoint/2010/main" val="23876214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D2F99-68A3-498C-819E-2691A572E03E}"/>
              </a:ext>
            </a:extLst>
          </p:cNvPr>
          <p:cNvSpPr>
            <a:spLocks noGrp="1"/>
          </p:cNvSpPr>
          <p:nvPr>
            <p:ph type="title"/>
          </p:nvPr>
        </p:nvSpPr>
        <p:spPr/>
        <p:txBody>
          <a:bodyPr>
            <a:normAutofit/>
          </a:bodyPr>
          <a:lstStyle/>
          <a:p>
            <a:r>
              <a:rPr lang="en-US" dirty="0"/>
              <a:t>APM Progress Update</a:t>
            </a:r>
          </a:p>
        </p:txBody>
      </p:sp>
      <p:graphicFrame>
        <p:nvGraphicFramePr>
          <p:cNvPr id="4" name="Table 3">
            <a:extLst>
              <a:ext uri="{FF2B5EF4-FFF2-40B4-BE49-F238E27FC236}">
                <a16:creationId xmlns:a16="http://schemas.microsoft.com/office/drawing/2014/main" id="{12D1767C-5526-43A8-85DC-3DE17B3AA699}"/>
              </a:ext>
            </a:extLst>
          </p:cNvPr>
          <p:cNvGraphicFramePr>
            <a:graphicFrameLocks noGrp="1"/>
          </p:cNvGraphicFramePr>
          <p:nvPr/>
        </p:nvGraphicFramePr>
        <p:xfrm>
          <a:off x="283580" y="1541944"/>
          <a:ext cx="8403219" cy="310075"/>
        </p:xfrm>
        <a:graphic>
          <a:graphicData uri="http://schemas.openxmlformats.org/drawingml/2006/table">
            <a:tbl>
              <a:tblPr firstRow="1" bandRow="1">
                <a:tableStyleId>{2D5ABB26-0587-4C30-8999-92F81FD0307C}</a:tableStyleId>
              </a:tblPr>
              <a:tblGrid>
                <a:gridCol w="2327540">
                  <a:extLst>
                    <a:ext uri="{9D8B030D-6E8A-4147-A177-3AD203B41FA5}">
                      <a16:colId xmlns:a16="http://schemas.microsoft.com/office/drawing/2014/main" val="2547452082"/>
                    </a:ext>
                  </a:extLst>
                </a:gridCol>
                <a:gridCol w="2418080">
                  <a:extLst>
                    <a:ext uri="{9D8B030D-6E8A-4147-A177-3AD203B41FA5}">
                      <a16:colId xmlns:a16="http://schemas.microsoft.com/office/drawing/2014/main" val="1561849095"/>
                    </a:ext>
                  </a:extLst>
                </a:gridCol>
                <a:gridCol w="3657599">
                  <a:extLst>
                    <a:ext uri="{9D8B030D-6E8A-4147-A177-3AD203B41FA5}">
                      <a16:colId xmlns:a16="http://schemas.microsoft.com/office/drawing/2014/main" val="3329462870"/>
                    </a:ext>
                  </a:extLst>
                </a:gridCol>
              </a:tblGrid>
              <a:tr h="310075">
                <a:tc>
                  <a:txBody>
                    <a:bodyPr/>
                    <a:lstStyle/>
                    <a:p>
                      <a:r>
                        <a:rPr lang="en-US" sz="1400" dirty="0">
                          <a:latin typeface="+mn-lt"/>
                        </a:rPr>
                        <a:t>Performance Year 0 (2017)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400" dirty="0">
                          <a:latin typeface="+mn-lt"/>
                        </a:rPr>
                        <a:t>Performance Year 1 (2018)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400" dirty="0">
                          <a:latin typeface="+mn-lt"/>
                        </a:rPr>
                        <a:t>Performance Year 2 (2019)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5128492"/>
                  </a:ext>
                </a:extLst>
              </a:tr>
            </a:tbl>
          </a:graphicData>
        </a:graphic>
      </p:graphicFrame>
      <p:sp>
        <p:nvSpPr>
          <p:cNvPr id="3" name="TextBox 2">
            <a:extLst>
              <a:ext uri="{FF2B5EF4-FFF2-40B4-BE49-F238E27FC236}">
                <a16:creationId xmlns:a16="http://schemas.microsoft.com/office/drawing/2014/main" id="{D2A42024-E773-4BB1-9AA3-FC3737F56A3A}"/>
              </a:ext>
            </a:extLst>
          </p:cNvPr>
          <p:cNvSpPr txBox="1"/>
          <p:nvPr/>
        </p:nvSpPr>
        <p:spPr>
          <a:xfrm>
            <a:off x="283580" y="1128991"/>
            <a:ext cx="8463730" cy="369332"/>
          </a:xfrm>
          <a:prstGeom prst="rect">
            <a:avLst/>
          </a:prstGeom>
          <a:noFill/>
        </p:spPr>
        <p:txBody>
          <a:bodyPr wrap="square" rtlCol="0">
            <a:spAutoFit/>
          </a:bodyPr>
          <a:lstStyle/>
          <a:p>
            <a:pPr algn="ctr"/>
            <a:r>
              <a:rPr lang="en-US" b="1" dirty="0"/>
              <a:t>Regions participating in ACO through one or more payer contracts</a:t>
            </a:r>
          </a:p>
        </p:txBody>
      </p:sp>
      <p:graphicFrame>
        <p:nvGraphicFramePr>
          <p:cNvPr id="11" name="Table 10">
            <a:extLst>
              <a:ext uri="{FF2B5EF4-FFF2-40B4-BE49-F238E27FC236}">
                <a16:creationId xmlns:a16="http://schemas.microsoft.com/office/drawing/2014/main" id="{F26370C4-3594-43AE-9F2D-16437E90DA47}"/>
              </a:ext>
            </a:extLst>
          </p:cNvPr>
          <p:cNvGraphicFramePr>
            <a:graphicFrameLocks noGrp="1"/>
          </p:cNvGraphicFramePr>
          <p:nvPr/>
        </p:nvGraphicFramePr>
        <p:xfrm>
          <a:off x="340135" y="5031168"/>
          <a:ext cx="8463730" cy="969264"/>
        </p:xfrm>
        <a:graphic>
          <a:graphicData uri="http://schemas.openxmlformats.org/drawingml/2006/table">
            <a:tbl>
              <a:tblPr firstRow="1" bandRow="1">
                <a:tableStyleId>{2D5ABB26-0587-4C30-8999-92F81FD0307C}</a:tableStyleId>
              </a:tblPr>
              <a:tblGrid>
                <a:gridCol w="4252185">
                  <a:extLst>
                    <a:ext uri="{9D8B030D-6E8A-4147-A177-3AD203B41FA5}">
                      <a16:colId xmlns:a16="http://schemas.microsoft.com/office/drawing/2014/main" val="112177135"/>
                    </a:ext>
                  </a:extLst>
                </a:gridCol>
                <a:gridCol w="4211545">
                  <a:extLst>
                    <a:ext uri="{9D8B030D-6E8A-4147-A177-3AD203B41FA5}">
                      <a16:colId xmlns:a16="http://schemas.microsoft.com/office/drawing/2014/main" val="1228258142"/>
                    </a:ext>
                  </a:extLst>
                </a:gridCol>
              </a:tblGrid>
              <a:tr h="226219">
                <a:tc>
                  <a:txBody>
                    <a:bodyPr/>
                    <a:lstStyle/>
                    <a:p>
                      <a:pPr>
                        <a:lnSpc>
                          <a:spcPct val="90000"/>
                        </a:lnSpc>
                      </a:pPr>
                      <a:r>
                        <a:rPr lang="en-US" sz="1100" b="1" dirty="0">
                          <a:latin typeface="+mn-lt"/>
                        </a:rPr>
                        <a:t>In 2019, participating providers include…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nSpc>
                          <a:spcPct val="90000"/>
                        </a:lnSpc>
                      </a:pPr>
                      <a:r>
                        <a:rPr lang="en-US" sz="1100" dirty="0">
                          <a:latin typeface="+mn-lt"/>
                        </a:rPr>
                        <a:t>Hospitals (in all 12 participating regions)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718626893"/>
                  </a:ext>
                </a:extLst>
              </a:tr>
              <a:tr h="226219">
                <a:tc>
                  <a:txBody>
                    <a:bodyPr/>
                    <a:lstStyle/>
                    <a:p>
                      <a:pPr>
                        <a:lnSpc>
                          <a:spcPct val="90000"/>
                        </a:lnSpc>
                      </a:pPr>
                      <a:r>
                        <a:rPr lang="en-US" sz="1100" dirty="0">
                          <a:latin typeface="+mn-lt"/>
                        </a:rPr>
                        <a:t>Federally qualified health centers (6 regions)</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nSpc>
                          <a:spcPct val="90000"/>
                        </a:lnSpc>
                      </a:pPr>
                      <a:r>
                        <a:rPr lang="en-US" sz="1100" dirty="0">
                          <a:latin typeface="+mn-lt"/>
                        </a:rPr>
                        <a:t>Independent specialists (7 regions)</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788655318"/>
                  </a:ext>
                </a:extLst>
              </a:tr>
              <a:tr h="226219">
                <a:tc>
                  <a:txBody>
                    <a:bodyPr/>
                    <a:lstStyle/>
                    <a:p>
                      <a:pPr>
                        <a:lnSpc>
                          <a:spcPct val="90000"/>
                        </a:lnSpc>
                      </a:pPr>
                      <a:r>
                        <a:rPr lang="en-US" sz="1100" dirty="0">
                          <a:latin typeface="+mn-lt"/>
                        </a:rPr>
                        <a:t>Independent primary care providers (8 regions)</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nSpc>
                          <a:spcPct val="90000"/>
                        </a:lnSpc>
                      </a:pPr>
                      <a:r>
                        <a:rPr lang="en-US" sz="1100" dirty="0">
                          <a:latin typeface="+mn-lt"/>
                        </a:rPr>
                        <a:t>Home health (all regions)</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673864472"/>
                  </a:ext>
                </a:extLst>
              </a:tr>
              <a:tr h="226219">
                <a:tc>
                  <a:txBody>
                    <a:bodyPr/>
                    <a:lstStyle/>
                    <a:p>
                      <a:pPr>
                        <a:lnSpc>
                          <a:spcPct val="90000"/>
                        </a:lnSpc>
                      </a:pPr>
                      <a:r>
                        <a:rPr lang="en-US" sz="1100" dirty="0">
                          <a:latin typeface="+mn-lt"/>
                        </a:rPr>
                        <a:t>Designated mental health agencies (all regions)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nSpc>
                          <a:spcPct val="90000"/>
                        </a:lnSpc>
                      </a:pPr>
                      <a:r>
                        <a:rPr lang="en-US" sz="1100" dirty="0">
                          <a:latin typeface="+mn-lt"/>
                        </a:rPr>
                        <a:t>Skilled nursing facilities (10 regions)</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4919350"/>
                  </a:ext>
                </a:extLst>
              </a:tr>
            </a:tbl>
          </a:graphicData>
        </a:graphic>
      </p:graphicFrame>
      <p:pic>
        <p:nvPicPr>
          <p:cNvPr id="10" name="Picture 9">
            <a:extLst>
              <a:ext uri="{FF2B5EF4-FFF2-40B4-BE49-F238E27FC236}">
                <a16:creationId xmlns:a16="http://schemas.microsoft.com/office/drawing/2014/main" id="{BB82C867-FD40-490E-A1B6-C8D768D65746}"/>
              </a:ext>
            </a:extLst>
          </p:cNvPr>
          <p:cNvPicPr>
            <a:picLocks noChangeAspect="1"/>
          </p:cNvPicPr>
          <p:nvPr/>
        </p:nvPicPr>
        <p:blipFill>
          <a:blip r:embed="rId3"/>
          <a:stretch>
            <a:fillRect/>
          </a:stretch>
        </p:blipFill>
        <p:spPr>
          <a:xfrm>
            <a:off x="358988" y="1862231"/>
            <a:ext cx="1927011" cy="2999945"/>
          </a:xfrm>
          <a:prstGeom prst="rect">
            <a:avLst/>
          </a:prstGeom>
        </p:spPr>
      </p:pic>
      <p:pic>
        <p:nvPicPr>
          <p:cNvPr id="12" name="Picture 11">
            <a:extLst>
              <a:ext uri="{FF2B5EF4-FFF2-40B4-BE49-F238E27FC236}">
                <a16:creationId xmlns:a16="http://schemas.microsoft.com/office/drawing/2014/main" id="{B44FD71E-3B54-453A-932B-030AED529CF7}"/>
              </a:ext>
            </a:extLst>
          </p:cNvPr>
          <p:cNvPicPr>
            <a:picLocks noChangeAspect="1"/>
          </p:cNvPicPr>
          <p:nvPr/>
        </p:nvPicPr>
        <p:blipFill>
          <a:blip r:embed="rId4"/>
          <a:stretch>
            <a:fillRect/>
          </a:stretch>
        </p:blipFill>
        <p:spPr>
          <a:xfrm>
            <a:off x="2782912" y="1814166"/>
            <a:ext cx="1858027" cy="3036028"/>
          </a:xfrm>
          <a:prstGeom prst="rect">
            <a:avLst/>
          </a:prstGeom>
        </p:spPr>
      </p:pic>
      <p:pic>
        <p:nvPicPr>
          <p:cNvPr id="13" name="Picture 12">
            <a:extLst>
              <a:ext uri="{FF2B5EF4-FFF2-40B4-BE49-F238E27FC236}">
                <a16:creationId xmlns:a16="http://schemas.microsoft.com/office/drawing/2014/main" id="{EEBC70DC-7E70-42A5-A372-FB19F56BFB82}"/>
              </a:ext>
            </a:extLst>
          </p:cNvPr>
          <p:cNvPicPr>
            <a:picLocks noChangeAspect="1"/>
          </p:cNvPicPr>
          <p:nvPr/>
        </p:nvPicPr>
        <p:blipFill>
          <a:blip r:embed="rId5"/>
          <a:stretch>
            <a:fillRect/>
          </a:stretch>
        </p:blipFill>
        <p:spPr>
          <a:xfrm>
            <a:off x="5128425" y="1790696"/>
            <a:ext cx="1858027" cy="3058112"/>
          </a:xfrm>
          <a:prstGeom prst="rect">
            <a:avLst/>
          </a:prstGeom>
        </p:spPr>
      </p:pic>
      <p:pic>
        <p:nvPicPr>
          <p:cNvPr id="14" name="Picture 13">
            <a:extLst>
              <a:ext uri="{FF2B5EF4-FFF2-40B4-BE49-F238E27FC236}">
                <a16:creationId xmlns:a16="http://schemas.microsoft.com/office/drawing/2014/main" id="{EF77F3C4-ADEE-43FD-8533-AC875ADB0D20}"/>
              </a:ext>
            </a:extLst>
          </p:cNvPr>
          <p:cNvPicPr>
            <a:picLocks noChangeAspect="1"/>
          </p:cNvPicPr>
          <p:nvPr/>
        </p:nvPicPr>
        <p:blipFill>
          <a:blip r:embed="rId6"/>
          <a:stretch>
            <a:fillRect/>
          </a:stretch>
        </p:blipFill>
        <p:spPr>
          <a:xfrm>
            <a:off x="7179711" y="3912958"/>
            <a:ext cx="1562100" cy="904875"/>
          </a:xfrm>
          <a:prstGeom prst="rect">
            <a:avLst/>
          </a:prstGeom>
        </p:spPr>
      </p:pic>
      <p:sp>
        <p:nvSpPr>
          <p:cNvPr id="5" name="Slide Number Placeholder 4">
            <a:extLst>
              <a:ext uri="{FF2B5EF4-FFF2-40B4-BE49-F238E27FC236}">
                <a16:creationId xmlns:a16="http://schemas.microsoft.com/office/drawing/2014/main" id="{F73CEBD3-32BF-45D0-9871-ED325739B649}"/>
              </a:ext>
            </a:extLst>
          </p:cNvPr>
          <p:cNvSpPr>
            <a:spLocks noGrp="1"/>
          </p:cNvSpPr>
          <p:nvPr>
            <p:ph type="sldNum" sz="quarter" idx="12"/>
          </p:nvPr>
        </p:nvSpPr>
        <p:spPr/>
        <p:txBody>
          <a:bodyPr/>
          <a:lstStyle/>
          <a:p>
            <a:fld id="{8C820DE8-B2A3-4495-B05C-4C28FA95D4C8}" type="slidenum">
              <a:rPr lang="en-US" smtClean="0"/>
              <a:t>38</a:t>
            </a:fld>
            <a:endParaRPr lang="en-US" dirty="0"/>
          </a:p>
        </p:txBody>
      </p:sp>
    </p:spTree>
    <p:extLst>
      <p:ext uri="{BB962C8B-B14F-4D97-AF65-F5344CB8AC3E}">
        <p14:creationId xmlns:p14="http://schemas.microsoft.com/office/powerpoint/2010/main" val="16826730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5000" y="2861280"/>
            <a:ext cx="5410199" cy="553998"/>
          </a:xfrm>
          <a:prstGeom prst="rect">
            <a:avLst/>
          </a:prstGeom>
        </p:spPr>
        <p:txBody>
          <a:bodyPr vert="horz" wrap="square" lIns="0" tIns="0" rIns="0" bIns="0" rtlCol="0">
            <a:spAutoFit/>
          </a:bodyPr>
          <a:lstStyle/>
          <a:p>
            <a:pPr marL="12700">
              <a:lnSpc>
                <a:spcPct val="100000"/>
              </a:lnSpc>
            </a:pPr>
            <a:r>
              <a:rPr lang="en-US" spc="-55" dirty="0">
                <a:solidFill>
                  <a:srgbClr val="595958"/>
                </a:solidFill>
              </a:rPr>
              <a:t>Next Steps</a:t>
            </a:r>
          </a:p>
        </p:txBody>
      </p:sp>
      <p:sp>
        <p:nvSpPr>
          <p:cNvPr id="4" name="object 4"/>
          <p:cNvSpPr/>
          <p:nvPr/>
        </p:nvSpPr>
        <p:spPr>
          <a:xfrm>
            <a:off x="457962" y="3582161"/>
            <a:ext cx="8229600" cy="0"/>
          </a:xfrm>
          <a:custGeom>
            <a:avLst/>
            <a:gdLst/>
            <a:ahLst/>
            <a:cxnLst/>
            <a:rect l="l" t="t" r="r" b="b"/>
            <a:pathLst>
              <a:path w="8229600">
                <a:moveTo>
                  <a:pt x="0" y="0"/>
                </a:moveTo>
                <a:lnTo>
                  <a:pt x="8229600" y="0"/>
                </a:lnTo>
              </a:path>
            </a:pathLst>
          </a:custGeom>
          <a:ln w="28956">
            <a:solidFill>
              <a:srgbClr val="000000"/>
            </a:solidFill>
          </a:ln>
        </p:spPr>
        <p:txBody>
          <a:bodyPr wrap="square" lIns="0" tIns="0" rIns="0" bIns="0" rtlCol="0"/>
          <a:lstStyle/>
          <a:p>
            <a:endParaRPr/>
          </a:p>
        </p:txBody>
      </p:sp>
      <p:sp>
        <p:nvSpPr>
          <p:cNvPr id="3" name="Slide Number Placeholder 2">
            <a:extLst>
              <a:ext uri="{FF2B5EF4-FFF2-40B4-BE49-F238E27FC236}">
                <a16:creationId xmlns:a16="http://schemas.microsoft.com/office/drawing/2014/main" id="{7C5D4654-A5F8-4ED3-AF8B-905D8F26716E}"/>
              </a:ext>
            </a:extLst>
          </p:cNvPr>
          <p:cNvSpPr>
            <a:spLocks noGrp="1"/>
          </p:cNvSpPr>
          <p:nvPr>
            <p:ph type="sldNum" sz="quarter" idx="12"/>
          </p:nvPr>
        </p:nvSpPr>
        <p:spPr/>
        <p:txBody>
          <a:bodyPr/>
          <a:lstStyle/>
          <a:p>
            <a:fld id="{8C820DE8-B2A3-4495-B05C-4C28FA95D4C8}" type="slidenum">
              <a:rPr lang="en-US" smtClean="0"/>
              <a:t>39</a:t>
            </a:fld>
            <a:endParaRPr lang="en-US" dirty="0"/>
          </a:p>
        </p:txBody>
      </p:sp>
    </p:spTree>
    <p:extLst>
      <p:ext uri="{BB962C8B-B14F-4D97-AF65-F5344CB8AC3E}">
        <p14:creationId xmlns:p14="http://schemas.microsoft.com/office/powerpoint/2010/main" val="510293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83DDC4C-4D55-416A-9E19-91EDB46DA355}"/>
              </a:ext>
            </a:extLst>
          </p:cNvPr>
          <p:cNvPicPr>
            <a:picLocks noChangeAspect="1"/>
          </p:cNvPicPr>
          <p:nvPr/>
        </p:nvPicPr>
        <p:blipFill>
          <a:blip r:embed="rId2"/>
          <a:stretch>
            <a:fillRect/>
          </a:stretch>
        </p:blipFill>
        <p:spPr>
          <a:xfrm>
            <a:off x="266700" y="609600"/>
            <a:ext cx="8610600" cy="5257800"/>
          </a:xfrm>
          <a:prstGeom prst="rect">
            <a:avLst/>
          </a:prstGeom>
        </p:spPr>
      </p:pic>
      <p:sp>
        <p:nvSpPr>
          <p:cNvPr id="3" name="Slide Number Placeholder 2">
            <a:extLst>
              <a:ext uri="{FF2B5EF4-FFF2-40B4-BE49-F238E27FC236}">
                <a16:creationId xmlns:a16="http://schemas.microsoft.com/office/drawing/2014/main" id="{97ADE859-0BBB-44AF-9324-5F5AE8CBAA5C}"/>
              </a:ext>
            </a:extLst>
          </p:cNvPr>
          <p:cNvSpPr>
            <a:spLocks noGrp="1"/>
          </p:cNvSpPr>
          <p:nvPr>
            <p:ph type="sldNum" sz="quarter" idx="12"/>
          </p:nvPr>
        </p:nvSpPr>
        <p:spPr/>
        <p:txBody>
          <a:bodyPr/>
          <a:lstStyle/>
          <a:p>
            <a:fld id="{8C820DE8-B2A3-4495-B05C-4C28FA95D4C8}" type="slidenum">
              <a:rPr lang="en-US" smtClean="0"/>
              <a:t>4</a:t>
            </a:fld>
            <a:endParaRPr lang="en-US" dirty="0"/>
          </a:p>
        </p:txBody>
      </p:sp>
    </p:spTree>
    <p:extLst>
      <p:ext uri="{BB962C8B-B14F-4D97-AF65-F5344CB8AC3E}">
        <p14:creationId xmlns:p14="http://schemas.microsoft.com/office/powerpoint/2010/main" val="39837041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61E6E-557A-485A-91C2-B7F31B941E1D}"/>
              </a:ext>
            </a:extLst>
          </p:cNvPr>
          <p:cNvSpPr>
            <a:spLocks noGrp="1"/>
          </p:cNvSpPr>
          <p:nvPr>
            <p:ph type="title"/>
          </p:nvPr>
        </p:nvSpPr>
        <p:spPr>
          <a:xfrm>
            <a:off x="457200" y="-66261"/>
            <a:ext cx="8229600" cy="1143000"/>
          </a:xfrm>
        </p:spPr>
        <p:txBody>
          <a:bodyPr/>
          <a:lstStyle/>
          <a:p>
            <a:r>
              <a:rPr lang="en-US" dirty="0"/>
              <a:t>Timeline</a:t>
            </a:r>
          </a:p>
        </p:txBody>
      </p:sp>
      <p:sp>
        <p:nvSpPr>
          <p:cNvPr id="3" name="Content Placeholder 2">
            <a:extLst>
              <a:ext uri="{FF2B5EF4-FFF2-40B4-BE49-F238E27FC236}">
                <a16:creationId xmlns:a16="http://schemas.microsoft.com/office/drawing/2014/main" id="{A01A288B-AEAC-45F6-8E55-06540001751E}"/>
              </a:ext>
            </a:extLst>
          </p:cNvPr>
          <p:cNvSpPr>
            <a:spLocks noGrp="1"/>
          </p:cNvSpPr>
          <p:nvPr>
            <p:ph idx="1"/>
          </p:nvPr>
        </p:nvSpPr>
        <p:spPr>
          <a:xfrm>
            <a:off x="457200" y="914400"/>
            <a:ext cx="8229600" cy="5334000"/>
          </a:xfrm>
        </p:spPr>
        <p:txBody>
          <a:bodyPr>
            <a:normAutofit fontScale="85000" lnSpcReduction="20000"/>
          </a:bodyPr>
          <a:lstStyle/>
          <a:p>
            <a:pPr marL="342900" indent="-342900">
              <a:buBlip>
                <a:blip r:embed="rId2"/>
              </a:buBlip>
            </a:pPr>
            <a:endParaRPr lang="en-US" sz="1700" b="1" dirty="0">
              <a:latin typeface="+mn-lt"/>
            </a:endParaRPr>
          </a:p>
          <a:p>
            <a:r>
              <a:rPr lang="en-US" sz="1700" b="1" dirty="0">
                <a:latin typeface="+mn-lt"/>
              </a:rPr>
              <a:t>July-August</a:t>
            </a:r>
            <a:r>
              <a:rPr lang="en-US" sz="1700" dirty="0">
                <a:latin typeface="+mn-lt"/>
              </a:rPr>
              <a:t>		Detailed staff review of each budget		</a:t>
            </a:r>
          </a:p>
          <a:p>
            <a:pPr marL="2343150" lvl="4" indent="-285750">
              <a:buFont typeface="Arial" panose="020B0604020202020204" pitchFamily="34" charset="0"/>
              <a:buChar char="•"/>
            </a:pPr>
            <a:r>
              <a:rPr lang="en-US" sz="1700" dirty="0"/>
              <a:t>Forward budget materials to Health Care Advocate</a:t>
            </a:r>
          </a:p>
          <a:p>
            <a:pPr marL="2343150" lvl="4" indent="-285750">
              <a:buFont typeface="Arial" panose="020B0604020202020204" pitchFamily="34" charset="0"/>
              <a:buChar char="•"/>
            </a:pPr>
            <a:r>
              <a:rPr lang="en-US" sz="1700" dirty="0"/>
              <a:t>Examine individual hospital narratives</a:t>
            </a:r>
          </a:p>
          <a:p>
            <a:pPr marL="2343150" lvl="4" indent="-285750">
              <a:buFont typeface="Arial" panose="020B0604020202020204" pitchFamily="34" charset="0"/>
              <a:buChar char="•"/>
            </a:pPr>
            <a:r>
              <a:rPr lang="en-US" sz="1700" dirty="0"/>
              <a:t>Analyses of financial and statistical indicators</a:t>
            </a:r>
          </a:p>
          <a:p>
            <a:pPr marL="2343150" lvl="4" indent="-285750">
              <a:buFont typeface="Arial" panose="020B0604020202020204" pitchFamily="34" charset="0"/>
              <a:buChar char="•"/>
            </a:pPr>
            <a:r>
              <a:rPr lang="en-US" sz="1700" dirty="0"/>
              <a:t>Review compliance with GMCB budget instructions </a:t>
            </a:r>
          </a:p>
          <a:p>
            <a:pPr marL="2343150" lvl="4" indent="-285750">
              <a:buFont typeface="Arial" panose="020B0604020202020204" pitchFamily="34" charset="0"/>
              <a:buChar char="•"/>
            </a:pPr>
            <a:r>
              <a:rPr lang="en-US" sz="1700" dirty="0"/>
              <a:t>Prepare staff report with key GMCB questions and issues hospitals should address </a:t>
            </a:r>
          </a:p>
          <a:p>
            <a:r>
              <a:rPr lang="en-US" sz="1700" dirty="0">
                <a:latin typeface="+mn-lt"/>
              </a:rPr>
              <a:t>   </a:t>
            </a:r>
          </a:p>
          <a:p>
            <a:r>
              <a:rPr lang="en-US" sz="1700" b="1" dirty="0">
                <a:latin typeface="+mn-lt"/>
              </a:rPr>
              <a:t>July 31</a:t>
            </a:r>
            <a:r>
              <a:rPr lang="en-US" sz="1700" dirty="0">
                <a:latin typeface="+mn-lt"/>
              </a:rPr>
              <a:t>		</a:t>
            </a:r>
            <a:r>
              <a:rPr lang="en-US" sz="1600" dirty="0">
                <a:latin typeface="+mn-lt"/>
              </a:rPr>
              <a:t>GMCB staff </a:t>
            </a:r>
            <a:r>
              <a:rPr lang="en-US" sz="1700" dirty="0">
                <a:latin typeface="+mn-lt"/>
              </a:rPr>
              <a:t>reports with questions sent to all hospitals</a:t>
            </a:r>
          </a:p>
          <a:p>
            <a:r>
              <a:rPr lang="en-US" sz="1700" dirty="0">
                <a:latin typeface="+mn-lt"/>
              </a:rPr>
              <a:t>		Preliminary presentation of hospital system budgets</a:t>
            </a:r>
          </a:p>
          <a:p>
            <a:endParaRPr lang="en-US" sz="1700" dirty="0">
              <a:latin typeface="+mn-lt"/>
            </a:endParaRPr>
          </a:p>
          <a:p>
            <a:r>
              <a:rPr lang="en-US" sz="1700" b="1" dirty="0">
                <a:latin typeface="+mn-lt"/>
              </a:rPr>
              <a:t>August 9</a:t>
            </a:r>
            <a:r>
              <a:rPr lang="en-US" sz="1700" dirty="0">
                <a:latin typeface="+mn-lt"/>
              </a:rPr>
              <a:t>		Hospital responses to questions received by GMCB staff</a:t>
            </a:r>
          </a:p>
          <a:p>
            <a:endParaRPr lang="en-US" sz="1700" dirty="0">
              <a:latin typeface="+mn-lt"/>
            </a:endParaRPr>
          </a:p>
          <a:p>
            <a:r>
              <a:rPr lang="en-US" sz="1700" b="1" dirty="0">
                <a:latin typeface="+mn-lt"/>
              </a:rPr>
              <a:t>August 19, 21 &amp; 23	</a:t>
            </a:r>
            <a:r>
              <a:rPr lang="en-US" sz="1700" dirty="0">
                <a:latin typeface="+mn-lt"/>
              </a:rPr>
              <a:t>Hospital Budget Hearings - Castleton &amp; Montpelier </a:t>
            </a:r>
          </a:p>
          <a:p>
            <a:r>
              <a:rPr lang="en-US" sz="1700" b="1" dirty="0">
                <a:latin typeface="+mn-lt"/>
              </a:rPr>
              <a:t>August 26 &amp; 28</a:t>
            </a:r>
            <a:r>
              <a:rPr lang="en-US" sz="1700" dirty="0">
                <a:latin typeface="+mn-lt"/>
              </a:rPr>
              <a:t>	Hospital Budget Hearings - Middlebury &amp; Montpelier</a:t>
            </a:r>
          </a:p>
          <a:p>
            <a:endParaRPr lang="en-US" sz="1700" b="1" dirty="0">
              <a:latin typeface="+mn-lt"/>
            </a:endParaRPr>
          </a:p>
          <a:p>
            <a:r>
              <a:rPr lang="en-US" sz="1700" b="1" dirty="0">
                <a:latin typeface="+mn-lt"/>
              </a:rPr>
              <a:t>Aug. 29 – Sept. 14</a:t>
            </a:r>
            <a:r>
              <a:rPr lang="en-US" sz="1700" dirty="0">
                <a:latin typeface="+mn-lt"/>
              </a:rPr>
              <a:t>	GMCB deliberates individual hospital budgets</a:t>
            </a:r>
          </a:p>
          <a:p>
            <a:endParaRPr lang="en-US" sz="1700" b="1" dirty="0">
              <a:latin typeface="+mn-lt"/>
            </a:endParaRPr>
          </a:p>
          <a:p>
            <a:r>
              <a:rPr lang="en-US" sz="1700" b="1" dirty="0">
                <a:latin typeface="+mn-lt"/>
              </a:rPr>
              <a:t>September 13</a:t>
            </a:r>
            <a:r>
              <a:rPr lang="en-US" sz="1700" dirty="0">
                <a:latin typeface="+mn-lt"/>
              </a:rPr>
              <a:t>	GMCB  informs hospitals of their approved rate and budget as required 			by statute</a:t>
            </a:r>
          </a:p>
          <a:p>
            <a:endParaRPr lang="en-US" sz="1700" dirty="0">
              <a:latin typeface="+mn-lt"/>
            </a:endParaRPr>
          </a:p>
          <a:p>
            <a:r>
              <a:rPr lang="en-US" sz="1700" b="1" dirty="0">
                <a:latin typeface="+mn-lt"/>
              </a:rPr>
              <a:t>September 30 	</a:t>
            </a:r>
            <a:r>
              <a:rPr lang="en-US" sz="1700" dirty="0">
                <a:latin typeface="+mn-lt"/>
              </a:rPr>
              <a:t>GMCB provides written Orders to hospitals</a:t>
            </a:r>
          </a:p>
          <a:p>
            <a:r>
              <a:rPr lang="en-US" sz="1700" dirty="0">
                <a:latin typeface="+mn-lt"/>
              </a:rPr>
              <a:t>     </a:t>
            </a:r>
          </a:p>
          <a:p>
            <a:endParaRPr lang="en-US" dirty="0">
              <a:latin typeface="+mn-lt"/>
            </a:endParaRPr>
          </a:p>
        </p:txBody>
      </p:sp>
      <p:sp>
        <p:nvSpPr>
          <p:cNvPr id="4" name="Slide Number Placeholder 3">
            <a:extLst>
              <a:ext uri="{FF2B5EF4-FFF2-40B4-BE49-F238E27FC236}">
                <a16:creationId xmlns:a16="http://schemas.microsoft.com/office/drawing/2014/main" id="{CB989058-92FE-4388-86B2-3F407DC4021A}"/>
              </a:ext>
            </a:extLst>
          </p:cNvPr>
          <p:cNvSpPr>
            <a:spLocks noGrp="1"/>
          </p:cNvSpPr>
          <p:nvPr>
            <p:ph type="sldNum" sz="quarter" idx="12"/>
          </p:nvPr>
        </p:nvSpPr>
        <p:spPr/>
        <p:txBody>
          <a:bodyPr/>
          <a:lstStyle/>
          <a:p>
            <a:fld id="{8C820DE8-B2A3-4495-B05C-4C28FA95D4C8}" type="slidenum">
              <a:rPr lang="en-US" smtClean="0"/>
              <a:t>40</a:t>
            </a:fld>
            <a:endParaRPr lang="en-US" dirty="0"/>
          </a:p>
        </p:txBody>
      </p:sp>
    </p:spTree>
    <p:extLst>
      <p:ext uri="{BB962C8B-B14F-4D97-AF65-F5344CB8AC3E}">
        <p14:creationId xmlns:p14="http://schemas.microsoft.com/office/powerpoint/2010/main" val="13018126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914400"/>
            <a:ext cx="7772400" cy="5339710"/>
          </a:xfrm>
        </p:spPr>
        <p:txBody>
          <a:bodyPr>
            <a:noAutofit/>
          </a:bodyPr>
          <a:lstStyle/>
          <a:p>
            <a:pPr marL="285750" lvl="0" indent="-285750" fontAlgn="auto">
              <a:lnSpc>
                <a:spcPct val="200000"/>
              </a:lnSpc>
              <a:spcBef>
                <a:spcPts val="0"/>
              </a:spcBef>
              <a:spcAft>
                <a:spcPts val="0"/>
              </a:spcAft>
              <a:buClr>
                <a:schemeClr val="accent1"/>
              </a:buClr>
              <a:buFont typeface="Wingdings" panose="05000000000000000000" pitchFamily="2" charset="2"/>
              <a:buChar char="§"/>
            </a:pPr>
            <a:r>
              <a:rPr lang="en-US" sz="2000" dirty="0">
                <a:latin typeface="+mn-lt"/>
              </a:rPr>
              <a:t>Review net patient revenue change for each hospital</a:t>
            </a:r>
          </a:p>
          <a:p>
            <a:pPr lvl="1">
              <a:spcBef>
                <a:spcPts val="0"/>
              </a:spcBef>
              <a:buClr>
                <a:schemeClr val="accent1"/>
              </a:buClr>
              <a:buFont typeface="Wingdings" panose="05000000000000000000" pitchFamily="2" charset="2"/>
              <a:buChar char="ü"/>
            </a:pPr>
            <a:r>
              <a:rPr lang="en-US" sz="1800" dirty="0"/>
              <a:t>Test and understand payer revenue estimates</a:t>
            </a:r>
          </a:p>
          <a:p>
            <a:pPr lvl="1">
              <a:spcBef>
                <a:spcPts val="0"/>
              </a:spcBef>
              <a:buClr>
                <a:schemeClr val="accent1"/>
              </a:buClr>
              <a:buFont typeface="Wingdings" panose="05000000000000000000" pitchFamily="2" charset="2"/>
              <a:buChar char="ü"/>
            </a:pPr>
            <a:r>
              <a:rPr lang="en-US" sz="1800" dirty="0"/>
              <a:t>Identify provider acquisitions</a:t>
            </a:r>
          </a:p>
          <a:p>
            <a:pPr lvl="1">
              <a:spcBef>
                <a:spcPts val="0"/>
              </a:spcBef>
              <a:buClr>
                <a:schemeClr val="accent1"/>
              </a:buClr>
              <a:buFont typeface="Wingdings" panose="05000000000000000000" pitchFamily="2" charset="2"/>
              <a:buChar char="ü"/>
            </a:pPr>
            <a:r>
              <a:rPr lang="en-US" sz="1800" dirty="0"/>
              <a:t>Assess requested accounting changes</a:t>
            </a:r>
          </a:p>
          <a:p>
            <a:pPr lvl="1">
              <a:spcBef>
                <a:spcPts val="0"/>
              </a:spcBef>
              <a:buClr>
                <a:schemeClr val="accent1"/>
              </a:buClr>
              <a:buFont typeface="Wingdings" panose="05000000000000000000" pitchFamily="2" charset="2"/>
              <a:buChar char="ü"/>
            </a:pPr>
            <a:r>
              <a:rPr lang="en-US" sz="1800" dirty="0"/>
              <a:t>Analyze ACO changes</a:t>
            </a:r>
          </a:p>
          <a:p>
            <a:pPr marL="285750" indent="-285750">
              <a:lnSpc>
                <a:spcPct val="200000"/>
              </a:lnSpc>
              <a:spcBef>
                <a:spcPts val="0"/>
              </a:spcBef>
              <a:buClr>
                <a:schemeClr val="accent1"/>
              </a:buClr>
              <a:buFont typeface="Wingdings" panose="05000000000000000000" pitchFamily="2" charset="2"/>
              <a:buChar char="§"/>
            </a:pPr>
            <a:r>
              <a:rPr lang="en-US" sz="2000" dirty="0">
                <a:latin typeface="+mn-lt"/>
              </a:rPr>
              <a:t>Analyze assumptions for change in charge request</a:t>
            </a:r>
          </a:p>
          <a:p>
            <a:pPr marL="285750" lvl="0" indent="-285750" fontAlgn="auto">
              <a:lnSpc>
                <a:spcPct val="200000"/>
              </a:lnSpc>
              <a:spcBef>
                <a:spcPts val="0"/>
              </a:spcBef>
              <a:spcAft>
                <a:spcPts val="0"/>
              </a:spcAft>
              <a:buClr>
                <a:schemeClr val="accent1"/>
              </a:buClr>
              <a:buFont typeface="Wingdings" panose="05000000000000000000" pitchFamily="2" charset="2"/>
              <a:buChar char="§"/>
            </a:pPr>
            <a:r>
              <a:rPr lang="en-US" sz="2000" dirty="0">
                <a:latin typeface="+mn-lt"/>
              </a:rPr>
              <a:t>Analyze utilization and FTE changes for each hospital</a:t>
            </a:r>
          </a:p>
          <a:p>
            <a:pPr marL="285750" lvl="0" indent="-285750" fontAlgn="auto">
              <a:lnSpc>
                <a:spcPct val="200000"/>
              </a:lnSpc>
              <a:spcBef>
                <a:spcPts val="0"/>
              </a:spcBef>
              <a:spcAft>
                <a:spcPts val="0"/>
              </a:spcAft>
              <a:buClr>
                <a:schemeClr val="accent1"/>
              </a:buClr>
              <a:buFont typeface="Wingdings" panose="05000000000000000000" pitchFamily="2" charset="2"/>
              <a:buChar char="§"/>
            </a:pPr>
            <a:r>
              <a:rPr lang="en-US" sz="2000" dirty="0">
                <a:latin typeface="+mn-lt"/>
              </a:rPr>
              <a:t>Assess capital budget impacts on FY20 budgets</a:t>
            </a:r>
          </a:p>
          <a:p>
            <a:pPr marL="285750" lvl="0" indent="-285750" fontAlgn="auto">
              <a:lnSpc>
                <a:spcPct val="200000"/>
              </a:lnSpc>
              <a:spcBef>
                <a:spcPts val="0"/>
              </a:spcBef>
              <a:spcAft>
                <a:spcPts val="0"/>
              </a:spcAft>
              <a:buClr>
                <a:schemeClr val="accent1"/>
              </a:buClr>
              <a:buFont typeface="Wingdings" panose="05000000000000000000" pitchFamily="2" charset="2"/>
              <a:buChar char="§"/>
            </a:pPr>
            <a:r>
              <a:rPr lang="en-US" sz="2000" dirty="0">
                <a:latin typeface="+mn-lt"/>
              </a:rPr>
              <a:t>Identify and understand variances for key indicators</a:t>
            </a:r>
          </a:p>
          <a:p>
            <a:pPr marL="285750" lvl="0" indent="-285750" fontAlgn="auto">
              <a:lnSpc>
                <a:spcPct val="200000"/>
              </a:lnSpc>
              <a:spcBef>
                <a:spcPts val="0"/>
              </a:spcBef>
              <a:spcAft>
                <a:spcPts val="0"/>
              </a:spcAft>
              <a:buClr>
                <a:schemeClr val="accent1"/>
              </a:buClr>
              <a:buFont typeface="Wingdings" panose="05000000000000000000" pitchFamily="2" charset="2"/>
              <a:buChar char="§"/>
            </a:pPr>
            <a:r>
              <a:rPr lang="en-US" sz="2000" dirty="0">
                <a:latin typeface="+mn-lt"/>
              </a:rPr>
              <a:t>Review compliance with conditions in FY19 budget orders</a:t>
            </a:r>
          </a:p>
        </p:txBody>
      </p:sp>
      <p:sp>
        <p:nvSpPr>
          <p:cNvPr id="5" name="Title 4">
            <a:extLst>
              <a:ext uri="{FF2B5EF4-FFF2-40B4-BE49-F238E27FC236}">
                <a16:creationId xmlns:a16="http://schemas.microsoft.com/office/drawing/2014/main" id="{042BDF54-DA43-46BA-93F1-E31584FA654A}"/>
              </a:ext>
            </a:extLst>
          </p:cNvPr>
          <p:cNvSpPr>
            <a:spLocks noGrp="1"/>
          </p:cNvSpPr>
          <p:nvPr>
            <p:ph type="title"/>
          </p:nvPr>
        </p:nvSpPr>
        <p:spPr>
          <a:xfrm>
            <a:off x="457200" y="13252"/>
            <a:ext cx="8229600" cy="1143000"/>
          </a:xfrm>
        </p:spPr>
        <p:txBody>
          <a:bodyPr/>
          <a:lstStyle/>
          <a:p>
            <a:r>
              <a:rPr lang="en-US" dirty="0"/>
              <a:t>Next Steps: Staff Analysis</a:t>
            </a:r>
          </a:p>
        </p:txBody>
      </p:sp>
      <p:sp>
        <p:nvSpPr>
          <p:cNvPr id="2" name="Slide Number Placeholder 1">
            <a:extLst>
              <a:ext uri="{FF2B5EF4-FFF2-40B4-BE49-F238E27FC236}">
                <a16:creationId xmlns:a16="http://schemas.microsoft.com/office/drawing/2014/main" id="{87BCFC27-F305-4045-A1A2-F70D1B6BF082}"/>
              </a:ext>
            </a:extLst>
          </p:cNvPr>
          <p:cNvSpPr>
            <a:spLocks noGrp="1"/>
          </p:cNvSpPr>
          <p:nvPr>
            <p:ph type="sldNum" sz="quarter" idx="12"/>
          </p:nvPr>
        </p:nvSpPr>
        <p:spPr/>
        <p:txBody>
          <a:bodyPr/>
          <a:lstStyle/>
          <a:p>
            <a:fld id="{8C820DE8-B2A3-4495-B05C-4C28FA95D4C8}" type="slidenum">
              <a:rPr lang="en-US" smtClean="0"/>
              <a:t>41</a:t>
            </a:fld>
            <a:endParaRPr lang="en-US" dirty="0"/>
          </a:p>
        </p:txBody>
      </p:sp>
    </p:spTree>
    <p:extLst>
      <p:ext uri="{BB962C8B-B14F-4D97-AF65-F5344CB8AC3E}">
        <p14:creationId xmlns:p14="http://schemas.microsoft.com/office/powerpoint/2010/main" val="19491215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15957"/>
            <a:ext cx="8229600" cy="1143000"/>
          </a:xfrm>
        </p:spPr>
        <p:txBody>
          <a:bodyPr>
            <a:normAutofit/>
          </a:bodyPr>
          <a:lstStyle/>
          <a:p>
            <a:pPr eaLnBrk="1" hangingPunct="1"/>
            <a:r>
              <a:rPr lang="en-US" sz="3200" dirty="0"/>
              <a:t>Next Steps: Board Review &amp; Decisions</a:t>
            </a:r>
          </a:p>
        </p:txBody>
      </p:sp>
      <p:sp>
        <p:nvSpPr>
          <p:cNvPr id="21507" name="Rectangle 4"/>
          <p:cNvSpPr>
            <a:spLocks noGrp="1" noChangeArrowheads="1"/>
          </p:cNvSpPr>
          <p:nvPr>
            <p:ph idx="1"/>
          </p:nvPr>
        </p:nvSpPr>
        <p:spPr>
          <a:xfrm>
            <a:off x="609600" y="1295400"/>
            <a:ext cx="7924800" cy="4830763"/>
          </a:xfrm>
        </p:spPr>
        <p:txBody>
          <a:bodyPr>
            <a:normAutofit/>
          </a:bodyPr>
          <a:lstStyle/>
          <a:p>
            <a:r>
              <a:rPr lang="en-US" sz="2400" dirty="0">
                <a:latin typeface="+mn-lt"/>
              </a:rPr>
              <a:t>Green Mountain Care Board will:</a:t>
            </a:r>
          </a:p>
          <a:p>
            <a:pPr marL="342900" indent="-342900">
              <a:buClr>
                <a:schemeClr val="accent1"/>
              </a:buClr>
              <a:buFont typeface="Wingdings" panose="05000000000000000000" pitchFamily="2" charset="2"/>
              <a:buChar char="§"/>
            </a:pPr>
            <a:r>
              <a:rPr lang="en-US" sz="2400" dirty="0">
                <a:latin typeface="+mn-lt"/>
              </a:rPr>
              <a:t>Review and evaluate individual budgets and narratives</a:t>
            </a:r>
          </a:p>
          <a:p>
            <a:pPr marL="342900" indent="-342900">
              <a:buClr>
                <a:schemeClr val="accent1"/>
              </a:buClr>
              <a:buFont typeface="Wingdings" panose="05000000000000000000" pitchFamily="2" charset="2"/>
              <a:buChar char="§"/>
            </a:pPr>
            <a:r>
              <a:rPr lang="en-US" sz="2400" dirty="0">
                <a:latin typeface="+mn-lt"/>
              </a:rPr>
              <a:t>Hear hospital budget testimony in August</a:t>
            </a:r>
          </a:p>
          <a:p>
            <a:pPr marL="342900" indent="-342900">
              <a:buClr>
                <a:schemeClr val="accent1"/>
              </a:buClr>
              <a:buFont typeface="Wingdings" panose="05000000000000000000" pitchFamily="2" charset="2"/>
              <a:buChar char="§"/>
            </a:pPr>
            <a:r>
              <a:rPr lang="en-US" sz="2400" dirty="0">
                <a:latin typeface="+mn-lt"/>
              </a:rPr>
              <a:t>Review comments from public and Office of Health Care Advocate</a:t>
            </a:r>
          </a:p>
          <a:p>
            <a:pPr marL="342900" indent="-342900">
              <a:buClr>
                <a:schemeClr val="accent1"/>
              </a:buClr>
              <a:buFont typeface="Wingdings" panose="05000000000000000000" pitchFamily="2" charset="2"/>
              <a:buChar char="§"/>
            </a:pPr>
            <a:r>
              <a:rPr lang="en-US" sz="2400" dirty="0">
                <a:latin typeface="+mn-lt"/>
              </a:rPr>
              <a:t>Approve budgets for FY20 by Sept 13</a:t>
            </a:r>
            <a:r>
              <a:rPr lang="en-US" sz="2400" baseline="30000" dirty="0">
                <a:latin typeface="+mn-lt"/>
              </a:rPr>
              <a:t>th</a:t>
            </a:r>
            <a:r>
              <a:rPr lang="en-US" sz="2400" dirty="0">
                <a:latin typeface="+mn-lt"/>
              </a:rPr>
              <a:t> (including NPR growth rate and change in changes)</a:t>
            </a:r>
          </a:p>
          <a:p>
            <a:endParaRPr lang="en-US" sz="2000" dirty="0">
              <a:latin typeface="+mn-lt"/>
            </a:endParaRPr>
          </a:p>
          <a:p>
            <a:pPr eaLnBrk="1" hangingPunct="1"/>
            <a:endParaRPr lang="en-US" sz="2000" dirty="0">
              <a:latin typeface="+mn-lt"/>
            </a:endParaRPr>
          </a:p>
          <a:p>
            <a:pPr eaLnBrk="1" hangingPunct="1"/>
            <a:endParaRPr lang="en-US" sz="2000" dirty="0">
              <a:latin typeface="+mn-lt"/>
            </a:endParaRPr>
          </a:p>
          <a:p>
            <a:pPr eaLnBrk="1" hangingPunct="1"/>
            <a:endParaRPr lang="en-US" dirty="0">
              <a:latin typeface="+mn-lt"/>
            </a:endParaRPr>
          </a:p>
          <a:p>
            <a:pPr eaLnBrk="1" hangingPunct="1"/>
            <a:endParaRPr lang="en-US" dirty="0">
              <a:latin typeface="+mn-lt"/>
            </a:endParaRPr>
          </a:p>
        </p:txBody>
      </p:sp>
      <p:sp>
        <p:nvSpPr>
          <p:cNvPr id="2" name="Slide Number Placeholder 1">
            <a:extLst>
              <a:ext uri="{FF2B5EF4-FFF2-40B4-BE49-F238E27FC236}">
                <a16:creationId xmlns:a16="http://schemas.microsoft.com/office/drawing/2014/main" id="{EAF7AE58-A167-4F8F-81D7-BA8783FF193E}"/>
              </a:ext>
            </a:extLst>
          </p:cNvPr>
          <p:cNvSpPr>
            <a:spLocks noGrp="1"/>
          </p:cNvSpPr>
          <p:nvPr>
            <p:ph type="sldNum" sz="quarter" idx="12"/>
          </p:nvPr>
        </p:nvSpPr>
        <p:spPr/>
        <p:txBody>
          <a:bodyPr/>
          <a:lstStyle/>
          <a:p>
            <a:fld id="{8C820DE8-B2A3-4495-B05C-4C28FA95D4C8}" type="slidenum">
              <a:rPr lang="en-US" smtClean="0"/>
              <a:t>42</a:t>
            </a:fld>
            <a:endParaRPr lang="en-US" dirty="0"/>
          </a:p>
        </p:txBody>
      </p:sp>
    </p:spTree>
    <p:extLst>
      <p:ext uri="{BB962C8B-B14F-4D97-AF65-F5344CB8AC3E}">
        <p14:creationId xmlns:p14="http://schemas.microsoft.com/office/powerpoint/2010/main" val="3555766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Discussion</a:t>
            </a:r>
            <a:br>
              <a:rPr lang="en-US" dirty="0"/>
            </a:br>
            <a:br>
              <a:rPr lang="en-US" sz="2200" dirty="0"/>
            </a:br>
            <a:endParaRPr lang="en-US" sz="2200" dirty="0"/>
          </a:p>
        </p:txBody>
      </p:sp>
      <p:pic>
        <p:nvPicPr>
          <p:cNvPr id="8" name="Content Placeholder 7"/>
          <p:cNvPicPr>
            <a:picLocks noGrp="1" noChangeAspect="1"/>
          </p:cNvPicPr>
          <p:nvPr>
            <p:ph idx="1"/>
          </p:nvPr>
        </p:nvPicPr>
        <p:blipFill>
          <a:blip r:embed="rId2"/>
          <a:stretch>
            <a:fillRect/>
          </a:stretch>
        </p:blipFill>
        <p:spPr>
          <a:xfrm>
            <a:off x="3352800" y="2209800"/>
            <a:ext cx="2144250" cy="2339180"/>
          </a:xfrm>
          <a:prstGeom prst="rect">
            <a:avLst/>
          </a:prstGeom>
        </p:spPr>
      </p:pic>
      <p:sp>
        <p:nvSpPr>
          <p:cNvPr id="3" name="Slide Number Placeholder 2">
            <a:extLst>
              <a:ext uri="{FF2B5EF4-FFF2-40B4-BE49-F238E27FC236}">
                <a16:creationId xmlns:a16="http://schemas.microsoft.com/office/drawing/2014/main" id="{EF997512-39C1-4E54-B370-54CD53B03980}"/>
              </a:ext>
            </a:extLst>
          </p:cNvPr>
          <p:cNvSpPr>
            <a:spLocks noGrp="1"/>
          </p:cNvSpPr>
          <p:nvPr>
            <p:ph type="sldNum" sz="quarter" idx="12"/>
          </p:nvPr>
        </p:nvSpPr>
        <p:spPr/>
        <p:txBody>
          <a:bodyPr/>
          <a:lstStyle/>
          <a:p>
            <a:fld id="{8C820DE8-B2A3-4495-B05C-4C28FA95D4C8}" type="slidenum">
              <a:rPr lang="en-US" smtClean="0"/>
              <a:t>43</a:t>
            </a:fld>
            <a:endParaRPr lang="en-US" dirty="0"/>
          </a:p>
        </p:txBody>
      </p:sp>
    </p:spTree>
    <p:extLst>
      <p:ext uri="{BB962C8B-B14F-4D97-AF65-F5344CB8AC3E}">
        <p14:creationId xmlns:p14="http://schemas.microsoft.com/office/powerpoint/2010/main" val="12009106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992" y="242570"/>
            <a:ext cx="8229600" cy="1030448"/>
          </a:xfrm>
        </p:spPr>
        <p:txBody>
          <a:bodyPr>
            <a:normAutofit/>
          </a:bodyPr>
          <a:lstStyle/>
          <a:p>
            <a:r>
              <a:rPr lang="en-US" sz="2800" dirty="0"/>
              <a:t>Hospital Budget Process Resources</a:t>
            </a:r>
          </a:p>
        </p:txBody>
      </p:sp>
      <p:sp>
        <p:nvSpPr>
          <p:cNvPr id="3" name="Content Placeholder 2"/>
          <p:cNvSpPr>
            <a:spLocks noGrp="1"/>
          </p:cNvSpPr>
          <p:nvPr>
            <p:ph idx="1"/>
          </p:nvPr>
        </p:nvSpPr>
        <p:spPr>
          <a:xfrm>
            <a:off x="457200" y="1035685"/>
            <a:ext cx="8382000" cy="1030448"/>
          </a:xfrm>
        </p:spPr>
        <p:txBody>
          <a:bodyPr>
            <a:normAutofit/>
          </a:bodyPr>
          <a:lstStyle/>
          <a:p>
            <a:endParaRPr lang="en-US" sz="1700" dirty="0">
              <a:latin typeface="Calibri" panose="020F0502020204030204" pitchFamily="34" charset="0"/>
            </a:endParaRPr>
          </a:p>
          <a:p>
            <a:pPr marL="457200" lvl="1" indent="0">
              <a:buNone/>
              <a:defRPr/>
            </a:pPr>
            <a:endParaRPr lang="en-US" sz="1800" dirty="0">
              <a:latin typeface="Franklin Gothic Book" panose="020B0503020102020204" pitchFamily="34" charset="0"/>
              <a:cs typeface="Arial" pitchFamily="34" charset="0"/>
            </a:endParaRPr>
          </a:p>
          <a:p>
            <a:endParaRPr lang="en-US" dirty="0">
              <a:latin typeface="Franklin Gothic Book" panose="020B0503020102020204" pitchFamily="34" charset="0"/>
            </a:endParaRPr>
          </a:p>
          <a:p>
            <a:endParaRPr lang="en-US" dirty="0">
              <a:latin typeface="Calibri" panose="020F0502020204030204" pitchFamily="34" charset="0"/>
            </a:endParaRPr>
          </a:p>
        </p:txBody>
      </p:sp>
      <p:sp>
        <p:nvSpPr>
          <p:cNvPr id="5" name="Rectangle 1">
            <a:extLst>
              <a:ext uri="{FF2B5EF4-FFF2-40B4-BE49-F238E27FC236}">
                <a16:creationId xmlns:a16="http://schemas.microsoft.com/office/drawing/2014/main" id="{525E730C-39BC-4AB1-B269-6593F0AD840E}"/>
              </a:ext>
            </a:extLst>
          </p:cNvPr>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4283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State of Vermont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hlinkClick r:id="rId2" tooltip="Home"/>
              </a:rPr>
              <a:t>Green Mountain Care Board</a:t>
            </a:r>
            <a:r>
              <a:rPr kumimoji="0" lang="en-US" altLang="en-US" sz="800" b="0" i="0" u="none" strike="noStrike" cap="none" normalizeH="0" baseline="0">
                <a:ln>
                  <a:noFill/>
                </a:ln>
                <a:solidFill>
                  <a:schemeClr val="tx1"/>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447375"/>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447375"/>
                </a:solidFill>
                <a:effectLst/>
                <a:latin typeface="Open Sans"/>
              </a:rPr>
              <a:t>Search form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chemeClr val="tx1"/>
                </a:solidFill>
                <a:effectLst/>
              </a:rPr>
              <a:t>Search </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447375"/>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447375"/>
                </a:solidFill>
                <a:effectLst/>
                <a:latin typeface="Open Sans"/>
              </a:rPr>
              <a:t>Contact Button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hlinkClick r:id="rId3"/>
              </a:rPr>
              <a:t>Contact </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447375"/>
                </a:solidFill>
                <a:effectLst/>
                <a:latin typeface="Open Sans"/>
              </a:rPr>
              <a:t>  </a:t>
            </a:r>
            <a:endParaRPr kumimoji="0" lang="en-US" altLang="en-US" sz="30300" b="1" i="0" u="none" strike="noStrike" cap="none" normalizeH="0" baseline="0">
              <a:ln>
                <a:noFill/>
              </a:ln>
              <a:solidFill>
                <a:srgbClr val="447375"/>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447375"/>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447375"/>
                </a:solidFill>
                <a:effectLst/>
                <a:latin typeface="Open Sans"/>
              </a:rPr>
              <a:t>Public Comment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1" i="0" u="none" strike="noStrike" cap="none" normalizeH="0" baseline="0">
              <a:ln>
                <a:noFill/>
              </a:ln>
              <a:solidFill>
                <a:srgbClr val="B85423"/>
              </a:solidFill>
              <a:effectLst/>
              <a:latin typeface="Open Sans"/>
              <a:hlinkClick r:id="rId4"/>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B85423"/>
                </a:solidFill>
                <a:effectLst/>
                <a:latin typeface="Open Sans"/>
                <a:hlinkClick r:id="rId4"/>
              </a:rPr>
              <a:t>Public Comment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447375"/>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447375"/>
                </a:solidFill>
                <a:effectLst/>
                <a:latin typeface="Open Sans"/>
              </a:rPr>
              <a:t>GMCB Meetings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1" i="0" u="none" strike="noStrike" cap="none" normalizeH="0" baseline="0">
              <a:ln>
                <a:noFill/>
              </a:ln>
              <a:solidFill>
                <a:srgbClr val="B85423"/>
              </a:solidFill>
              <a:effectLst/>
              <a:latin typeface="Open Sans"/>
              <a:hlinkClick r:id="rId5"/>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B85423"/>
                </a:solidFill>
                <a:effectLst/>
                <a:latin typeface="Open Sans"/>
                <a:hlinkClick r:id="rId5"/>
              </a:rPr>
              <a:t>Board Meeting Information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447375"/>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447375"/>
                </a:solidFill>
                <a:effectLst/>
                <a:latin typeface="Open Sans"/>
              </a:rPr>
              <a:t>What's New</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1" i="0" u="none" strike="noStrike" cap="none" normalizeH="0" baseline="0">
              <a:ln>
                <a:noFill/>
              </a:ln>
              <a:solidFill>
                <a:srgbClr val="B85423"/>
              </a:solidFill>
              <a:effectLst/>
              <a:latin typeface="Open Sans"/>
              <a:hlinkClick r:id="rId6"/>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B85423"/>
                </a:solidFill>
                <a:effectLst/>
                <a:latin typeface="Open Sans"/>
                <a:hlinkClick r:id="rId6"/>
              </a:rPr>
              <a:t>What's New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447375"/>
              </a:solidFill>
              <a:effectLst/>
              <a:latin typeface="Open Sans"/>
            </a:endParaRPr>
          </a:p>
        </p:txBody>
      </p:sp>
      <p:sp>
        <p:nvSpPr>
          <p:cNvPr id="6" name="TextBox 5">
            <a:extLst>
              <a:ext uri="{FF2B5EF4-FFF2-40B4-BE49-F238E27FC236}">
                <a16:creationId xmlns:a16="http://schemas.microsoft.com/office/drawing/2014/main" id="{FD7ADA95-80DD-4C04-82C4-F42E01BBA044}"/>
              </a:ext>
            </a:extLst>
          </p:cNvPr>
          <p:cNvSpPr txBox="1"/>
          <p:nvPr/>
        </p:nvSpPr>
        <p:spPr>
          <a:xfrm>
            <a:off x="1970513" y="3533971"/>
            <a:ext cx="5355377" cy="2031325"/>
          </a:xfrm>
          <a:prstGeom prst="rect">
            <a:avLst/>
          </a:prstGeom>
          <a:noFill/>
        </p:spPr>
        <p:txBody>
          <a:bodyPr wrap="none" rtlCol="0">
            <a:spAutoFit/>
          </a:bodyPr>
          <a:lstStyle/>
          <a:p>
            <a:pPr algn="ctr"/>
            <a:r>
              <a:rPr lang="en-US" b="1" dirty="0"/>
              <a:t>GMCB Health Systems Finance Team:</a:t>
            </a:r>
          </a:p>
          <a:p>
            <a:pPr algn="ctr"/>
            <a:r>
              <a:rPr lang="en-US" dirty="0"/>
              <a:t>Patrick Rooney, Director of Health System Finances</a:t>
            </a:r>
          </a:p>
          <a:p>
            <a:pPr algn="ctr"/>
            <a:r>
              <a:rPr lang="en-US" dirty="0"/>
              <a:t>Lori Perry, Health Finance Analytics Director</a:t>
            </a:r>
          </a:p>
          <a:p>
            <a:pPr algn="ctr"/>
            <a:r>
              <a:rPr lang="en-US" dirty="0"/>
              <a:t>Kelly Theroux, Health Systems Finance Program Analyst</a:t>
            </a:r>
          </a:p>
          <a:p>
            <a:pPr algn="ctr"/>
            <a:r>
              <a:rPr lang="en-US" dirty="0"/>
              <a:t>Agatha Kessler, Health Policy Director</a:t>
            </a:r>
          </a:p>
          <a:p>
            <a:pPr algn="ctr"/>
            <a:r>
              <a:rPr lang="en-US" dirty="0"/>
              <a:t>Harriet Johnson, Financial Administrator</a:t>
            </a:r>
            <a:endParaRPr lang="en-US" dirty="0">
              <a:highlight>
                <a:srgbClr val="FFFF00"/>
              </a:highlight>
            </a:endParaRPr>
          </a:p>
          <a:p>
            <a:endParaRPr lang="en-US" dirty="0"/>
          </a:p>
        </p:txBody>
      </p:sp>
      <p:graphicFrame>
        <p:nvGraphicFramePr>
          <p:cNvPr id="9" name="Table 8">
            <a:extLst>
              <a:ext uri="{FF2B5EF4-FFF2-40B4-BE49-F238E27FC236}">
                <a16:creationId xmlns:a16="http://schemas.microsoft.com/office/drawing/2014/main" id="{CF8954BC-C765-4592-8776-3A224893A672}"/>
              </a:ext>
            </a:extLst>
          </p:cNvPr>
          <p:cNvGraphicFramePr>
            <a:graphicFrameLocks noGrp="1"/>
          </p:cNvGraphicFramePr>
          <p:nvPr>
            <p:extLst>
              <p:ext uri="{D42A27DB-BD31-4B8C-83A1-F6EECF244321}">
                <p14:modId xmlns:p14="http://schemas.microsoft.com/office/powerpoint/2010/main" val="3551452945"/>
              </p:ext>
            </p:extLst>
          </p:nvPr>
        </p:nvGraphicFramePr>
        <p:xfrm>
          <a:off x="583223" y="1634462"/>
          <a:ext cx="8229600" cy="1227903"/>
        </p:xfrm>
        <a:graphic>
          <a:graphicData uri="http://schemas.openxmlformats.org/drawingml/2006/table">
            <a:tbl>
              <a:tblPr bandRow="1">
                <a:tableStyleId>{5C22544A-7EE6-4342-B048-85BDC9FD1C3A}</a:tableStyleId>
              </a:tblPr>
              <a:tblGrid>
                <a:gridCol w="8229600">
                  <a:extLst>
                    <a:ext uri="{9D8B030D-6E8A-4147-A177-3AD203B41FA5}">
                      <a16:colId xmlns:a16="http://schemas.microsoft.com/office/drawing/2014/main" val="542827468"/>
                    </a:ext>
                  </a:extLst>
                </a:gridCol>
              </a:tblGrid>
              <a:tr h="315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mn-lt"/>
                        </a:rPr>
                        <a:t>Hospital Budget Hearings schedule can be found </a:t>
                      </a:r>
                      <a:r>
                        <a:rPr lang="en-US" b="0" u="sng" dirty="0">
                          <a:solidFill>
                            <a:schemeClr val="tx2"/>
                          </a:solidFill>
                          <a:latin typeface="+mn-lt"/>
                          <a:hlinkClick r:id="rId7"/>
                        </a:rPr>
                        <a:t>here.</a:t>
                      </a:r>
                      <a:endParaRPr lang="en-US" b="0" u="sng" dirty="0">
                        <a:solidFill>
                          <a:schemeClr val="tx2"/>
                        </a:solidFill>
                        <a:latin typeface="+mn-lt"/>
                      </a:endParaRPr>
                    </a:p>
                  </a:txBody>
                  <a:tcPr/>
                </a:tc>
                <a:extLst>
                  <a:ext uri="{0D108BD9-81ED-4DB2-BD59-A6C34878D82A}">
                    <a16:rowId xmlns:a16="http://schemas.microsoft.com/office/drawing/2014/main" val="2673669223"/>
                  </a:ext>
                </a:extLst>
              </a:tr>
              <a:tr h="315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mn-lt"/>
                        </a:rPr>
                        <a:t>Hospital Budget information can be found </a:t>
                      </a:r>
                      <a:r>
                        <a:rPr lang="en-US" b="0" u="sng" dirty="0">
                          <a:solidFill>
                            <a:schemeClr val="tx2"/>
                          </a:solidFill>
                          <a:latin typeface="+mn-lt"/>
                          <a:hlinkClick r:id="rId8"/>
                        </a:rPr>
                        <a:t>here</a:t>
                      </a:r>
                      <a:r>
                        <a:rPr lang="en-US" b="0" u="sng" dirty="0">
                          <a:solidFill>
                            <a:schemeClr val="tx2"/>
                          </a:solidFill>
                          <a:latin typeface="+mn-lt"/>
                        </a:rPr>
                        <a:t>.</a:t>
                      </a:r>
                    </a:p>
                  </a:txBody>
                  <a:tcPr/>
                </a:tc>
                <a:extLst>
                  <a:ext uri="{0D108BD9-81ED-4DB2-BD59-A6C34878D82A}">
                    <a16:rowId xmlns:a16="http://schemas.microsoft.com/office/drawing/2014/main" val="3160103937"/>
                  </a:ext>
                </a:extLst>
              </a:tr>
              <a:tr h="496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mn-lt"/>
                        </a:rPr>
                        <a:t>Public comment can be provided </a:t>
                      </a:r>
                      <a:r>
                        <a:rPr lang="en-US" b="0" u="sng" dirty="0">
                          <a:solidFill>
                            <a:srgbClr val="4225ED"/>
                          </a:solidFill>
                          <a:latin typeface="+mn-lt"/>
                          <a:hlinkClick r:id="rId4">
                            <a:extLst>
                              <a:ext uri="{A12FA001-AC4F-418D-AE19-62706E023703}">
                                <ahyp:hlinkClr xmlns:ahyp="http://schemas.microsoft.com/office/drawing/2018/hyperlinkcolor" val="tx"/>
                              </a:ext>
                            </a:extLst>
                          </a:hlinkClick>
                        </a:rPr>
                        <a:t>here</a:t>
                      </a:r>
                      <a:r>
                        <a:rPr lang="en-US" b="0" dirty="0">
                          <a:latin typeface="+mn-lt"/>
                        </a:rPr>
                        <a:t> or emailed to </a:t>
                      </a:r>
                      <a:r>
                        <a:rPr lang="en-US" b="0" u="sng" dirty="0">
                          <a:latin typeface="+mn-lt"/>
                          <a:hlinkClick r:id="rId9"/>
                        </a:rPr>
                        <a:t>Abigail.Connolly@Vermont.gov</a:t>
                      </a:r>
                      <a:endParaRPr lang="en-US" b="0" dirty="0">
                        <a:latin typeface="+mn-lt"/>
                      </a:endParaRPr>
                    </a:p>
                  </a:txBody>
                  <a:tcPr/>
                </a:tc>
                <a:extLst>
                  <a:ext uri="{0D108BD9-81ED-4DB2-BD59-A6C34878D82A}">
                    <a16:rowId xmlns:a16="http://schemas.microsoft.com/office/drawing/2014/main" val="3437288146"/>
                  </a:ext>
                </a:extLst>
              </a:tr>
            </a:tbl>
          </a:graphicData>
        </a:graphic>
      </p:graphicFrame>
      <p:sp>
        <p:nvSpPr>
          <p:cNvPr id="4" name="Slide Number Placeholder 3">
            <a:extLst>
              <a:ext uri="{FF2B5EF4-FFF2-40B4-BE49-F238E27FC236}">
                <a16:creationId xmlns:a16="http://schemas.microsoft.com/office/drawing/2014/main" id="{E3E126A4-98B3-4E08-9EDB-241C08B6FB81}"/>
              </a:ext>
            </a:extLst>
          </p:cNvPr>
          <p:cNvSpPr>
            <a:spLocks noGrp="1"/>
          </p:cNvSpPr>
          <p:nvPr>
            <p:ph type="sldNum" sz="quarter" idx="12"/>
          </p:nvPr>
        </p:nvSpPr>
        <p:spPr/>
        <p:txBody>
          <a:bodyPr/>
          <a:lstStyle/>
          <a:p>
            <a:fld id="{8C820DE8-B2A3-4495-B05C-4C28FA95D4C8}" type="slidenum">
              <a:rPr lang="en-US" smtClean="0"/>
              <a:t>44</a:t>
            </a:fld>
            <a:endParaRPr lang="en-US" dirty="0"/>
          </a:p>
        </p:txBody>
      </p:sp>
    </p:spTree>
    <p:extLst>
      <p:ext uri="{BB962C8B-B14F-4D97-AF65-F5344CB8AC3E}">
        <p14:creationId xmlns:p14="http://schemas.microsoft.com/office/powerpoint/2010/main" val="3389523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5000" y="2861280"/>
            <a:ext cx="5410199" cy="553998"/>
          </a:xfrm>
          <a:prstGeom prst="rect">
            <a:avLst/>
          </a:prstGeom>
        </p:spPr>
        <p:txBody>
          <a:bodyPr vert="horz" wrap="square" lIns="0" tIns="0" rIns="0" bIns="0" rtlCol="0">
            <a:spAutoFit/>
          </a:bodyPr>
          <a:lstStyle/>
          <a:p>
            <a:pPr marL="12700">
              <a:lnSpc>
                <a:spcPct val="100000"/>
              </a:lnSpc>
            </a:pPr>
            <a:r>
              <a:rPr lang="en-US" sz="3600" spc="-55" dirty="0">
                <a:solidFill>
                  <a:srgbClr val="595958"/>
                </a:solidFill>
              </a:rPr>
              <a:t>FY20 Budget Guidance</a:t>
            </a:r>
            <a:endParaRPr sz="3600" dirty="0"/>
          </a:p>
        </p:txBody>
      </p:sp>
      <p:sp>
        <p:nvSpPr>
          <p:cNvPr id="4" name="object 4"/>
          <p:cNvSpPr/>
          <p:nvPr/>
        </p:nvSpPr>
        <p:spPr>
          <a:xfrm>
            <a:off x="457962" y="3582161"/>
            <a:ext cx="8229600" cy="0"/>
          </a:xfrm>
          <a:custGeom>
            <a:avLst/>
            <a:gdLst/>
            <a:ahLst/>
            <a:cxnLst/>
            <a:rect l="l" t="t" r="r" b="b"/>
            <a:pathLst>
              <a:path w="8229600">
                <a:moveTo>
                  <a:pt x="0" y="0"/>
                </a:moveTo>
                <a:lnTo>
                  <a:pt x="8229600" y="0"/>
                </a:lnTo>
              </a:path>
            </a:pathLst>
          </a:custGeom>
          <a:ln w="28956">
            <a:solidFill>
              <a:srgbClr val="000000"/>
            </a:solidFill>
          </a:ln>
        </p:spPr>
        <p:txBody>
          <a:bodyPr wrap="square" lIns="0" tIns="0" rIns="0" bIns="0" rtlCol="0"/>
          <a:lstStyle/>
          <a:p>
            <a:endParaRPr/>
          </a:p>
        </p:txBody>
      </p:sp>
      <p:sp>
        <p:nvSpPr>
          <p:cNvPr id="3" name="Slide Number Placeholder 2">
            <a:extLst>
              <a:ext uri="{FF2B5EF4-FFF2-40B4-BE49-F238E27FC236}">
                <a16:creationId xmlns:a16="http://schemas.microsoft.com/office/drawing/2014/main" id="{96C8C360-A4C3-48A4-81FB-A6AC96D243FB}"/>
              </a:ext>
            </a:extLst>
          </p:cNvPr>
          <p:cNvSpPr>
            <a:spLocks noGrp="1"/>
          </p:cNvSpPr>
          <p:nvPr>
            <p:ph type="sldNum" sz="quarter" idx="12"/>
          </p:nvPr>
        </p:nvSpPr>
        <p:spPr/>
        <p:txBody>
          <a:bodyPr/>
          <a:lstStyle/>
          <a:p>
            <a:fld id="{8C820DE8-B2A3-4495-B05C-4C28FA95D4C8}" type="slidenum">
              <a:rPr lang="en-US" smtClean="0"/>
              <a:t>5</a:t>
            </a:fld>
            <a:endParaRPr lang="en-US" dirty="0"/>
          </a:p>
        </p:txBody>
      </p:sp>
    </p:spTree>
    <p:extLst>
      <p:ext uri="{BB962C8B-B14F-4D97-AF65-F5344CB8AC3E}">
        <p14:creationId xmlns:p14="http://schemas.microsoft.com/office/powerpoint/2010/main" val="1866964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54C01-D5DD-4E2A-9D29-615FBED40B52}"/>
              </a:ext>
            </a:extLst>
          </p:cNvPr>
          <p:cNvSpPr>
            <a:spLocks noGrp="1"/>
          </p:cNvSpPr>
          <p:nvPr>
            <p:ph type="title"/>
          </p:nvPr>
        </p:nvSpPr>
        <p:spPr/>
        <p:txBody>
          <a:bodyPr>
            <a:normAutofit/>
          </a:bodyPr>
          <a:lstStyle/>
          <a:p>
            <a:r>
              <a:rPr lang="en-US" dirty="0"/>
              <a:t>Recap of GMCB FY20 Budget Guidance</a:t>
            </a:r>
          </a:p>
        </p:txBody>
      </p:sp>
      <p:sp>
        <p:nvSpPr>
          <p:cNvPr id="3" name="Content Placeholder 2">
            <a:extLst>
              <a:ext uri="{FF2B5EF4-FFF2-40B4-BE49-F238E27FC236}">
                <a16:creationId xmlns:a16="http://schemas.microsoft.com/office/drawing/2014/main" id="{057D69EC-432C-49A4-ADF2-C9C11FAAB638}"/>
              </a:ext>
            </a:extLst>
          </p:cNvPr>
          <p:cNvSpPr>
            <a:spLocks noGrp="1"/>
          </p:cNvSpPr>
          <p:nvPr>
            <p:ph idx="1"/>
          </p:nvPr>
        </p:nvSpPr>
        <p:spPr>
          <a:xfrm>
            <a:off x="490330" y="1295400"/>
            <a:ext cx="8044070" cy="4800600"/>
          </a:xfrm>
        </p:spPr>
        <p:txBody>
          <a:bodyPr>
            <a:normAutofit lnSpcReduction="10000"/>
          </a:bodyPr>
          <a:lstStyle/>
          <a:p>
            <a:pPr marL="342900" indent="-342900">
              <a:buClr>
                <a:schemeClr val="accent1"/>
              </a:buClr>
              <a:buFont typeface="Wingdings" panose="05000000000000000000" pitchFamily="2" charset="2"/>
              <a:buChar char="§"/>
            </a:pPr>
            <a:r>
              <a:rPr lang="en-US" sz="2400" dirty="0">
                <a:solidFill>
                  <a:prstClr val="black"/>
                </a:solidFill>
                <a:latin typeface="+mn-lt"/>
              </a:rPr>
              <a:t>FY 2020 Budget Guidance and Reporting Requirements</a:t>
            </a:r>
            <a:r>
              <a:rPr lang="en-US" sz="2400" dirty="0">
                <a:latin typeface="+mn-lt"/>
              </a:rPr>
              <a:t> issued to hospitals in March 2019</a:t>
            </a:r>
          </a:p>
          <a:p>
            <a:pPr marL="342900" indent="-342900">
              <a:buClr>
                <a:schemeClr val="accent1"/>
              </a:buClr>
              <a:buFont typeface="Wingdings" panose="05000000000000000000" pitchFamily="2" charset="2"/>
              <a:buChar char="§"/>
            </a:pPr>
            <a:r>
              <a:rPr lang="en-US" sz="2400" dirty="0">
                <a:latin typeface="+mn-lt"/>
              </a:rPr>
              <a:t>Net Patient Revenue (NPR) &amp; Fixed Prospect Payments (FPP) guidance:</a:t>
            </a:r>
          </a:p>
          <a:p>
            <a:pPr marL="1200150" lvl="1" indent="-457200">
              <a:buClr>
                <a:schemeClr val="accent1"/>
              </a:buClr>
              <a:buFont typeface="+mj-lt"/>
              <a:buAutoNum type="arabicPeriod"/>
            </a:pPr>
            <a:r>
              <a:rPr lang="en-US" sz="1900" dirty="0"/>
              <a:t>3.5% maximum growth target*</a:t>
            </a:r>
          </a:p>
          <a:p>
            <a:pPr marL="1200150" lvl="1" indent="-457200">
              <a:buClr>
                <a:schemeClr val="accent1"/>
              </a:buClr>
              <a:buFont typeface="+mj-lt"/>
              <a:buAutoNum type="arabicPeriod"/>
            </a:pPr>
            <a:r>
              <a:rPr lang="en-US" sz="1900" dirty="0"/>
              <a:t>5.0% over FY19 projection limit for hospitals with budget-to-projection variance greater than -2.0%, unless justified</a:t>
            </a:r>
          </a:p>
          <a:p>
            <a:pPr marL="1200150" lvl="1" indent="-457200">
              <a:buClr>
                <a:schemeClr val="accent1"/>
              </a:buClr>
              <a:buFont typeface="+mj-lt"/>
              <a:buAutoNum type="arabicPeriod"/>
            </a:pPr>
            <a:r>
              <a:rPr lang="en-US" sz="1900" dirty="0"/>
              <a:t>Should hospital budgets appear to be trending in FY19 and FY20 in alignment with the overall All-Payer Model target, the GMCB also established a tentative maximum NPR/FPP growth target of 3.5% for FY21.</a:t>
            </a:r>
          </a:p>
          <a:p>
            <a:pPr marL="342900" indent="-342900">
              <a:lnSpc>
                <a:spcPct val="90000"/>
              </a:lnSpc>
              <a:buClr>
                <a:schemeClr val="accent1"/>
              </a:buClr>
              <a:buFont typeface="Wingdings" panose="05000000000000000000" pitchFamily="2" charset="2"/>
              <a:buChar char="§"/>
            </a:pPr>
            <a:r>
              <a:rPr lang="en-US" sz="2400" dirty="0">
                <a:solidFill>
                  <a:prstClr val="black"/>
                </a:solidFill>
                <a:latin typeface="+mn-lt"/>
              </a:rPr>
              <a:t>New accounts were added for Board Designated Assets.</a:t>
            </a:r>
          </a:p>
          <a:p>
            <a:pPr marL="342900" indent="-342900">
              <a:lnSpc>
                <a:spcPct val="90000"/>
              </a:lnSpc>
              <a:buClr>
                <a:schemeClr val="accent1"/>
              </a:buClr>
              <a:buFont typeface="Wingdings" panose="05000000000000000000" pitchFamily="2" charset="2"/>
              <a:buChar char="§"/>
            </a:pPr>
            <a:r>
              <a:rPr lang="en-US" sz="2400" dirty="0">
                <a:solidFill>
                  <a:prstClr val="black"/>
                </a:solidFill>
                <a:latin typeface="+mn-lt"/>
              </a:rPr>
              <a:t>Clarifies terminology that NPR includes FPP; changes “Rate Increase” to “Change in Charge” and adds definition.</a:t>
            </a:r>
          </a:p>
          <a:p>
            <a:pPr marL="342900" indent="-342900">
              <a:buClr>
                <a:schemeClr val="accent1"/>
              </a:buClr>
              <a:buFont typeface="Wingdings" panose="05000000000000000000" pitchFamily="2" charset="2"/>
              <a:buChar char="§"/>
            </a:pPr>
            <a:endParaRPr lang="en-US" sz="2000" dirty="0">
              <a:solidFill>
                <a:prstClr val="black"/>
              </a:solidFill>
              <a:latin typeface="+mn-lt"/>
            </a:endParaRPr>
          </a:p>
          <a:p>
            <a:endParaRPr lang="en-US" sz="2000" dirty="0">
              <a:latin typeface="+mn-lt"/>
            </a:endParaRPr>
          </a:p>
          <a:p>
            <a:pPr marL="285750" lvl="0" indent="-285750">
              <a:lnSpc>
                <a:spcPct val="250000"/>
              </a:lnSpc>
              <a:buFont typeface="Wingdings" panose="05000000000000000000" pitchFamily="2" charset="2"/>
              <a:buChar char="ü"/>
            </a:pPr>
            <a:endParaRPr lang="en-US" sz="1200" dirty="0">
              <a:solidFill>
                <a:prstClr val="black"/>
              </a:solidFill>
              <a:latin typeface="+mn-lt"/>
            </a:endParaRPr>
          </a:p>
          <a:p>
            <a:pPr marL="285750" lvl="0" indent="-285750">
              <a:lnSpc>
                <a:spcPct val="90000"/>
              </a:lnSpc>
              <a:buFont typeface="Wingdings" panose="05000000000000000000" pitchFamily="2" charset="2"/>
              <a:buChar char="ü"/>
            </a:pPr>
            <a:endParaRPr lang="en-US" sz="1200" dirty="0">
              <a:solidFill>
                <a:prstClr val="black"/>
              </a:solidFill>
              <a:latin typeface="+mn-lt"/>
            </a:endParaRPr>
          </a:p>
          <a:p>
            <a:endParaRPr lang="en-US" dirty="0">
              <a:latin typeface="+mn-lt"/>
            </a:endParaRPr>
          </a:p>
        </p:txBody>
      </p:sp>
      <p:sp>
        <p:nvSpPr>
          <p:cNvPr id="4" name="TextBox 3">
            <a:extLst>
              <a:ext uri="{FF2B5EF4-FFF2-40B4-BE49-F238E27FC236}">
                <a16:creationId xmlns:a16="http://schemas.microsoft.com/office/drawing/2014/main" id="{877A51FF-11FA-4A05-8A6F-40B3F0859C2A}"/>
              </a:ext>
            </a:extLst>
          </p:cNvPr>
          <p:cNvSpPr txBox="1"/>
          <p:nvPr/>
        </p:nvSpPr>
        <p:spPr>
          <a:xfrm>
            <a:off x="762000" y="5880761"/>
            <a:ext cx="8044070" cy="246221"/>
          </a:xfrm>
          <a:prstGeom prst="rect">
            <a:avLst/>
          </a:prstGeom>
          <a:noFill/>
        </p:spPr>
        <p:txBody>
          <a:bodyPr wrap="square" rtlCol="0">
            <a:spAutoFit/>
          </a:bodyPr>
          <a:lstStyle/>
          <a:p>
            <a:r>
              <a:rPr lang="en-US" sz="1000" dirty="0"/>
              <a:t>*FY19 budget guidance included a 2.8% growth target for NPR/FPP and an additional 0.4% for health care reform investments</a:t>
            </a:r>
          </a:p>
        </p:txBody>
      </p:sp>
      <p:sp>
        <p:nvSpPr>
          <p:cNvPr id="5" name="Slide Number Placeholder 4">
            <a:extLst>
              <a:ext uri="{FF2B5EF4-FFF2-40B4-BE49-F238E27FC236}">
                <a16:creationId xmlns:a16="http://schemas.microsoft.com/office/drawing/2014/main" id="{94F420D3-169D-4E96-AA78-48D6914B6D78}"/>
              </a:ext>
            </a:extLst>
          </p:cNvPr>
          <p:cNvSpPr>
            <a:spLocks noGrp="1"/>
          </p:cNvSpPr>
          <p:nvPr>
            <p:ph type="sldNum" sz="quarter" idx="12"/>
          </p:nvPr>
        </p:nvSpPr>
        <p:spPr/>
        <p:txBody>
          <a:bodyPr/>
          <a:lstStyle/>
          <a:p>
            <a:fld id="{8C820DE8-B2A3-4495-B05C-4C28FA95D4C8}" type="slidenum">
              <a:rPr lang="en-US" smtClean="0"/>
              <a:t>6</a:t>
            </a:fld>
            <a:endParaRPr lang="en-US" dirty="0"/>
          </a:p>
        </p:txBody>
      </p:sp>
    </p:spTree>
    <p:extLst>
      <p:ext uri="{BB962C8B-B14F-4D97-AF65-F5344CB8AC3E}">
        <p14:creationId xmlns:p14="http://schemas.microsoft.com/office/powerpoint/2010/main" val="1878556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54C01-D5DD-4E2A-9D29-615FBED40B52}"/>
              </a:ext>
            </a:extLst>
          </p:cNvPr>
          <p:cNvSpPr>
            <a:spLocks noGrp="1"/>
          </p:cNvSpPr>
          <p:nvPr>
            <p:ph type="title"/>
          </p:nvPr>
        </p:nvSpPr>
        <p:spPr>
          <a:xfrm>
            <a:off x="126023" y="98425"/>
            <a:ext cx="8991600" cy="1143000"/>
          </a:xfrm>
        </p:spPr>
        <p:txBody>
          <a:bodyPr>
            <a:normAutofit/>
          </a:bodyPr>
          <a:lstStyle/>
          <a:p>
            <a:r>
              <a:rPr lang="en-US" sz="3100" dirty="0"/>
              <a:t>Recap of GMCB FY20 Budget Guidance </a:t>
            </a:r>
            <a:r>
              <a:rPr lang="en-US" sz="2400" dirty="0"/>
              <a:t>(cont’d)</a:t>
            </a:r>
          </a:p>
        </p:txBody>
      </p:sp>
      <p:sp>
        <p:nvSpPr>
          <p:cNvPr id="3" name="Content Placeholder 2">
            <a:extLst>
              <a:ext uri="{FF2B5EF4-FFF2-40B4-BE49-F238E27FC236}">
                <a16:creationId xmlns:a16="http://schemas.microsoft.com/office/drawing/2014/main" id="{057D69EC-432C-49A4-ADF2-C9C11FAAB638}"/>
              </a:ext>
            </a:extLst>
          </p:cNvPr>
          <p:cNvSpPr>
            <a:spLocks noGrp="1"/>
          </p:cNvSpPr>
          <p:nvPr>
            <p:ph idx="1"/>
          </p:nvPr>
        </p:nvSpPr>
        <p:spPr>
          <a:xfrm>
            <a:off x="457200" y="1066800"/>
            <a:ext cx="8229600" cy="5029200"/>
          </a:xfrm>
        </p:spPr>
        <p:txBody>
          <a:bodyPr>
            <a:normAutofit/>
          </a:bodyPr>
          <a:lstStyle/>
          <a:p>
            <a:pPr marL="342900" lvl="0" indent="-342900">
              <a:lnSpc>
                <a:spcPct val="90000"/>
              </a:lnSpc>
              <a:buClr>
                <a:schemeClr val="accent1"/>
              </a:buClr>
              <a:buFont typeface="Wingdings" panose="05000000000000000000" pitchFamily="2" charset="2"/>
              <a:buChar char="§"/>
            </a:pPr>
            <a:r>
              <a:rPr lang="en-US" sz="2200" dirty="0">
                <a:solidFill>
                  <a:prstClr val="black"/>
                </a:solidFill>
                <a:latin typeface="+mn-lt"/>
              </a:rPr>
              <a:t>New reporting requirements in the FY20 instructions include:  </a:t>
            </a:r>
          </a:p>
          <a:p>
            <a:pPr marL="1085850" lvl="1" indent="-342900">
              <a:lnSpc>
                <a:spcPct val="90000"/>
              </a:lnSpc>
              <a:buClr>
                <a:schemeClr val="accent1"/>
              </a:buClr>
              <a:buFont typeface="Wingdings" panose="05000000000000000000" pitchFamily="2" charset="2"/>
              <a:buChar char="§"/>
            </a:pPr>
            <a:r>
              <a:rPr lang="en-US" sz="2000" dirty="0">
                <a:solidFill>
                  <a:prstClr val="black"/>
                </a:solidFill>
              </a:rPr>
              <a:t>New tables:</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Explain Change in Charge on gross revenue and NPR by payer</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Information about participation in OneCare programs</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Report amount of Bad Debt for FY18</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All-Payer Total Cost of Care (TCOC)</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Financial health indicators</a:t>
            </a:r>
          </a:p>
          <a:p>
            <a:pPr marL="1085850" lvl="1" indent="-342900">
              <a:lnSpc>
                <a:spcPct val="90000"/>
              </a:lnSpc>
              <a:buClr>
                <a:schemeClr val="accent1"/>
              </a:buClr>
              <a:buFont typeface="Wingdings" panose="05000000000000000000" pitchFamily="2" charset="2"/>
              <a:buChar char="§"/>
            </a:pPr>
            <a:r>
              <a:rPr lang="en-US" sz="2000" dirty="0">
                <a:solidFill>
                  <a:prstClr val="black"/>
                </a:solidFill>
              </a:rPr>
              <a:t>Updated tables</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Bridges (reconciliation of budget-to-budget growth)</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Salary information</a:t>
            </a:r>
          </a:p>
          <a:p>
            <a:pPr marL="1085850" lvl="1" indent="-342900">
              <a:lnSpc>
                <a:spcPct val="90000"/>
              </a:lnSpc>
              <a:buClr>
                <a:schemeClr val="accent1"/>
              </a:buClr>
              <a:buFont typeface="Wingdings" panose="05000000000000000000" pitchFamily="2" charset="2"/>
              <a:buChar char="§"/>
            </a:pPr>
            <a:r>
              <a:rPr lang="en-US" sz="2000" dirty="0">
                <a:solidFill>
                  <a:prstClr val="black"/>
                </a:solidFill>
              </a:rPr>
              <a:t> Responses to:</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Changes to Operating Margin and Total Margin</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How the hospital addressed the Cost Shift in FY18</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TCOC questions</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Hospital’s financial health story</a:t>
            </a:r>
          </a:p>
          <a:p>
            <a:pPr marL="1485900" lvl="2" indent="-342900">
              <a:lnSpc>
                <a:spcPct val="90000"/>
              </a:lnSpc>
              <a:buClr>
                <a:schemeClr val="accent1"/>
              </a:buClr>
              <a:buFont typeface="Wingdings" panose="05000000000000000000" pitchFamily="2" charset="2"/>
              <a:buChar char="ü"/>
            </a:pPr>
            <a:r>
              <a:rPr lang="en-US" sz="1600" dirty="0">
                <a:solidFill>
                  <a:prstClr val="black"/>
                </a:solidFill>
              </a:rPr>
              <a:t>All-Payer Model quality measure results (received in April)</a:t>
            </a:r>
          </a:p>
          <a:p>
            <a:pPr marL="1085850" lvl="1" indent="-342900">
              <a:lnSpc>
                <a:spcPct val="90000"/>
              </a:lnSpc>
              <a:buClr>
                <a:schemeClr val="accent1"/>
              </a:buClr>
              <a:buFont typeface="Wingdings" panose="05000000000000000000" pitchFamily="2" charset="2"/>
              <a:buChar char="ü"/>
            </a:pPr>
            <a:endParaRPr lang="en-US" sz="2000" dirty="0">
              <a:solidFill>
                <a:prstClr val="black"/>
              </a:solidFill>
            </a:endParaRPr>
          </a:p>
          <a:p>
            <a:pPr lvl="0">
              <a:lnSpc>
                <a:spcPct val="90000"/>
              </a:lnSpc>
            </a:pPr>
            <a:endParaRPr lang="en-US" sz="2000" dirty="0">
              <a:solidFill>
                <a:prstClr val="black"/>
              </a:solidFill>
              <a:latin typeface="+mn-lt"/>
            </a:endParaRPr>
          </a:p>
          <a:p>
            <a:pPr lvl="0">
              <a:lnSpc>
                <a:spcPct val="90000"/>
              </a:lnSpc>
            </a:pPr>
            <a:endParaRPr lang="en-US" sz="2000" dirty="0">
              <a:solidFill>
                <a:prstClr val="black"/>
              </a:solidFill>
              <a:latin typeface="+mn-lt"/>
            </a:endParaRPr>
          </a:p>
          <a:p>
            <a:pPr marL="285750" lvl="0" indent="-285750">
              <a:lnSpc>
                <a:spcPct val="90000"/>
              </a:lnSpc>
              <a:buFont typeface="Wingdings" panose="05000000000000000000" pitchFamily="2" charset="2"/>
              <a:buChar char="ü"/>
            </a:pPr>
            <a:endParaRPr lang="en-US" sz="1200" dirty="0">
              <a:solidFill>
                <a:prstClr val="black"/>
              </a:solidFill>
              <a:latin typeface="+mn-lt"/>
            </a:endParaRPr>
          </a:p>
          <a:p>
            <a:endParaRPr lang="en-US" dirty="0">
              <a:latin typeface="+mn-lt"/>
            </a:endParaRPr>
          </a:p>
        </p:txBody>
      </p:sp>
      <p:sp>
        <p:nvSpPr>
          <p:cNvPr id="4" name="Slide Number Placeholder 3">
            <a:extLst>
              <a:ext uri="{FF2B5EF4-FFF2-40B4-BE49-F238E27FC236}">
                <a16:creationId xmlns:a16="http://schemas.microsoft.com/office/drawing/2014/main" id="{C7DA7F8F-9890-4403-AD92-BA0685D172CE}"/>
              </a:ext>
            </a:extLst>
          </p:cNvPr>
          <p:cNvSpPr>
            <a:spLocks noGrp="1"/>
          </p:cNvSpPr>
          <p:nvPr>
            <p:ph type="sldNum" sz="quarter" idx="12"/>
          </p:nvPr>
        </p:nvSpPr>
        <p:spPr/>
        <p:txBody>
          <a:bodyPr/>
          <a:lstStyle/>
          <a:p>
            <a:fld id="{8C820DE8-B2A3-4495-B05C-4C28FA95D4C8}" type="slidenum">
              <a:rPr lang="en-US" smtClean="0"/>
              <a:t>7</a:t>
            </a:fld>
            <a:endParaRPr lang="en-US" dirty="0"/>
          </a:p>
        </p:txBody>
      </p:sp>
    </p:spTree>
    <p:extLst>
      <p:ext uri="{BB962C8B-B14F-4D97-AF65-F5344CB8AC3E}">
        <p14:creationId xmlns:p14="http://schemas.microsoft.com/office/powerpoint/2010/main" val="1447079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54C01-D5DD-4E2A-9D29-615FBED40B52}"/>
              </a:ext>
            </a:extLst>
          </p:cNvPr>
          <p:cNvSpPr>
            <a:spLocks noGrp="1"/>
          </p:cNvSpPr>
          <p:nvPr>
            <p:ph type="title"/>
          </p:nvPr>
        </p:nvSpPr>
        <p:spPr>
          <a:xfrm>
            <a:off x="126023" y="98425"/>
            <a:ext cx="8991600" cy="1143000"/>
          </a:xfrm>
        </p:spPr>
        <p:txBody>
          <a:bodyPr>
            <a:normAutofit/>
          </a:bodyPr>
          <a:lstStyle/>
          <a:p>
            <a:r>
              <a:rPr lang="en-US" sz="3100" dirty="0"/>
              <a:t>GMCB Staff Questions</a:t>
            </a:r>
            <a:endParaRPr lang="en-US" sz="2400" dirty="0"/>
          </a:p>
        </p:txBody>
      </p:sp>
      <p:sp>
        <p:nvSpPr>
          <p:cNvPr id="3" name="Content Placeholder 2">
            <a:extLst>
              <a:ext uri="{FF2B5EF4-FFF2-40B4-BE49-F238E27FC236}">
                <a16:creationId xmlns:a16="http://schemas.microsoft.com/office/drawing/2014/main" id="{057D69EC-432C-49A4-ADF2-C9C11FAAB638}"/>
              </a:ext>
            </a:extLst>
          </p:cNvPr>
          <p:cNvSpPr>
            <a:spLocks noGrp="1"/>
          </p:cNvSpPr>
          <p:nvPr>
            <p:ph idx="1"/>
          </p:nvPr>
        </p:nvSpPr>
        <p:spPr>
          <a:xfrm>
            <a:off x="457200" y="1143000"/>
            <a:ext cx="8229600" cy="4572000"/>
          </a:xfrm>
        </p:spPr>
        <p:txBody>
          <a:bodyPr>
            <a:normAutofit/>
          </a:bodyPr>
          <a:lstStyle/>
          <a:p>
            <a:r>
              <a:rPr lang="en-US" sz="2200" dirty="0">
                <a:latin typeface="+mn-lt"/>
              </a:rPr>
              <a:t>Hospitals will receive follow-up questions related to the following topics:</a:t>
            </a:r>
          </a:p>
          <a:p>
            <a:pPr marL="342900" indent="-342900">
              <a:buClr>
                <a:schemeClr val="accent1"/>
              </a:buClr>
              <a:buFont typeface="Wingdings" panose="05000000000000000000" pitchFamily="2" charset="2"/>
              <a:buChar char="§"/>
            </a:pPr>
            <a:r>
              <a:rPr lang="en-US" sz="2200" dirty="0">
                <a:latin typeface="+mn-lt"/>
              </a:rPr>
              <a:t>Updated FY19 projections</a:t>
            </a:r>
          </a:p>
          <a:p>
            <a:pPr marL="342900" indent="-342900">
              <a:buClr>
                <a:schemeClr val="accent1"/>
              </a:buClr>
              <a:buFont typeface="Wingdings" panose="05000000000000000000" pitchFamily="2" charset="2"/>
              <a:buChar char="§"/>
            </a:pPr>
            <a:r>
              <a:rPr lang="en-US" sz="2200" dirty="0">
                <a:latin typeface="+mn-lt"/>
              </a:rPr>
              <a:t>ACO reserves and other reform payments </a:t>
            </a:r>
          </a:p>
          <a:p>
            <a:pPr marL="342900" indent="-342900">
              <a:buClr>
                <a:schemeClr val="accent1"/>
              </a:buClr>
              <a:buFont typeface="Wingdings" panose="05000000000000000000" pitchFamily="2" charset="2"/>
              <a:buChar char="§"/>
            </a:pPr>
            <a:r>
              <a:rPr lang="en-US" sz="2200" dirty="0">
                <a:latin typeface="+mn-lt"/>
              </a:rPr>
              <a:t>Vermont Health Information Exchange (VHIE) connectivity</a:t>
            </a:r>
          </a:p>
          <a:p>
            <a:pPr marL="342900" indent="-342900">
              <a:buClr>
                <a:schemeClr val="accent1"/>
              </a:buClr>
              <a:buFont typeface="Wingdings" panose="05000000000000000000" pitchFamily="2" charset="2"/>
              <a:buChar char="§"/>
            </a:pPr>
            <a:r>
              <a:rPr lang="en-US" sz="2200" dirty="0">
                <a:latin typeface="+mn-lt"/>
              </a:rPr>
              <a:t>Departments with projected expenses exceeding revenues</a:t>
            </a:r>
          </a:p>
          <a:p>
            <a:pPr marL="342900" indent="-342900">
              <a:buClr>
                <a:schemeClr val="accent1"/>
              </a:buClr>
              <a:buFont typeface="Wingdings" panose="05000000000000000000" pitchFamily="2" charset="2"/>
              <a:buChar char="§"/>
            </a:pPr>
            <a:r>
              <a:rPr lang="en-US" sz="2200" dirty="0">
                <a:latin typeface="+mn-lt"/>
              </a:rPr>
              <a:t>Understanding utilization/census</a:t>
            </a:r>
          </a:p>
          <a:p>
            <a:pPr marL="342900" indent="-342900">
              <a:buClr>
                <a:schemeClr val="accent1"/>
              </a:buClr>
              <a:buFont typeface="Wingdings" panose="05000000000000000000" pitchFamily="2" charset="2"/>
              <a:buChar char="§"/>
            </a:pPr>
            <a:r>
              <a:rPr lang="en-US" sz="2200" dirty="0">
                <a:latin typeface="+mn-lt"/>
              </a:rPr>
              <a:t>The value of 1 day of Days Cash on Hand</a:t>
            </a:r>
          </a:p>
          <a:p>
            <a:pPr marL="342900" indent="-342900">
              <a:buClr>
                <a:schemeClr val="accent1"/>
              </a:buClr>
              <a:buFont typeface="Wingdings" panose="05000000000000000000" pitchFamily="2" charset="2"/>
              <a:buChar char="§"/>
            </a:pPr>
            <a:r>
              <a:rPr lang="en-US" sz="2200" dirty="0">
                <a:latin typeface="+mn-lt"/>
              </a:rPr>
              <a:t>Charge-related questions</a:t>
            </a:r>
          </a:p>
          <a:p>
            <a:pPr marL="342900" indent="-342900">
              <a:buClr>
                <a:schemeClr val="accent1"/>
              </a:buClr>
              <a:buFont typeface="Wingdings" panose="05000000000000000000" pitchFamily="2" charset="2"/>
              <a:buChar char="§"/>
            </a:pPr>
            <a:r>
              <a:rPr lang="en-US" sz="2200" dirty="0">
                <a:latin typeface="+mn-lt"/>
              </a:rPr>
              <a:t>Additional, hospital-specific questions</a:t>
            </a:r>
          </a:p>
          <a:p>
            <a:endParaRPr lang="en-US" dirty="0">
              <a:latin typeface="+mn-lt"/>
            </a:endParaRPr>
          </a:p>
        </p:txBody>
      </p:sp>
      <p:sp>
        <p:nvSpPr>
          <p:cNvPr id="4" name="Slide Number Placeholder 3">
            <a:extLst>
              <a:ext uri="{FF2B5EF4-FFF2-40B4-BE49-F238E27FC236}">
                <a16:creationId xmlns:a16="http://schemas.microsoft.com/office/drawing/2014/main" id="{D72423F8-F97B-4663-931B-FAB338069B25}"/>
              </a:ext>
            </a:extLst>
          </p:cNvPr>
          <p:cNvSpPr>
            <a:spLocks noGrp="1"/>
          </p:cNvSpPr>
          <p:nvPr>
            <p:ph type="sldNum" sz="quarter" idx="12"/>
          </p:nvPr>
        </p:nvSpPr>
        <p:spPr/>
        <p:txBody>
          <a:bodyPr/>
          <a:lstStyle/>
          <a:p>
            <a:fld id="{8C820DE8-B2A3-4495-B05C-4C28FA95D4C8}" type="slidenum">
              <a:rPr lang="en-US" smtClean="0"/>
              <a:t>8</a:t>
            </a:fld>
            <a:endParaRPr lang="en-US" dirty="0"/>
          </a:p>
        </p:txBody>
      </p:sp>
    </p:spTree>
    <p:extLst>
      <p:ext uri="{BB962C8B-B14F-4D97-AF65-F5344CB8AC3E}">
        <p14:creationId xmlns:p14="http://schemas.microsoft.com/office/powerpoint/2010/main" val="2456957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5000" y="2861280"/>
            <a:ext cx="5410199" cy="553998"/>
          </a:xfrm>
          <a:prstGeom prst="rect">
            <a:avLst/>
          </a:prstGeom>
        </p:spPr>
        <p:txBody>
          <a:bodyPr vert="horz" wrap="square" lIns="0" tIns="0" rIns="0" bIns="0" rtlCol="0">
            <a:spAutoFit/>
          </a:bodyPr>
          <a:lstStyle/>
          <a:p>
            <a:pPr marL="12700">
              <a:lnSpc>
                <a:spcPct val="100000"/>
              </a:lnSpc>
            </a:pPr>
            <a:r>
              <a:rPr lang="en-US" spc="-55" dirty="0">
                <a:solidFill>
                  <a:srgbClr val="595958"/>
                </a:solidFill>
              </a:rPr>
              <a:t>FY20 Budget Requests</a:t>
            </a:r>
            <a:endParaRPr sz="3600" dirty="0"/>
          </a:p>
        </p:txBody>
      </p:sp>
      <p:sp>
        <p:nvSpPr>
          <p:cNvPr id="4" name="object 4"/>
          <p:cNvSpPr/>
          <p:nvPr/>
        </p:nvSpPr>
        <p:spPr>
          <a:xfrm>
            <a:off x="457962" y="3582161"/>
            <a:ext cx="8229600" cy="0"/>
          </a:xfrm>
          <a:custGeom>
            <a:avLst/>
            <a:gdLst/>
            <a:ahLst/>
            <a:cxnLst/>
            <a:rect l="l" t="t" r="r" b="b"/>
            <a:pathLst>
              <a:path w="8229600">
                <a:moveTo>
                  <a:pt x="0" y="0"/>
                </a:moveTo>
                <a:lnTo>
                  <a:pt x="8229600" y="0"/>
                </a:lnTo>
              </a:path>
            </a:pathLst>
          </a:custGeom>
          <a:ln w="28956">
            <a:solidFill>
              <a:srgbClr val="000000"/>
            </a:solidFill>
          </a:ln>
        </p:spPr>
        <p:txBody>
          <a:bodyPr wrap="square" lIns="0" tIns="0" rIns="0" bIns="0" rtlCol="0"/>
          <a:lstStyle/>
          <a:p>
            <a:endParaRPr/>
          </a:p>
        </p:txBody>
      </p:sp>
      <p:sp>
        <p:nvSpPr>
          <p:cNvPr id="3" name="Slide Number Placeholder 2">
            <a:extLst>
              <a:ext uri="{FF2B5EF4-FFF2-40B4-BE49-F238E27FC236}">
                <a16:creationId xmlns:a16="http://schemas.microsoft.com/office/drawing/2014/main" id="{5546CAE4-7E14-4AC3-96A8-B56443BB1C5E}"/>
              </a:ext>
            </a:extLst>
          </p:cNvPr>
          <p:cNvSpPr>
            <a:spLocks noGrp="1"/>
          </p:cNvSpPr>
          <p:nvPr>
            <p:ph type="sldNum" sz="quarter" idx="12"/>
          </p:nvPr>
        </p:nvSpPr>
        <p:spPr/>
        <p:txBody>
          <a:bodyPr/>
          <a:lstStyle/>
          <a:p>
            <a:fld id="{8C820DE8-B2A3-4495-B05C-4C28FA95D4C8}" type="slidenum">
              <a:rPr lang="en-US" smtClean="0"/>
              <a:t>9</a:t>
            </a:fld>
            <a:endParaRPr lang="en-US" dirty="0"/>
          </a:p>
        </p:txBody>
      </p:sp>
    </p:spTree>
    <p:extLst>
      <p:ext uri="{BB962C8B-B14F-4D97-AF65-F5344CB8AC3E}">
        <p14:creationId xmlns:p14="http://schemas.microsoft.com/office/powerpoint/2010/main" val="3599131173"/>
      </p:ext>
    </p:extLst>
  </p:cSld>
  <p:clrMapOvr>
    <a:masterClrMapping/>
  </p:clrMapOvr>
</p:sld>
</file>

<file path=ppt/theme/theme1.xml><?xml version="1.0" encoding="utf-8"?>
<a:theme xmlns:a="http://schemas.openxmlformats.org/drawingml/2006/main" name="GMCB Slide Template (Ma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GMCB Slide Template (Map)</Template>
  <TotalTime>14851</TotalTime>
  <Words>6507</Words>
  <Application>Microsoft Office PowerPoint</Application>
  <PresentationFormat>On-screen Show (4:3)</PresentationFormat>
  <Paragraphs>2569</Paragraphs>
  <Slides>44</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Arial</vt:lpstr>
      <vt:lpstr>Calibri</vt:lpstr>
      <vt:lpstr>Franklin Gothic Book</vt:lpstr>
      <vt:lpstr>Franklin Gothic Medium</vt:lpstr>
      <vt:lpstr>Open Sans</vt:lpstr>
      <vt:lpstr>Palatino Linotype</vt:lpstr>
      <vt:lpstr>Times New Roman</vt:lpstr>
      <vt:lpstr>Wingdings</vt:lpstr>
      <vt:lpstr>GMCB Slide Template (Map)</vt:lpstr>
      <vt:lpstr>Fiscal Year 2020  Vermont Hospital Budget Submissions  Preliminary Review Report Date:  July 31, 2019 GMCB Health System Finance Team  </vt:lpstr>
      <vt:lpstr>Overview</vt:lpstr>
      <vt:lpstr>FY20 Systemwide Summary</vt:lpstr>
      <vt:lpstr>PowerPoint Presentation</vt:lpstr>
      <vt:lpstr>FY20 Budget Guidance</vt:lpstr>
      <vt:lpstr>Recap of GMCB FY20 Budget Guidance</vt:lpstr>
      <vt:lpstr>Recap of GMCB FY20 Budget Guidance (cont’d)</vt:lpstr>
      <vt:lpstr>GMCB Staff Questions</vt:lpstr>
      <vt:lpstr>FY20 Budget Requests</vt:lpstr>
      <vt:lpstr>Considerations</vt:lpstr>
      <vt:lpstr>Considerations: FY19 Amended Budget Orders</vt:lpstr>
      <vt:lpstr>Considerations: Requested Adjustments</vt:lpstr>
      <vt:lpstr>FY20 Budget Requests Summary </vt:lpstr>
      <vt:lpstr>FY20 Budget Requests Summary</vt:lpstr>
      <vt:lpstr>Observations on Systemwide Payer Revenue</vt:lpstr>
      <vt:lpstr>Observations on Systemwide Operating Margin</vt:lpstr>
      <vt:lpstr>NPR &amp; FPP ($)</vt:lpstr>
      <vt:lpstr>NPR &amp; FPP % Growth</vt:lpstr>
      <vt:lpstr>NPR &amp; FPP % Growth With Requested Adjustments </vt:lpstr>
      <vt:lpstr>UVM Health Network</vt:lpstr>
      <vt:lpstr>NPR &amp; FPP Requested Provider Transfers</vt:lpstr>
      <vt:lpstr>Preliminary Change in Charges (formerly rates)</vt:lpstr>
      <vt:lpstr>History of Change in Charges Vermont Community Hospitals</vt:lpstr>
      <vt:lpstr>NPR &amp; FPP ($) </vt:lpstr>
      <vt:lpstr>NPR &amp; FPP (% growth) </vt:lpstr>
      <vt:lpstr>Operating Margin ($)</vt:lpstr>
      <vt:lpstr>Operating Margin %</vt:lpstr>
      <vt:lpstr>FY20 Utilization and Staffing Levels</vt:lpstr>
      <vt:lpstr>Key Financial Indicators</vt:lpstr>
      <vt:lpstr>Key Financial Indicators (continued)</vt:lpstr>
      <vt:lpstr>Bad Debt</vt:lpstr>
      <vt:lpstr>Free Care</vt:lpstr>
      <vt:lpstr>Disproportionate Share Payments (DSH)</vt:lpstr>
      <vt:lpstr>Provider Tax</vt:lpstr>
      <vt:lpstr>340B Retail Pharmacy Program (included in Other Operating Revenue)</vt:lpstr>
      <vt:lpstr>ACO Participation</vt:lpstr>
      <vt:lpstr>ACO Participation FPP %</vt:lpstr>
      <vt:lpstr>APM Progress Update</vt:lpstr>
      <vt:lpstr>Next Steps</vt:lpstr>
      <vt:lpstr>Timeline</vt:lpstr>
      <vt:lpstr>Next Steps: Staff Analysis</vt:lpstr>
      <vt:lpstr>Next Steps: Board Review &amp; Decisions</vt:lpstr>
      <vt:lpstr> Discussion  </vt:lpstr>
      <vt:lpstr>Hospital Budget Process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Bassford</dc:creator>
  <cp:lastModifiedBy>Kessler, Agatha</cp:lastModifiedBy>
  <cp:revision>953</cp:revision>
  <cp:lastPrinted>2019-07-31T14:44:15Z</cp:lastPrinted>
  <dcterms:created xsi:type="dcterms:W3CDTF">2014-07-24T15:18:15Z</dcterms:created>
  <dcterms:modified xsi:type="dcterms:W3CDTF">2019-08-06T13:55:06Z</dcterms:modified>
</cp:coreProperties>
</file>