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7" r:id="rId2"/>
  </p:sldMasterIdLst>
  <p:sldIdLst>
    <p:sldId id="798" r:id="rId3"/>
    <p:sldId id="800"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824"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jp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6/5/2019</a:t>
            </a:fld>
            <a:endParaRPr lang="en-US"/>
          </a:p>
        </p:txBody>
      </p:sp>
      <p:sp>
        <p:nvSpPr>
          <p:cNvPr id="6" name="Holder 6"/>
          <p:cNvSpPr>
            <a:spLocks noGrp="1"/>
          </p:cNvSpPr>
          <p:nvPr>
            <p:ph type="sldNum" sz="quarter" idx="7"/>
          </p:nvPr>
        </p:nvSpPr>
        <p:spPr/>
        <p:txBody>
          <a:bodyPr lIns="0" tIns="0" rIns="0" bIns="0"/>
          <a:lstStyle>
            <a:lvl1pPr>
              <a:defRPr sz="1200" b="0" i="0">
                <a:solidFill>
                  <a:srgbClr val="7E7E7E"/>
                </a:solidFill>
                <a:latin typeface="Trebuchet MS"/>
                <a:cs typeface="Trebuchet MS"/>
              </a:defRPr>
            </a:lvl1pPr>
          </a:lstStyle>
          <a:p>
            <a:pPr marL="25400">
              <a:lnSpc>
                <a:spcPts val="1240"/>
              </a:lnSpc>
            </a:pPr>
            <a:fld id="{81D60167-4931-47E6-BA6A-407CBD079E47}" type="slidenum">
              <a:rPr spc="-25" dirty="0"/>
              <a:t>‹#›</a:t>
            </a:fld>
            <a:endParaRPr spc="-25"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927916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hasCustomPrompt="1"/>
          </p:nvPr>
        </p:nvSpPr>
        <p:spPr>
          <a:xfrm>
            <a:off x="457200" y="1600202"/>
            <a:ext cx="4038600" cy="4525963"/>
          </a:xfrm>
        </p:spPr>
        <p:txBody>
          <a:bodyPr/>
          <a:lstStyle>
            <a:lvl1pPr>
              <a:defRPr sz="2800"/>
            </a:lvl1pPr>
            <a:lvl2pPr>
              <a:defRPr sz="2400">
                <a:latin typeface="Palatino Linotype" panose="02040502050505030304" pitchFamily="18" charset="0"/>
              </a:defRPr>
            </a:lvl2pPr>
            <a:lvl3pPr>
              <a:defRPr sz="2000">
                <a:latin typeface="Palatino Linotype" panose="02040502050505030304" pitchFamily="18" charset="0"/>
              </a:defRPr>
            </a:lvl3pPr>
            <a:lvl4pPr>
              <a:defRPr sz="1800">
                <a:latin typeface="Palatino Linotype" panose="02040502050505030304" pitchFamily="18" charset="0"/>
              </a:defRPr>
            </a:lvl4pPr>
            <a:lvl5pPr>
              <a:defRPr sz="1800">
                <a:latin typeface="Palatino Linotype" panose="020405020505050303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atin typeface="Palatino Linotype" panose="02040502050505030304" pitchFamily="18" charset="0"/>
              </a:defRPr>
            </a:lvl2pPr>
            <a:lvl3pPr>
              <a:defRPr sz="2000">
                <a:latin typeface="Palatino Linotype" panose="02040502050505030304" pitchFamily="18" charset="0"/>
              </a:defRPr>
            </a:lvl3pPr>
            <a:lvl4pPr>
              <a:defRPr sz="1800">
                <a:latin typeface="Palatino Linotype" panose="02040502050505030304" pitchFamily="18" charset="0"/>
              </a:defRPr>
            </a:lvl4pPr>
            <a:lvl5pPr>
              <a:defRPr sz="1800">
                <a:latin typeface="Palatino Linotype" panose="020405020505050303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7046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atin typeface="Palatino Linotype" panose="02040502050505030304" pitchFamily="18" charset="0"/>
              </a:defRPr>
            </a:lvl2pPr>
            <a:lvl3pPr>
              <a:defRPr sz="1800">
                <a:latin typeface="Palatino Linotype" panose="02040502050505030304" pitchFamily="18" charset="0"/>
              </a:defRPr>
            </a:lvl3pPr>
            <a:lvl4pPr>
              <a:defRPr sz="1600">
                <a:latin typeface="Palatino Linotype" panose="02040502050505030304" pitchFamily="18" charset="0"/>
              </a:defRPr>
            </a:lvl4pPr>
            <a:lvl5pPr>
              <a:defRPr sz="1600">
                <a:latin typeface="Palatino Linotype" panose="02040502050505030304" pitchFamily="18"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atin typeface="Palatino Linotype" panose="02040502050505030304" pitchFamily="18" charset="0"/>
              </a:defRPr>
            </a:lvl2pPr>
            <a:lvl3pPr>
              <a:defRPr sz="1800">
                <a:latin typeface="Palatino Linotype" panose="02040502050505030304" pitchFamily="18" charset="0"/>
              </a:defRPr>
            </a:lvl3pPr>
            <a:lvl4pPr>
              <a:defRPr sz="1600">
                <a:latin typeface="Palatino Linotype" panose="02040502050505030304" pitchFamily="18" charset="0"/>
              </a:defRPr>
            </a:lvl4pPr>
            <a:lvl5pPr>
              <a:defRPr sz="1600">
                <a:latin typeface="Palatino Linotype" panose="02040502050505030304" pitchFamily="18"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98535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84269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9771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atin typeface="Palatino Linotype" panose="02040502050505030304" pitchFamily="18" charset="0"/>
              </a:defRPr>
            </a:lvl2pPr>
            <a:lvl3pPr>
              <a:defRPr sz="2400">
                <a:latin typeface="Palatino Linotype" panose="02040502050505030304" pitchFamily="18" charset="0"/>
              </a:defRPr>
            </a:lvl3pPr>
            <a:lvl4pPr>
              <a:defRPr sz="2000">
                <a:latin typeface="Palatino Linotype" panose="02040502050505030304" pitchFamily="18" charset="0"/>
              </a:defRPr>
            </a:lvl4pPr>
            <a:lvl5pPr>
              <a:defRPr sz="2000">
                <a:latin typeface="Palatino Linotype" panose="02040502050505030304" pitchFamily="18"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30213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040757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hasCustomPrompt="1"/>
          </p:nvPr>
        </p:nvSpPr>
        <p:spPr/>
        <p:txBody>
          <a:bodyPr vert="eaVert"/>
          <a:lstStyle>
            <a:lvl1pPr>
              <a:defRPr/>
            </a:lvl1pPr>
            <a:lvl2pPr>
              <a:defRPr>
                <a:latin typeface="Palatino Linotype" panose="02040502050505030304" pitchFamily="18" charset="0"/>
              </a:defRPr>
            </a:lvl2pPr>
            <a:lvl3pPr>
              <a:defRPr>
                <a:latin typeface="Palatino Linotype" panose="02040502050505030304" pitchFamily="18" charset="0"/>
              </a:defRPr>
            </a:lvl3pPr>
            <a:lvl4pPr>
              <a:defRPr>
                <a:latin typeface="Palatino Linotype" panose="02040502050505030304" pitchFamily="18" charset="0"/>
              </a:defRPr>
            </a:lvl4pPr>
            <a:lvl5pPr>
              <a:defRPr>
                <a:latin typeface="Palatino Linotype" panose="020405020505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338898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lvl2pPr>
              <a:defRPr>
                <a:latin typeface="Palatino Linotype" panose="02040502050505030304" pitchFamily="18" charset="0"/>
              </a:defRPr>
            </a:lvl2pPr>
            <a:lvl3pPr>
              <a:defRPr>
                <a:latin typeface="Palatino Linotype" panose="02040502050505030304" pitchFamily="18" charset="0"/>
              </a:defRPr>
            </a:lvl3pPr>
            <a:lvl4pPr>
              <a:defRPr>
                <a:latin typeface="Palatino Linotype" panose="02040502050505030304" pitchFamily="18" charset="0"/>
              </a:defRPr>
            </a:lvl4pPr>
            <a:lvl5pPr>
              <a:defRPr>
                <a:latin typeface="Palatino Linotype" panose="020405020505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769025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stretch>
            <a:fillRect/>
          </a:stretch>
        </p:blipFill>
        <p:spPr>
          <a:xfrm>
            <a:off x="61190" y="1304131"/>
            <a:ext cx="2925622" cy="3886200"/>
          </a:xfrm>
          <a:prstGeom prst="rect">
            <a:avLst/>
          </a:prstGeom>
          <a:effectLst>
            <a:softEdge rad="127000"/>
          </a:effectLst>
        </p:spPr>
      </p:pic>
      <p:pic>
        <p:nvPicPr>
          <p:cNvPr id="7" name="Picture 4" descr="page header.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 y="-23813"/>
            <a:ext cx="9153525" cy="115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6858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rgbClr val="339966"/>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sz="1700" b="0" i="0" u="sng">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6/5/2019</a:t>
            </a:fld>
            <a:endParaRPr lang="en-US"/>
          </a:p>
        </p:txBody>
      </p:sp>
      <p:sp>
        <p:nvSpPr>
          <p:cNvPr id="6" name="Holder 6"/>
          <p:cNvSpPr>
            <a:spLocks noGrp="1"/>
          </p:cNvSpPr>
          <p:nvPr>
            <p:ph type="sldNum" sz="quarter" idx="7"/>
          </p:nvPr>
        </p:nvSpPr>
        <p:spPr/>
        <p:txBody>
          <a:bodyPr lIns="0" tIns="0" rIns="0" bIns="0"/>
          <a:lstStyle>
            <a:lvl1pPr>
              <a:defRPr sz="1200" b="0" i="0">
                <a:solidFill>
                  <a:srgbClr val="7E7E7E"/>
                </a:solidFill>
                <a:latin typeface="Trebuchet MS"/>
                <a:cs typeface="Trebuchet MS"/>
              </a:defRPr>
            </a:lvl1pPr>
          </a:lstStyle>
          <a:p>
            <a:pPr marL="25400">
              <a:lnSpc>
                <a:spcPts val="1240"/>
              </a:lnSpc>
            </a:pPr>
            <a:fld id="{81D60167-4931-47E6-BA6A-407CBD079E47}" type="slidenum">
              <a:rPr spc="-25" dirty="0"/>
              <a:t>‹#›</a:t>
            </a:fld>
            <a:endParaRPr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rgbClr val="339966"/>
                </a:solidFill>
                <a:latin typeface="Trebuchet MS"/>
                <a:cs typeface="Trebuchet M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6/5/2019</a:t>
            </a:fld>
            <a:endParaRPr lang="en-US"/>
          </a:p>
        </p:txBody>
      </p:sp>
      <p:sp>
        <p:nvSpPr>
          <p:cNvPr id="7" name="Holder 7"/>
          <p:cNvSpPr>
            <a:spLocks noGrp="1"/>
          </p:cNvSpPr>
          <p:nvPr>
            <p:ph type="sldNum" sz="quarter" idx="7"/>
          </p:nvPr>
        </p:nvSpPr>
        <p:spPr/>
        <p:txBody>
          <a:bodyPr lIns="0" tIns="0" rIns="0" bIns="0"/>
          <a:lstStyle>
            <a:lvl1pPr>
              <a:defRPr sz="1200" b="0" i="0">
                <a:solidFill>
                  <a:srgbClr val="7E7E7E"/>
                </a:solidFill>
                <a:latin typeface="Trebuchet MS"/>
                <a:cs typeface="Trebuchet MS"/>
              </a:defRPr>
            </a:lvl1pPr>
          </a:lstStyle>
          <a:p>
            <a:pPr marL="25400">
              <a:lnSpc>
                <a:spcPts val="1240"/>
              </a:lnSpc>
            </a:pPr>
            <a:fld id="{81D60167-4931-47E6-BA6A-407CBD079E47}" type="slidenum">
              <a:rPr spc="-25" dirty="0"/>
              <a:t>‹#›</a:t>
            </a:fld>
            <a:endParaRPr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523" y="5998463"/>
            <a:ext cx="9142476" cy="859535"/>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0"/>
            <a:ext cx="9144000" cy="373306"/>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59435" y="1303019"/>
            <a:ext cx="2926842" cy="3886962"/>
          </a:xfrm>
          <a:prstGeom prst="rect">
            <a:avLst/>
          </a:prstGeom>
          <a:blipFill>
            <a:blip r:embed="rId4" cstate="print"/>
            <a:stretch>
              <a:fillRect/>
            </a:stretch>
          </a:blipFill>
        </p:spPr>
        <p:txBody>
          <a:bodyPr wrap="square" lIns="0" tIns="0" rIns="0" bIns="0" rtlCol="0"/>
          <a:lstStyle/>
          <a:p>
            <a:endParaRPr/>
          </a:p>
        </p:txBody>
      </p:sp>
      <p:sp>
        <p:nvSpPr>
          <p:cNvPr id="19" name="bk object 19"/>
          <p:cNvSpPr/>
          <p:nvPr/>
        </p:nvSpPr>
        <p:spPr>
          <a:xfrm>
            <a:off x="0" y="0"/>
            <a:ext cx="9144000" cy="1132332"/>
          </a:xfrm>
          <a:prstGeom prst="rect">
            <a:avLst/>
          </a:prstGeom>
          <a:blipFill>
            <a:blip r:embed="rId5"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200" b="0" i="0">
                <a:solidFill>
                  <a:srgbClr val="339966"/>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6/5/2019</a:t>
            </a:fld>
            <a:endParaRPr lang="en-US"/>
          </a:p>
        </p:txBody>
      </p:sp>
      <p:sp>
        <p:nvSpPr>
          <p:cNvPr id="5" name="Holder 5"/>
          <p:cNvSpPr>
            <a:spLocks noGrp="1"/>
          </p:cNvSpPr>
          <p:nvPr>
            <p:ph type="sldNum" sz="quarter" idx="7"/>
          </p:nvPr>
        </p:nvSpPr>
        <p:spPr/>
        <p:txBody>
          <a:bodyPr lIns="0" tIns="0" rIns="0" bIns="0"/>
          <a:lstStyle>
            <a:lvl1pPr>
              <a:defRPr sz="1200" b="0" i="0">
                <a:solidFill>
                  <a:srgbClr val="7E7E7E"/>
                </a:solidFill>
                <a:latin typeface="Trebuchet MS"/>
                <a:cs typeface="Trebuchet MS"/>
              </a:defRPr>
            </a:lvl1pPr>
          </a:lstStyle>
          <a:p>
            <a:pPr marL="25400">
              <a:lnSpc>
                <a:spcPts val="1240"/>
              </a:lnSpc>
            </a:pPr>
            <a:fld id="{81D60167-4931-47E6-BA6A-407CBD079E47}" type="slidenum">
              <a:rPr spc="-25" dirty="0"/>
              <a:t>‹#›</a:t>
            </a:fld>
            <a:endParaRP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6/5/2019</a:t>
            </a:fld>
            <a:endParaRPr lang="en-US"/>
          </a:p>
        </p:txBody>
      </p:sp>
      <p:sp>
        <p:nvSpPr>
          <p:cNvPr id="4" name="Holder 4"/>
          <p:cNvSpPr>
            <a:spLocks noGrp="1"/>
          </p:cNvSpPr>
          <p:nvPr>
            <p:ph type="sldNum" sz="quarter" idx="7"/>
          </p:nvPr>
        </p:nvSpPr>
        <p:spPr/>
        <p:txBody>
          <a:bodyPr lIns="0" tIns="0" rIns="0" bIns="0"/>
          <a:lstStyle>
            <a:lvl1pPr>
              <a:defRPr sz="1200" b="0" i="0">
                <a:solidFill>
                  <a:srgbClr val="7E7E7E"/>
                </a:solidFill>
                <a:latin typeface="Trebuchet MS"/>
                <a:cs typeface="Trebuchet MS"/>
              </a:defRPr>
            </a:lvl1pPr>
          </a:lstStyle>
          <a:p>
            <a:pPr marL="25400">
              <a:lnSpc>
                <a:spcPts val="1240"/>
              </a:lnSpc>
            </a:pPr>
            <a:fld id="{81D60167-4931-47E6-BA6A-407CBD079E47}" type="slidenum">
              <a:rPr spc="-25" dirty="0"/>
              <a:t>‹#›</a:t>
            </a:fld>
            <a:endParaRPr spc="-25"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stretch>
            <a:fillRect/>
          </a:stretch>
        </p:blipFill>
        <p:spPr>
          <a:xfrm>
            <a:off x="61190" y="1304131"/>
            <a:ext cx="2925622" cy="3886200"/>
          </a:xfrm>
          <a:prstGeom prst="rect">
            <a:avLst/>
          </a:prstGeom>
          <a:effectLst>
            <a:softEdge rad="127000"/>
          </a:effectLst>
        </p:spPr>
      </p:pic>
      <p:pic>
        <p:nvPicPr>
          <p:cNvPr id="7" name="Picture 4" descr="page header.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 y="-23813"/>
            <a:ext cx="9153525" cy="115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a:extLst>
              <a:ext uri="{FF2B5EF4-FFF2-40B4-BE49-F238E27FC236}">
                <a16:creationId xmlns:a16="http://schemas.microsoft.com/office/drawing/2014/main" id="{80186F55-144B-46E2-8033-2F5E424E66D8}"/>
              </a:ext>
            </a:extLst>
          </p:cNvPr>
          <p:cNvSpPr>
            <a:spLocks noGrp="1"/>
          </p:cNvSpPr>
          <p:nvPr>
            <p:ph type="body" sz="quarter" idx="10"/>
          </p:nvPr>
        </p:nvSpPr>
        <p:spPr>
          <a:xfrm>
            <a:off x="2986089" y="3109913"/>
            <a:ext cx="5541962" cy="1077912"/>
          </a:xfrm>
        </p:spPr>
        <p:txBody>
          <a:bodyPr>
            <a:normAutofit/>
          </a:bodyPr>
          <a:lstStyle>
            <a:lvl1pPr algn="ctr">
              <a:defRPr sz="2400"/>
            </a:lvl1pPr>
            <a:lvl2pPr marL="457200" indent="0">
              <a:buNone/>
              <a:defRPr/>
            </a:lvl2pPr>
          </a:lstStyle>
          <a:p>
            <a:pPr lvl="0"/>
            <a:r>
              <a:rPr lang="en-US" dirty="0"/>
              <a:t>Edit Master text styles</a:t>
            </a:r>
          </a:p>
        </p:txBody>
      </p:sp>
      <p:sp>
        <p:nvSpPr>
          <p:cNvPr id="9" name="Text Placeholder 8">
            <a:extLst>
              <a:ext uri="{FF2B5EF4-FFF2-40B4-BE49-F238E27FC236}">
                <a16:creationId xmlns:a16="http://schemas.microsoft.com/office/drawing/2014/main" id="{6E0B9D44-8B3B-4114-9C58-A419967666C9}"/>
              </a:ext>
            </a:extLst>
          </p:cNvPr>
          <p:cNvSpPr>
            <a:spLocks noGrp="1"/>
          </p:cNvSpPr>
          <p:nvPr>
            <p:ph type="body" sz="quarter" idx="11" hasCustomPrompt="1"/>
          </p:nvPr>
        </p:nvSpPr>
        <p:spPr>
          <a:xfrm>
            <a:off x="2986089" y="1717675"/>
            <a:ext cx="5541962" cy="1392238"/>
          </a:xfrm>
        </p:spPr>
        <p:txBody>
          <a:bodyPr anchor="b">
            <a:normAutofit/>
          </a:bodyPr>
          <a:lstStyle>
            <a:lvl1pPr algn="ctr" defTabSz="914400" rtl="0" eaLnBrk="1" latinLnBrk="0" hangingPunct="1">
              <a:spcBef>
                <a:spcPct val="0"/>
              </a:spcBef>
              <a:buNone/>
              <a:defRPr lang="en-US" sz="3600" kern="1200" dirty="0" smtClean="0">
                <a:solidFill>
                  <a:srgbClr val="339966"/>
                </a:solidFill>
                <a:latin typeface="Franklin Gothic Medium" panose="020B0603020102020204" pitchFamily="34" charset="0"/>
                <a:ea typeface="+mj-ea"/>
                <a:cs typeface="+mj-cs"/>
              </a:defRPr>
            </a:lvl1pPr>
            <a:lvl2pPr marL="457200" indent="0">
              <a:buNone/>
              <a:defRPr/>
            </a:lvl2pPr>
          </a:lstStyle>
          <a:p>
            <a:pPr lvl="0"/>
            <a:r>
              <a:rPr lang="en-US" dirty="0"/>
              <a:t>TITLE</a:t>
            </a:r>
          </a:p>
        </p:txBody>
      </p:sp>
    </p:spTree>
    <p:extLst>
      <p:ext uri="{BB962C8B-B14F-4D97-AF65-F5344CB8AC3E}">
        <p14:creationId xmlns:p14="http://schemas.microsoft.com/office/powerpoint/2010/main" val="872245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stretch>
            <a:fillRect/>
          </a:stretch>
        </p:blipFill>
        <p:spPr>
          <a:xfrm>
            <a:off x="61190" y="1304131"/>
            <a:ext cx="2925622" cy="3886200"/>
          </a:xfrm>
          <a:prstGeom prst="rect">
            <a:avLst/>
          </a:prstGeom>
          <a:effectLst>
            <a:softEdge rad="127000"/>
          </a:effectLst>
        </p:spPr>
      </p:pic>
      <p:pic>
        <p:nvPicPr>
          <p:cNvPr id="7" name="Picture 4" descr="page header.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 y="-23813"/>
            <a:ext cx="9153525" cy="115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a:extLst>
              <a:ext uri="{FF2B5EF4-FFF2-40B4-BE49-F238E27FC236}">
                <a16:creationId xmlns:a16="http://schemas.microsoft.com/office/drawing/2014/main" id="{80186F55-144B-46E2-8033-2F5E424E66D8}"/>
              </a:ext>
            </a:extLst>
          </p:cNvPr>
          <p:cNvSpPr>
            <a:spLocks noGrp="1"/>
          </p:cNvSpPr>
          <p:nvPr>
            <p:ph type="body" sz="quarter" idx="10"/>
          </p:nvPr>
        </p:nvSpPr>
        <p:spPr>
          <a:xfrm>
            <a:off x="2986089" y="3109913"/>
            <a:ext cx="5541962" cy="1077912"/>
          </a:xfrm>
        </p:spPr>
        <p:txBody>
          <a:bodyPr>
            <a:normAutofit/>
          </a:bodyPr>
          <a:lstStyle>
            <a:lvl1pPr algn="ctr">
              <a:defRPr sz="2400"/>
            </a:lvl1pPr>
            <a:lvl2pPr marL="457200" indent="0">
              <a:buNone/>
              <a:defRPr/>
            </a:lvl2pPr>
          </a:lstStyle>
          <a:p>
            <a:pPr lvl="0"/>
            <a:r>
              <a:rPr lang="en-US" dirty="0"/>
              <a:t>Edit Master text styles</a:t>
            </a:r>
          </a:p>
        </p:txBody>
      </p:sp>
      <p:sp>
        <p:nvSpPr>
          <p:cNvPr id="9" name="Text Placeholder 8">
            <a:extLst>
              <a:ext uri="{FF2B5EF4-FFF2-40B4-BE49-F238E27FC236}">
                <a16:creationId xmlns:a16="http://schemas.microsoft.com/office/drawing/2014/main" id="{6E0B9D44-8B3B-4114-9C58-A419967666C9}"/>
              </a:ext>
            </a:extLst>
          </p:cNvPr>
          <p:cNvSpPr>
            <a:spLocks noGrp="1"/>
          </p:cNvSpPr>
          <p:nvPr>
            <p:ph type="body" sz="quarter" idx="11" hasCustomPrompt="1"/>
          </p:nvPr>
        </p:nvSpPr>
        <p:spPr>
          <a:xfrm>
            <a:off x="2986089" y="1717675"/>
            <a:ext cx="5541962" cy="1392238"/>
          </a:xfrm>
        </p:spPr>
        <p:txBody>
          <a:bodyPr anchor="b">
            <a:normAutofit/>
          </a:bodyPr>
          <a:lstStyle>
            <a:lvl1pPr algn="ctr" defTabSz="914400" rtl="0" eaLnBrk="1" latinLnBrk="0" hangingPunct="1">
              <a:spcBef>
                <a:spcPct val="0"/>
              </a:spcBef>
              <a:buNone/>
              <a:defRPr lang="en-US" sz="3600" kern="1200" dirty="0" smtClean="0">
                <a:solidFill>
                  <a:srgbClr val="339966"/>
                </a:solidFill>
                <a:latin typeface="Franklin Gothic Medium" panose="020B0603020102020204" pitchFamily="34" charset="0"/>
                <a:ea typeface="+mj-ea"/>
                <a:cs typeface="+mj-cs"/>
              </a:defRPr>
            </a:lvl1pPr>
            <a:lvl2pPr marL="457200" indent="0">
              <a:buNone/>
              <a:defRPr/>
            </a:lvl2pPr>
          </a:lstStyle>
          <a:p>
            <a:pPr lvl="0"/>
            <a:r>
              <a:rPr lang="en-US" dirty="0"/>
              <a:t>TITLE</a:t>
            </a:r>
          </a:p>
        </p:txBody>
      </p:sp>
    </p:spTree>
    <p:extLst>
      <p:ext uri="{BB962C8B-B14F-4D97-AF65-F5344CB8AC3E}">
        <p14:creationId xmlns:p14="http://schemas.microsoft.com/office/powerpoint/2010/main" val="1714693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2000"/>
            </a:lvl1pPr>
            <a:lvl2pPr>
              <a:defRPr sz="2000">
                <a:latin typeface="Palatino Linotype" panose="02040502050505030304" pitchFamily="18" charset="0"/>
              </a:defRPr>
            </a:lvl2pPr>
            <a:lvl3pPr>
              <a:defRPr sz="1800">
                <a:latin typeface="Palatino Linotype" panose="02040502050505030304" pitchFamily="18" charset="0"/>
              </a:defRPr>
            </a:lvl3pPr>
            <a:lvl4pPr>
              <a:defRPr sz="1800">
                <a:latin typeface="Palatino Linotype" panose="02040502050505030304" pitchFamily="18" charset="0"/>
              </a:defRPr>
            </a:lvl4pPr>
            <a:lvl5pPr>
              <a:defRPr sz="1800">
                <a:latin typeface="Palatino Linotype" panose="020405020505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0852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739E07EF-996B-48C8-81D7-47C47D20C14A}"/>
              </a:ext>
            </a:extLst>
          </p:cNvPr>
          <p:cNvSpPr>
            <a:spLocks noGrp="1"/>
          </p:cNvSpPr>
          <p:nvPr>
            <p:ph type="body" sz="quarter" idx="10"/>
          </p:nvPr>
        </p:nvSpPr>
        <p:spPr>
          <a:xfrm>
            <a:off x="457200" y="3993023"/>
            <a:ext cx="8229600" cy="1077912"/>
          </a:xfrm>
        </p:spPr>
        <p:txBody>
          <a:bodyPr>
            <a:normAutofit/>
          </a:bodyPr>
          <a:lstStyle>
            <a:lvl1pPr algn="l">
              <a:defRPr sz="2400"/>
            </a:lvl1pPr>
            <a:lvl2pPr marL="457200" indent="0">
              <a:buNone/>
              <a:defRPr/>
            </a:lvl2pPr>
          </a:lstStyle>
          <a:p>
            <a:pPr lvl="0"/>
            <a:r>
              <a:rPr lang="en-US" dirty="0"/>
              <a:t>Edit Master text styles</a:t>
            </a:r>
          </a:p>
        </p:txBody>
      </p:sp>
      <p:sp>
        <p:nvSpPr>
          <p:cNvPr id="3" name="Text Placeholder 8">
            <a:extLst>
              <a:ext uri="{FF2B5EF4-FFF2-40B4-BE49-F238E27FC236}">
                <a16:creationId xmlns:a16="http://schemas.microsoft.com/office/drawing/2014/main" id="{8E8FAFAD-9228-43EF-BACE-A787F2453A58}"/>
              </a:ext>
            </a:extLst>
          </p:cNvPr>
          <p:cNvSpPr>
            <a:spLocks noGrp="1"/>
          </p:cNvSpPr>
          <p:nvPr>
            <p:ph type="body" sz="quarter" idx="11" hasCustomPrompt="1"/>
          </p:nvPr>
        </p:nvSpPr>
        <p:spPr>
          <a:xfrm>
            <a:off x="457200" y="2600785"/>
            <a:ext cx="8229600" cy="1392238"/>
          </a:xfrm>
        </p:spPr>
        <p:txBody>
          <a:bodyPr anchor="b">
            <a:normAutofit/>
          </a:bodyPr>
          <a:lstStyle>
            <a:lvl1pPr algn="l" defTabSz="914400" rtl="0" eaLnBrk="1" latinLnBrk="0" hangingPunct="1">
              <a:spcBef>
                <a:spcPct val="0"/>
              </a:spcBef>
              <a:buNone/>
              <a:defRPr lang="en-US" sz="3600" kern="1200" dirty="0" smtClean="0">
                <a:solidFill>
                  <a:srgbClr val="339966"/>
                </a:solidFill>
                <a:latin typeface="Franklin Gothic Medium" panose="020B0603020102020204" pitchFamily="34" charset="0"/>
                <a:ea typeface="+mj-ea"/>
                <a:cs typeface="+mj-cs"/>
              </a:defRPr>
            </a:lvl1pPr>
            <a:lvl2pPr marL="457200" indent="0">
              <a:buNone/>
              <a:defRPr/>
            </a:lvl2pPr>
          </a:lstStyle>
          <a:p>
            <a:pPr lvl="0"/>
            <a:r>
              <a:rPr lang="en-US" dirty="0"/>
              <a:t>TITLE</a:t>
            </a:r>
          </a:p>
        </p:txBody>
      </p:sp>
    </p:spTree>
    <p:extLst>
      <p:ext uri="{BB962C8B-B14F-4D97-AF65-F5344CB8AC3E}">
        <p14:creationId xmlns:p14="http://schemas.microsoft.com/office/powerpoint/2010/main" val="2876225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6"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image" Target="../media/image7.jpeg"/><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523" y="5998463"/>
            <a:ext cx="9142476" cy="859535"/>
          </a:xfrm>
          <a:prstGeom prst="rect">
            <a:avLst/>
          </a:prstGeom>
          <a:blipFill>
            <a:blip r:embed="rId8" cstate="print"/>
            <a:stretch>
              <a:fillRect/>
            </a:stretch>
          </a:blipFill>
        </p:spPr>
        <p:txBody>
          <a:bodyPr wrap="square" lIns="0" tIns="0" rIns="0" bIns="0" rtlCol="0"/>
          <a:lstStyle/>
          <a:p>
            <a:endParaRPr/>
          </a:p>
        </p:txBody>
      </p:sp>
      <p:sp>
        <p:nvSpPr>
          <p:cNvPr id="17" name="bk object 17"/>
          <p:cNvSpPr/>
          <p:nvPr/>
        </p:nvSpPr>
        <p:spPr>
          <a:xfrm>
            <a:off x="0" y="0"/>
            <a:ext cx="9144000" cy="373306"/>
          </a:xfrm>
          <a:prstGeom prst="rect">
            <a:avLst/>
          </a:prstGeom>
          <a:blipFill>
            <a:blip r:embed="rId9" cstate="print"/>
            <a:stretch>
              <a:fillRect/>
            </a:stretch>
          </a:blipFill>
        </p:spPr>
        <p:txBody>
          <a:bodyPr wrap="square" lIns="0" tIns="0" rIns="0" bIns="0" rtlCol="0"/>
          <a:lstStyle/>
          <a:p>
            <a:endParaRPr/>
          </a:p>
        </p:txBody>
      </p:sp>
      <p:sp>
        <p:nvSpPr>
          <p:cNvPr id="2" name="Holder 2"/>
          <p:cNvSpPr>
            <a:spLocks noGrp="1"/>
          </p:cNvSpPr>
          <p:nvPr>
            <p:ph type="title"/>
          </p:nvPr>
        </p:nvSpPr>
        <p:spPr>
          <a:xfrm>
            <a:off x="840206" y="333882"/>
            <a:ext cx="7463586" cy="1001394"/>
          </a:xfrm>
          <a:prstGeom prst="rect">
            <a:avLst/>
          </a:prstGeom>
        </p:spPr>
        <p:txBody>
          <a:bodyPr wrap="square" lIns="0" tIns="0" rIns="0" bIns="0">
            <a:spAutoFit/>
          </a:bodyPr>
          <a:lstStyle>
            <a:lvl1pPr>
              <a:defRPr sz="3200" b="0" i="0">
                <a:solidFill>
                  <a:srgbClr val="339966"/>
                </a:solidFill>
                <a:latin typeface="Trebuchet MS"/>
                <a:cs typeface="Trebuchet MS"/>
              </a:defRPr>
            </a:lvl1pPr>
          </a:lstStyle>
          <a:p>
            <a:endParaRPr/>
          </a:p>
        </p:txBody>
      </p:sp>
      <p:sp>
        <p:nvSpPr>
          <p:cNvPr id="3" name="Holder 3"/>
          <p:cNvSpPr>
            <a:spLocks noGrp="1"/>
          </p:cNvSpPr>
          <p:nvPr>
            <p:ph type="body" idx="1"/>
          </p:nvPr>
        </p:nvSpPr>
        <p:spPr>
          <a:xfrm>
            <a:off x="497839" y="1390014"/>
            <a:ext cx="8148320" cy="4297680"/>
          </a:xfrm>
          <a:prstGeom prst="rect">
            <a:avLst/>
          </a:prstGeom>
        </p:spPr>
        <p:txBody>
          <a:bodyPr wrap="square" lIns="0" tIns="0" rIns="0" bIns="0">
            <a:spAutoFit/>
          </a:bodyPr>
          <a:lstStyle>
            <a:lvl1pPr>
              <a:defRPr sz="1700" b="0" i="0" u="sng">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6/5/2019</a:t>
            </a:fld>
            <a:endParaRPr lang="en-US"/>
          </a:p>
        </p:txBody>
      </p:sp>
      <p:sp>
        <p:nvSpPr>
          <p:cNvPr id="6" name="Holder 6"/>
          <p:cNvSpPr>
            <a:spLocks noGrp="1"/>
          </p:cNvSpPr>
          <p:nvPr>
            <p:ph type="sldNum" sz="quarter" idx="7"/>
          </p:nvPr>
        </p:nvSpPr>
        <p:spPr>
          <a:xfrm>
            <a:off x="447040" y="6556349"/>
            <a:ext cx="206375" cy="177800"/>
          </a:xfrm>
          <a:prstGeom prst="rect">
            <a:avLst/>
          </a:prstGeom>
        </p:spPr>
        <p:txBody>
          <a:bodyPr wrap="square" lIns="0" tIns="0" rIns="0" bIns="0">
            <a:spAutoFit/>
          </a:bodyPr>
          <a:lstStyle>
            <a:lvl1pPr>
              <a:defRPr sz="1200" b="0" i="0">
                <a:solidFill>
                  <a:srgbClr val="7E7E7E"/>
                </a:solidFill>
                <a:latin typeface="Trebuchet MS"/>
                <a:cs typeface="Trebuchet MS"/>
              </a:defRPr>
            </a:lvl1pPr>
          </a:lstStyle>
          <a:p>
            <a:pPr marL="25400">
              <a:lnSpc>
                <a:spcPts val="1240"/>
              </a:lnSpc>
            </a:pPr>
            <a:fld id="{81D60167-4931-47E6-BA6A-407CBD079E47}" type="slidenum">
              <a:rPr spc="-25" dirty="0"/>
              <a:t>‹#›</a:t>
            </a:fld>
            <a:endParaRPr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5" descr="Page footer.jpg">
            <a:extLst>
              <a:ext uri="{FF2B5EF4-FFF2-40B4-BE49-F238E27FC236}">
                <a16:creationId xmlns:a16="http://schemas.microsoft.com/office/drawing/2014/main" id="{28501F24-7200-4D29-9D6A-103440A6E0F5}"/>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79" y="5998168"/>
            <a:ext cx="9144000" cy="859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endParaRPr lang="en-US" dirty="0"/>
          </a:p>
        </p:txBody>
      </p:sp>
      <p:sp>
        <p:nvSpPr>
          <p:cNvPr id="10" name="Slide Number Placeholder 5">
            <a:extLst>
              <a:ext uri="{FF2B5EF4-FFF2-40B4-BE49-F238E27FC236}">
                <a16:creationId xmlns:a16="http://schemas.microsoft.com/office/drawing/2014/main" id="{EAE949CA-C9D0-4340-8D27-9F0E29CA71D9}"/>
              </a:ext>
            </a:extLst>
          </p:cNvPr>
          <p:cNvSpPr txBox="1">
            <a:spLocks/>
          </p:cNvSpPr>
          <p:nvPr userDrawn="1"/>
        </p:nvSpPr>
        <p:spPr>
          <a:xfrm>
            <a:off x="381000" y="6492877"/>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C820DE8-B2A3-4495-B05C-4C28FA95D4C8}" type="slidenum">
              <a:rPr lang="en-US" sz="1200" smtClean="0">
                <a:solidFill>
                  <a:schemeClr val="bg1">
                    <a:lumMod val="50000"/>
                  </a:schemeClr>
                </a:solidFill>
              </a:rPr>
              <a:pPr/>
              <a:t>‹#›</a:t>
            </a:fld>
            <a:endParaRPr lang="en-US" sz="1200" dirty="0">
              <a:solidFill>
                <a:schemeClr val="bg1">
                  <a:lumMod val="50000"/>
                </a:schemeClr>
              </a:solidFill>
            </a:endParaRPr>
          </a:p>
        </p:txBody>
      </p:sp>
      <p:pic>
        <p:nvPicPr>
          <p:cNvPr id="7" name="Picture 4" descr="page header.jpg"/>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 y="0"/>
            <a:ext cx="9153525"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0759158"/>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Lst>
  <p:hf hdr="0" ftr="0" dt="0"/>
  <p:txStyles>
    <p:titleStyle>
      <a:lvl1pPr algn="ctr" defTabSz="914400" rtl="0" eaLnBrk="1" latinLnBrk="0" hangingPunct="1">
        <a:spcBef>
          <a:spcPct val="0"/>
        </a:spcBef>
        <a:buNone/>
        <a:defRPr sz="3600" kern="1200">
          <a:solidFill>
            <a:srgbClr val="339966"/>
          </a:solidFill>
          <a:latin typeface="Franklin Gothic Medium" panose="020B0603020102020204" pitchFamily="34" charset="0"/>
          <a:ea typeface="+mj-ea"/>
          <a:cs typeface="+mj-cs"/>
        </a:defRPr>
      </a:lvl1pPr>
    </p:titleStyle>
    <p:bodyStyle>
      <a:lvl1pPr marL="0" indent="0" algn="l" defTabSz="914400" rtl="0" eaLnBrk="1" latinLnBrk="0" hangingPunct="1">
        <a:spcBef>
          <a:spcPct val="20000"/>
        </a:spcBef>
        <a:buFont typeface="Arial" panose="020B0604020202020204" pitchFamily="34" charset="0"/>
        <a:buNone/>
        <a:defRPr sz="1800" kern="1200">
          <a:solidFill>
            <a:schemeClr val="tx1"/>
          </a:solidFill>
          <a:latin typeface="Palatino Linotype" panose="0204050205050503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376E7B-4072-412C-BC14-BC80C5471E03}"/>
              </a:ext>
            </a:extLst>
          </p:cNvPr>
          <p:cNvSpPr>
            <a:spLocks noGrp="1"/>
          </p:cNvSpPr>
          <p:nvPr>
            <p:ph type="body" sz="quarter" idx="10"/>
          </p:nvPr>
        </p:nvSpPr>
        <p:spPr/>
        <p:txBody>
          <a:bodyPr>
            <a:normAutofit lnSpcReduction="10000"/>
          </a:bodyPr>
          <a:lstStyle/>
          <a:p>
            <a:pPr algn="ctr"/>
            <a:r>
              <a:rPr lang="en-US" u="none" dirty="0"/>
              <a:t>Susan Barrett, J.D.</a:t>
            </a:r>
          </a:p>
          <a:p>
            <a:pPr algn="ctr"/>
            <a:r>
              <a:rPr lang="en-US" u="none" dirty="0"/>
              <a:t>Executive Director, GMCB</a:t>
            </a:r>
          </a:p>
          <a:p>
            <a:pPr algn="ctr"/>
            <a:r>
              <a:rPr lang="en-US" u="none" dirty="0"/>
              <a:t>June 3, 2019 </a:t>
            </a:r>
            <a:r>
              <a:rPr lang="en-US" i="1" u="none" dirty="0"/>
              <a:t>(Updated June 5, 2019)</a:t>
            </a:r>
          </a:p>
        </p:txBody>
      </p:sp>
      <p:sp>
        <p:nvSpPr>
          <p:cNvPr id="3" name="Text Placeholder 2">
            <a:extLst>
              <a:ext uri="{FF2B5EF4-FFF2-40B4-BE49-F238E27FC236}">
                <a16:creationId xmlns:a16="http://schemas.microsoft.com/office/drawing/2014/main" id="{55A26FA0-355A-4AEE-BB3B-16D70B9BA8D6}"/>
              </a:ext>
            </a:extLst>
          </p:cNvPr>
          <p:cNvSpPr>
            <a:spLocks noGrp="1"/>
          </p:cNvSpPr>
          <p:nvPr>
            <p:ph type="body" sz="quarter" idx="11"/>
          </p:nvPr>
        </p:nvSpPr>
        <p:spPr>
          <a:xfrm>
            <a:off x="2220914" y="1717675"/>
            <a:ext cx="7072311" cy="1392238"/>
          </a:xfrm>
        </p:spPr>
        <p:txBody>
          <a:bodyPr/>
          <a:lstStyle/>
          <a:p>
            <a:r>
              <a:rPr lang="en-US" u="none" dirty="0"/>
              <a:t>GMCB 2019 Legislative Overview </a:t>
            </a:r>
          </a:p>
        </p:txBody>
      </p:sp>
    </p:spTree>
    <p:extLst>
      <p:ext uri="{BB962C8B-B14F-4D97-AF65-F5344CB8AC3E}">
        <p14:creationId xmlns:p14="http://schemas.microsoft.com/office/powerpoint/2010/main" val="2113532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40207" y="263673"/>
            <a:ext cx="7463586" cy="1001394"/>
          </a:xfrm>
          <a:prstGeom prst="rect">
            <a:avLst/>
          </a:prstGeom>
        </p:spPr>
        <p:txBody>
          <a:bodyPr vert="horz" wrap="square" lIns="0" tIns="12700" rIns="0" bIns="0" rtlCol="0">
            <a:spAutoFit/>
          </a:bodyPr>
          <a:lstStyle/>
          <a:p>
            <a:pPr marL="934085" marR="5080" indent="-715010">
              <a:lnSpc>
                <a:spcPct val="100000"/>
              </a:lnSpc>
              <a:spcBef>
                <a:spcPts val="100"/>
              </a:spcBef>
            </a:pPr>
            <a:r>
              <a:rPr spc="-105" dirty="0">
                <a:latin typeface="Franklin Gothic Medium" panose="020B0603020102020204" pitchFamily="34" charset="0"/>
              </a:rPr>
              <a:t>Act </a:t>
            </a:r>
            <a:r>
              <a:rPr spc="195" dirty="0">
                <a:latin typeface="Franklin Gothic Medium" panose="020B0603020102020204" pitchFamily="34" charset="0"/>
              </a:rPr>
              <a:t>19</a:t>
            </a:r>
            <a:r>
              <a:rPr spc="-520" dirty="0">
                <a:latin typeface="Franklin Gothic Medium" panose="020B0603020102020204" pitchFamily="34" charset="0"/>
              </a:rPr>
              <a:t> </a:t>
            </a:r>
            <a:r>
              <a:rPr spc="-90" dirty="0">
                <a:latin typeface="Franklin Gothic Medium" panose="020B0603020102020204" pitchFamily="34" charset="0"/>
              </a:rPr>
              <a:t>(S.89): </a:t>
            </a:r>
            <a:r>
              <a:rPr spc="-75" dirty="0">
                <a:latin typeface="Franklin Gothic Medium" panose="020B0603020102020204" pitchFamily="34" charset="0"/>
              </a:rPr>
              <a:t>Allowing </a:t>
            </a:r>
            <a:r>
              <a:rPr spc="-105" dirty="0">
                <a:latin typeface="Franklin Gothic Medium" panose="020B0603020102020204" pitchFamily="34" charset="0"/>
              </a:rPr>
              <a:t>Reflective </a:t>
            </a:r>
            <a:r>
              <a:rPr spc="-85" dirty="0">
                <a:latin typeface="Franklin Gothic Medium" panose="020B0603020102020204" pitchFamily="34" charset="0"/>
              </a:rPr>
              <a:t>Health  Benefit </a:t>
            </a:r>
            <a:r>
              <a:rPr spc="30" dirty="0">
                <a:latin typeface="Franklin Gothic Medium" panose="020B0603020102020204" pitchFamily="34" charset="0"/>
              </a:rPr>
              <a:t>Plans </a:t>
            </a:r>
            <a:r>
              <a:rPr spc="-95" dirty="0">
                <a:latin typeface="Franklin Gothic Medium" panose="020B0603020102020204" pitchFamily="34" charset="0"/>
              </a:rPr>
              <a:t>at </a:t>
            </a:r>
            <a:r>
              <a:rPr spc="-100" dirty="0">
                <a:latin typeface="Franklin Gothic Medium" panose="020B0603020102020204" pitchFamily="34" charset="0"/>
              </a:rPr>
              <a:t>All </a:t>
            </a:r>
            <a:r>
              <a:rPr spc="-30" dirty="0">
                <a:latin typeface="Franklin Gothic Medium" panose="020B0603020102020204" pitchFamily="34" charset="0"/>
              </a:rPr>
              <a:t>Metal</a:t>
            </a:r>
            <a:r>
              <a:rPr lang="en-US" spc="-30" dirty="0">
                <a:latin typeface="Franklin Gothic Medium" panose="020B0603020102020204" pitchFamily="34" charset="0"/>
              </a:rPr>
              <a:t> Levels </a:t>
            </a:r>
            <a:endParaRPr spc="-65" dirty="0">
              <a:latin typeface="Franklin Gothic Medium" panose="020B0603020102020204" pitchFamily="34" charset="0"/>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10</a:t>
            </a:fld>
            <a:endParaRPr spc="-25" dirty="0"/>
          </a:p>
        </p:txBody>
      </p:sp>
      <p:sp>
        <p:nvSpPr>
          <p:cNvPr id="3" name="object 3"/>
          <p:cNvSpPr txBox="1"/>
          <p:nvPr/>
        </p:nvSpPr>
        <p:spPr>
          <a:xfrm>
            <a:off x="653415" y="1335276"/>
            <a:ext cx="8033385" cy="4758354"/>
          </a:xfrm>
          <a:prstGeom prst="rect">
            <a:avLst/>
          </a:prstGeom>
        </p:spPr>
        <p:txBody>
          <a:bodyPr vert="horz" wrap="square" lIns="0" tIns="13335" rIns="0" bIns="0" rtlCol="0">
            <a:spAutoFit/>
          </a:bodyPr>
          <a:lstStyle/>
          <a:p>
            <a:pPr marL="12700" marR="194945">
              <a:lnSpc>
                <a:spcPct val="100000"/>
              </a:lnSpc>
              <a:spcBef>
                <a:spcPts val="105"/>
              </a:spcBef>
            </a:pPr>
            <a:r>
              <a:rPr sz="2000" spc="90" dirty="0">
                <a:latin typeface="Palatino Linotype" panose="02040502050505030304" pitchFamily="18" charset="0"/>
                <a:cs typeface="Times New Roman"/>
              </a:rPr>
              <a:t>Allows</a:t>
            </a:r>
            <a:r>
              <a:rPr sz="2000" spc="-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insurers</a:t>
            </a:r>
            <a:r>
              <a:rPr sz="2000" spc="-2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a:t>
            </a:r>
            <a:r>
              <a:rPr sz="2000" spc="15" dirty="0">
                <a:latin typeface="Palatino Linotype" panose="02040502050505030304" pitchFamily="18" charset="0"/>
                <a:cs typeface="Times New Roman"/>
              </a:rPr>
              <a:t> </a:t>
            </a:r>
            <a:r>
              <a:rPr sz="2000" spc="55" dirty="0">
                <a:latin typeface="Palatino Linotype" panose="02040502050505030304" pitchFamily="18" charset="0"/>
                <a:cs typeface="Times New Roman"/>
              </a:rPr>
              <a:t>offer</a:t>
            </a:r>
            <a:r>
              <a:rPr sz="2000" spc="-2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nonqualified</a:t>
            </a:r>
            <a:r>
              <a:rPr sz="2000" spc="-25" dirty="0">
                <a:latin typeface="Palatino Linotype" panose="02040502050505030304" pitchFamily="18" charset="0"/>
                <a:cs typeface="Times New Roman"/>
              </a:rPr>
              <a:t> </a:t>
            </a:r>
            <a:r>
              <a:rPr sz="2000" spc="55" dirty="0">
                <a:latin typeface="Palatino Linotype" panose="02040502050505030304" pitchFamily="18" charset="0"/>
                <a:cs typeface="Times New Roman"/>
              </a:rPr>
              <a:t>reflective</a:t>
            </a:r>
            <a:r>
              <a:rPr sz="200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health</a:t>
            </a:r>
            <a:r>
              <a:rPr sz="2000" dirty="0">
                <a:latin typeface="Palatino Linotype" panose="02040502050505030304" pitchFamily="18" charset="0"/>
                <a:cs typeface="Times New Roman"/>
              </a:rPr>
              <a:t> </a:t>
            </a:r>
            <a:r>
              <a:rPr sz="2000" spc="70" dirty="0">
                <a:latin typeface="Palatino Linotype" panose="02040502050505030304" pitchFamily="18" charset="0"/>
                <a:cs typeface="Times New Roman"/>
              </a:rPr>
              <a:t>benefit</a:t>
            </a:r>
            <a:r>
              <a:rPr sz="2000" spc="10"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plans</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  </a:t>
            </a:r>
            <a:r>
              <a:rPr sz="2000" spc="110" dirty="0">
                <a:latin typeface="Palatino Linotype" panose="02040502050505030304" pitchFamily="18" charset="0"/>
                <a:cs typeface="Times New Roman"/>
              </a:rPr>
              <a:t>individuals </a:t>
            </a:r>
            <a:r>
              <a:rPr sz="2000" spc="165" dirty="0">
                <a:latin typeface="Palatino Linotype" panose="02040502050505030304" pitchFamily="18" charset="0"/>
                <a:cs typeface="Times New Roman"/>
              </a:rPr>
              <a:t>and </a:t>
            </a:r>
            <a:r>
              <a:rPr sz="2000" spc="85" dirty="0">
                <a:latin typeface="Palatino Linotype" panose="02040502050505030304" pitchFamily="18" charset="0"/>
                <a:cs typeface="Times New Roman"/>
              </a:rPr>
              <a:t>small </a:t>
            </a:r>
            <a:r>
              <a:rPr sz="2000" spc="130" dirty="0">
                <a:latin typeface="Palatino Linotype" panose="02040502050505030304" pitchFamily="18" charset="0"/>
                <a:cs typeface="Times New Roman"/>
              </a:rPr>
              <a:t>groups </a:t>
            </a:r>
            <a:r>
              <a:rPr sz="2000" spc="105" dirty="0">
                <a:latin typeface="Palatino Linotype" panose="02040502050505030304" pitchFamily="18" charset="0"/>
                <a:cs typeface="Times New Roman"/>
              </a:rPr>
              <a:t>at </a:t>
            </a:r>
            <a:r>
              <a:rPr sz="2000" spc="55" dirty="0">
                <a:latin typeface="Palatino Linotype" panose="02040502050505030304" pitchFamily="18" charset="0"/>
                <a:cs typeface="Times New Roman"/>
              </a:rPr>
              <a:t>all </a:t>
            </a:r>
            <a:r>
              <a:rPr sz="2000" spc="100" dirty="0">
                <a:latin typeface="Palatino Linotype" panose="02040502050505030304" pitchFamily="18" charset="0"/>
                <a:cs typeface="Times New Roman"/>
              </a:rPr>
              <a:t>metal </a:t>
            </a:r>
            <a:r>
              <a:rPr sz="2000" spc="60" dirty="0">
                <a:latin typeface="Palatino Linotype" panose="02040502050505030304" pitchFamily="18" charset="0"/>
                <a:cs typeface="Times New Roman"/>
              </a:rPr>
              <a:t>levels </a:t>
            </a:r>
            <a:r>
              <a:rPr sz="2000" spc="95" dirty="0">
                <a:latin typeface="Palatino Linotype" panose="02040502050505030304" pitchFamily="18" charset="0"/>
                <a:cs typeface="Times New Roman"/>
              </a:rPr>
              <a:t>in </a:t>
            </a:r>
            <a:r>
              <a:rPr sz="2000" spc="60" dirty="0">
                <a:latin typeface="Palatino Linotype" panose="02040502050505030304" pitchFamily="18" charset="0"/>
                <a:cs typeface="Times New Roman"/>
              </a:rPr>
              <a:t>case </a:t>
            </a:r>
            <a:r>
              <a:rPr sz="2000" spc="90" dirty="0">
                <a:latin typeface="Palatino Linotype" panose="02040502050505030304" pitchFamily="18" charset="0"/>
                <a:cs typeface="Times New Roman"/>
              </a:rPr>
              <a:t>federal </a:t>
            </a:r>
            <a:r>
              <a:rPr sz="2000" spc="55" dirty="0">
                <a:latin typeface="Palatino Linotype" panose="02040502050505030304" pitchFamily="18" charset="0"/>
                <a:cs typeface="Times New Roman"/>
              </a:rPr>
              <a:t>cost-  </a:t>
            </a:r>
            <a:r>
              <a:rPr sz="2000" spc="110" dirty="0">
                <a:latin typeface="Palatino Linotype" panose="02040502050505030304" pitchFamily="18" charset="0"/>
                <a:cs typeface="Times New Roman"/>
              </a:rPr>
              <a:t>sharing</a:t>
            </a:r>
            <a:r>
              <a:rPr sz="2000" spc="-2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reduction</a:t>
            </a:r>
            <a:r>
              <a:rPr sz="2000" spc="-20" dirty="0">
                <a:latin typeface="Palatino Linotype" panose="02040502050505030304" pitchFamily="18" charset="0"/>
                <a:cs typeface="Times New Roman"/>
              </a:rPr>
              <a:t> </a:t>
            </a:r>
            <a:r>
              <a:rPr sz="2000" spc="5" dirty="0">
                <a:latin typeface="Palatino Linotype" panose="02040502050505030304" pitchFamily="18" charset="0"/>
                <a:cs typeface="Times New Roman"/>
              </a:rPr>
              <a:t>(CSR)</a:t>
            </a:r>
            <a:r>
              <a:rPr sz="2000" spc="-30" dirty="0">
                <a:latin typeface="Palatino Linotype" panose="02040502050505030304" pitchFamily="18" charset="0"/>
                <a:cs typeface="Times New Roman"/>
              </a:rPr>
              <a:t> </a:t>
            </a:r>
            <a:r>
              <a:rPr sz="2000" spc="125" dirty="0">
                <a:latin typeface="Palatino Linotype" panose="02040502050505030304" pitchFamily="18" charset="0"/>
                <a:cs typeface="Times New Roman"/>
              </a:rPr>
              <a:t>payments</a:t>
            </a:r>
            <a:r>
              <a:rPr sz="2000" spc="-1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are</a:t>
            </a:r>
            <a:r>
              <a:rPr sz="2000" spc="-5" dirty="0">
                <a:latin typeface="Palatino Linotype" panose="02040502050505030304" pitchFamily="18" charset="0"/>
                <a:cs typeface="Times New Roman"/>
              </a:rPr>
              <a:t> </a:t>
            </a:r>
            <a:r>
              <a:rPr sz="2000" spc="140" dirty="0">
                <a:latin typeface="Palatino Linotype" panose="02040502050505030304" pitchFamily="18" charset="0"/>
                <a:cs typeface="Times New Roman"/>
              </a:rPr>
              <a:t>suspended</a:t>
            </a:r>
            <a:r>
              <a:rPr sz="2000" spc="-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or</a:t>
            </a:r>
            <a:r>
              <a:rPr sz="2000" spc="-5"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discontinued</a:t>
            </a:r>
            <a:endParaRPr sz="2000" dirty="0">
              <a:latin typeface="Palatino Linotype" panose="02040502050505030304" pitchFamily="18" charset="0"/>
              <a:cs typeface="Times New Roman"/>
            </a:endParaRPr>
          </a:p>
          <a:p>
            <a:pPr>
              <a:lnSpc>
                <a:spcPct val="100000"/>
              </a:lnSpc>
              <a:spcBef>
                <a:spcPts val="25"/>
              </a:spcBef>
            </a:pPr>
            <a:endParaRPr sz="2000" dirty="0">
              <a:latin typeface="Palatino Linotype" panose="02040502050505030304" pitchFamily="18" charset="0"/>
              <a:cs typeface="Times New Roman"/>
            </a:endParaRPr>
          </a:p>
          <a:p>
            <a:pPr marL="12700">
              <a:lnSpc>
                <a:spcPct val="100000"/>
              </a:lnSpc>
              <a:spcBef>
                <a:spcPts val="5"/>
              </a:spcBef>
            </a:pPr>
            <a:r>
              <a:rPr sz="2000" spc="75" dirty="0">
                <a:latin typeface="Palatino Linotype" panose="02040502050505030304" pitchFamily="18" charset="0"/>
                <a:cs typeface="Times New Roman"/>
              </a:rPr>
              <a:t>The </a:t>
            </a:r>
            <a:r>
              <a:rPr sz="2000" spc="40" dirty="0">
                <a:latin typeface="Palatino Linotype" panose="02040502050505030304" pitchFamily="18" charset="0"/>
                <a:cs typeface="Times New Roman"/>
              </a:rPr>
              <a:t>GMCB </a:t>
            </a:r>
            <a:r>
              <a:rPr sz="2000" spc="80" dirty="0">
                <a:latin typeface="Palatino Linotype" panose="02040502050505030304" pitchFamily="18" charset="0"/>
                <a:cs typeface="Times New Roman"/>
              </a:rPr>
              <a:t>shall</a:t>
            </a:r>
            <a:r>
              <a:rPr sz="2000" spc="-150" dirty="0">
                <a:latin typeface="Palatino Linotype" panose="02040502050505030304" pitchFamily="18" charset="0"/>
                <a:cs typeface="Times New Roman"/>
              </a:rPr>
              <a:t> </a:t>
            </a:r>
            <a:r>
              <a:rPr sz="2000" spc="120" dirty="0">
                <a:latin typeface="Palatino Linotype" panose="02040502050505030304" pitchFamily="18" charset="0"/>
                <a:cs typeface="Times New Roman"/>
              </a:rPr>
              <a:t>ensure</a:t>
            </a:r>
            <a:endParaRPr sz="2000" dirty="0">
              <a:latin typeface="Palatino Linotype" panose="02040502050505030304" pitchFamily="18" charset="0"/>
              <a:cs typeface="Times New Roman"/>
            </a:endParaRPr>
          </a:p>
          <a:p>
            <a:pPr marL="469900" marR="5080" indent="-457200">
              <a:lnSpc>
                <a:spcPct val="100000"/>
              </a:lnSpc>
              <a:spcBef>
                <a:spcPts val="480"/>
              </a:spcBef>
              <a:buAutoNum type="arabicPeriod"/>
              <a:tabLst>
                <a:tab pos="469900" algn="l"/>
                <a:tab pos="470534" algn="l"/>
              </a:tabLst>
            </a:pPr>
            <a:r>
              <a:rPr sz="2000" spc="75" dirty="0">
                <a:latin typeface="Palatino Linotype" panose="02040502050505030304" pitchFamily="18" charset="0"/>
                <a:cs typeface="Times New Roman"/>
              </a:rPr>
              <a:t>The </a:t>
            </a:r>
            <a:r>
              <a:rPr sz="2000" spc="95" dirty="0">
                <a:latin typeface="Palatino Linotype" panose="02040502050505030304" pitchFamily="18" charset="0"/>
                <a:cs typeface="Times New Roman"/>
              </a:rPr>
              <a:t>rates </a:t>
            </a:r>
            <a:r>
              <a:rPr sz="2000" spc="70" dirty="0">
                <a:latin typeface="Palatino Linotype" panose="02040502050505030304" pitchFamily="18" charset="0"/>
                <a:cs typeface="Times New Roman"/>
              </a:rPr>
              <a:t>for </a:t>
            </a:r>
            <a:r>
              <a:rPr sz="2000" spc="110" dirty="0">
                <a:latin typeface="Palatino Linotype" panose="02040502050505030304" pitchFamily="18" charset="0"/>
                <a:cs typeface="Times New Roman"/>
              </a:rPr>
              <a:t>some </a:t>
            </a:r>
            <a:r>
              <a:rPr sz="2000" spc="105" dirty="0">
                <a:latin typeface="Palatino Linotype" panose="02040502050505030304" pitchFamily="18" charset="0"/>
                <a:cs typeface="Times New Roman"/>
              </a:rPr>
              <a:t>or </a:t>
            </a:r>
            <a:r>
              <a:rPr sz="2000" spc="55" dirty="0">
                <a:latin typeface="Palatino Linotype" panose="02040502050505030304" pitchFamily="18" charset="0"/>
                <a:cs typeface="Times New Roman"/>
              </a:rPr>
              <a:t>all </a:t>
            </a:r>
            <a:r>
              <a:rPr sz="2000" spc="105" dirty="0">
                <a:latin typeface="Palatino Linotype" panose="02040502050505030304" pitchFamily="18" charset="0"/>
                <a:cs typeface="Times New Roman"/>
              </a:rPr>
              <a:t>the </a:t>
            </a:r>
            <a:r>
              <a:rPr sz="2000" spc="125" dirty="0">
                <a:latin typeface="Palatino Linotype" panose="02040502050505030304" pitchFamily="18" charset="0"/>
                <a:cs typeface="Times New Roman"/>
              </a:rPr>
              <a:t>QHPs </a:t>
            </a:r>
            <a:r>
              <a:rPr sz="2000" spc="85" dirty="0">
                <a:latin typeface="Palatino Linotype" panose="02040502050505030304" pitchFamily="18" charset="0"/>
                <a:cs typeface="Times New Roman"/>
              </a:rPr>
              <a:t>offered </a:t>
            </a:r>
            <a:r>
              <a:rPr sz="2000" spc="130" dirty="0">
                <a:latin typeface="Palatino Linotype" panose="02040502050505030304" pitchFamily="18" charset="0"/>
                <a:cs typeface="Times New Roman"/>
              </a:rPr>
              <a:t>through </a:t>
            </a:r>
            <a:r>
              <a:rPr sz="2000" spc="100" dirty="0">
                <a:latin typeface="Palatino Linotype" panose="02040502050505030304" pitchFamily="18" charset="0"/>
                <a:cs typeface="Times New Roman"/>
              </a:rPr>
              <a:t>VHC include  </a:t>
            </a:r>
            <a:r>
              <a:rPr sz="2000" spc="125" dirty="0">
                <a:latin typeface="Palatino Linotype" panose="02040502050505030304" pitchFamily="18" charset="0"/>
                <a:cs typeface="Times New Roman"/>
              </a:rPr>
              <a:t>funding</a:t>
            </a:r>
            <a:r>
              <a:rPr sz="2000" spc="-3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a:t>
            </a:r>
            <a:r>
              <a:rPr sz="2000" spc="-10" dirty="0">
                <a:latin typeface="Palatino Linotype" panose="02040502050505030304" pitchFamily="18" charset="0"/>
                <a:cs typeface="Times New Roman"/>
              </a:rPr>
              <a:t> </a:t>
            </a:r>
            <a:r>
              <a:rPr sz="2000" spc="55" dirty="0">
                <a:latin typeface="Palatino Linotype" panose="02040502050505030304" pitchFamily="18" charset="0"/>
                <a:cs typeface="Times New Roman"/>
              </a:rPr>
              <a:t>offset</a:t>
            </a:r>
            <a:r>
              <a:rPr sz="2000" spc="-2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dirty="0">
                <a:latin typeface="Palatino Linotype" panose="02040502050505030304" pitchFamily="18" charset="0"/>
                <a:cs typeface="Times New Roman"/>
              </a:rPr>
              <a:t> </a:t>
            </a:r>
            <a:r>
              <a:rPr sz="2000" spc="65" dirty="0">
                <a:latin typeface="Palatino Linotype" panose="02040502050505030304" pitchFamily="18" charset="0"/>
                <a:cs typeface="Times New Roman"/>
              </a:rPr>
              <a:t>loss</a:t>
            </a:r>
            <a:r>
              <a:rPr sz="2000" spc="-5" dirty="0">
                <a:latin typeface="Palatino Linotype" panose="02040502050505030304" pitchFamily="18" charset="0"/>
                <a:cs typeface="Times New Roman"/>
              </a:rPr>
              <a:t> </a:t>
            </a:r>
            <a:r>
              <a:rPr sz="2000" spc="45" dirty="0">
                <a:latin typeface="Palatino Linotype" panose="02040502050505030304" pitchFamily="18" charset="0"/>
                <a:cs typeface="Times New Roman"/>
              </a:rPr>
              <a:t>of</a:t>
            </a:r>
            <a:r>
              <a:rPr sz="2000" spc="-1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federal</a:t>
            </a:r>
            <a:r>
              <a:rPr sz="2000" spc="-20" dirty="0">
                <a:latin typeface="Palatino Linotype" panose="02040502050505030304" pitchFamily="18" charset="0"/>
                <a:cs typeface="Times New Roman"/>
              </a:rPr>
              <a:t> </a:t>
            </a:r>
            <a:r>
              <a:rPr sz="2000" spc="10" dirty="0">
                <a:latin typeface="Palatino Linotype" panose="02040502050505030304" pitchFamily="18" charset="0"/>
                <a:cs typeface="Times New Roman"/>
              </a:rPr>
              <a:t>CSR</a:t>
            </a:r>
            <a:r>
              <a:rPr sz="2000" spc="-50" dirty="0">
                <a:latin typeface="Palatino Linotype" panose="02040502050505030304" pitchFamily="18" charset="0"/>
                <a:cs typeface="Times New Roman"/>
              </a:rPr>
              <a:t> </a:t>
            </a:r>
            <a:r>
              <a:rPr sz="2000" spc="125" dirty="0">
                <a:latin typeface="Palatino Linotype" panose="02040502050505030304" pitchFamily="18" charset="0"/>
                <a:cs typeface="Times New Roman"/>
              </a:rPr>
              <a:t>payments</a:t>
            </a:r>
            <a:r>
              <a:rPr sz="2000" spc="-5" dirty="0">
                <a:latin typeface="Palatino Linotype" panose="02040502050505030304" pitchFamily="18" charset="0"/>
                <a:cs typeface="Times New Roman"/>
              </a:rPr>
              <a:t> </a:t>
            </a:r>
            <a:r>
              <a:rPr sz="2000" spc="165" dirty="0">
                <a:latin typeface="Palatino Linotype" panose="02040502050505030304" pitchFamily="18" charset="0"/>
                <a:cs typeface="Times New Roman"/>
              </a:rPr>
              <a:t>and</a:t>
            </a:r>
            <a:r>
              <a:rPr sz="200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rates  </a:t>
            </a:r>
            <a:r>
              <a:rPr sz="2000" spc="70" dirty="0">
                <a:latin typeface="Palatino Linotype" panose="02040502050505030304" pitchFamily="18" charset="0"/>
                <a:cs typeface="Times New Roman"/>
              </a:rPr>
              <a:t>for</a:t>
            </a:r>
            <a:r>
              <a:rPr sz="2000" spc="-2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spc="5" dirty="0">
                <a:latin typeface="Palatino Linotype" panose="02040502050505030304" pitchFamily="18" charset="0"/>
                <a:cs typeface="Times New Roman"/>
              </a:rPr>
              <a:t> </a:t>
            </a:r>
            <a:r>
              <a:rPr sz="2000" spc="55" dirty="0">
                <a:latin typeface="Palatino Linotype" panose="02040502050505030304" pitchFamily="18" charset="0"/>
                <a:cs typeface="Times New Roman"/>
              </a:rPr>
              <a:t>reflective</a:t>
            </a:r>
            <a:r>
              <a:rPr sz="2000" spc="-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health</a:t>
            </a:r>
            <a:r>
              <a:rPr sz="2000" spc="-15" dirty="0">
                <a:latin typeface="Palatino Linotype" panose="02040502050505030304" pitchFamily="18" charset="0"/>
                <a:cs typeface="Times New Roman"/>
              </a:rPr>
              <a:t> </a:t>
            </a:r>
            <a:r>
              <a:rPr sz="2000" spc="75" dirty="0">
                <a:latin typeface="Palatino Linotype" panose="02040502050505030304" pitchFamily="18" charset="0"/>
                <a:cs typeface="Times New Roman"/>
              </a:rPr>
              <a:t>benefit</a:t>
            </a:r>
            <a:r>
              <a:rPr sz="2000"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plans</a:t>
            </a:r>
            <a:r>
              <a:rPr sz="2000" spc="-5" dirty="0">
                <a:latin typeface="Palatino Linotype" panose="02040502050505030304" pitchFamily="18" charset="0"/>
                <a:cs typeface="Times New Roman"/>
              </a:rPr>
              <a:t> </a:t>
            </a:r>
            <a:r>
              <a:rPr sz="2000" spc="155" dirty="0">
                <a:latin typeface="Palatino Linotype" panose="02040502050505030304" pitchFamily="18" charset="0"/>
                <a:cs typeface="Times New Roman"/>
              </a:rPr>
              <a:t>do</a:t>
            </a:r>
            <a:r>
              <a:rPr sz="2000" spc="-15"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not</a:t>
            </a:r>
            <a:r>
              <a:rPr sz="2000" spc="-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include</a:t>
            </a:r>
            <a:r>
              <a:rPr sz="2000" spc="-20"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such</a:t>
            </a:r>
            <a:r>
              <a:rPr sz="2000" spc="-5" dirty="0">
                <a:latin typeface="Palatino Linotype" panose="02040502050505030304" pitchFamily="18" charset="0"/>
                <a:cs typeface="Times New Roman"/>
              </a:rPr>
              <a:t> </a:t>
            </a:r>
            <a:r>
              <a:rPr sz="2000" spc="125" dirty="0">
                <a:latin typeface="Palatino Linotype" panose="02040502050505030304" pitchFamily="18" charset="0"/>
                <a:cs typeface="Times New Roman"/>
              </a:rPr>
              <a:t>funding</a:t>
            </a:r>
            <a:endParaRPr sz="2000" dirty="0">
              <a:latin typeface="Palatino Linotype" panose="02040502050505030304" pitchFamily="18" charset="0"/>
              <a:cs typeface="Times New Roman"/>
            </a:endParaRPr>
          </a:p>
          <a:p>
            <a:pPr marL="469900" marR="198120" indent="-457200">
              <a:lnSpc>
                <a:spcPct val="100000"/>
              </a:lnSpc>
              <a:spcBef>
                <a:spcPts val="480"/>
              </a:spcBef>
              <a:buAutoNum type="arabicPeriod"/>
              <a:tabLst>
                <a:tab pos="469900" algn="l"/>
                <a:tab pos="470534" algn="l"/>
              </a:tabLst>
            </a:pPr>
            <a:r>
              <a:rPr sz="2000" spc="75" dirty="0">
                <a:latin typeface="Palatino Linotype" panose="02040502050505030304" pitchFamily="18" charset="0"/>
                <a:cs typeface="Times New Roman"/>
              </a:rPr>
              <a:t>The</a:t>
            </a:r>
            <a:r>
              <a:rPr sz="2000" dirty="0">
                <a:latin typeface="Palatino Linotype" panose="02040502050505030304" pitchFamily="18" charset="0"/>
                <a:cs typeface="Times New Roman"/>
              </a:rPr>
              <a:t> </a:t>
            </a:r>
            <a:r>
              <a:rPr sz="2000" spc="125" dirty="0">
                <a:latin typeface="Palatino Linotype" panose="02040502050505030304" pitchFamily="18" charset="0"/>
                <a:cs typeface="Times New Roman"/>
              </a:rPr>
              <a:t>funding</a:t>
            </a:r>
            <a:r>
              <a:rPr sz="2000" spc="-2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a:t>
            </a:r>
            <a:r>
              <a:rPr sz="2000" spc="-5" dirty="0">
                <a:latin typeface="Palatino Linotype" panose="02040502050505030304" pitchFamily="18" charset="0"/>
                <a:cs typeface="Times New Roman"/>
              </a:rPr>
              <a:t> </a:t>
            </a:r>
            <a:r>
              <a:rPr sz="2000" spc="55" dirty="0">
                <a:latin typeface="Palatino Linotype" panose="02040502050505030304" pitchFamily="18" charset="0"/>
                <a:cs typeface="Times New Roman"/>
              </a:rPr>
              <a:t>offset</a:t>
            </a:r>
            <a:r>
              <a:rPr sz="2000" spc="-2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spc="5" dirty="0">
                <a:latin typeface="Palatino Linotype" panose="02040502050505030304" pitchFamily="18" charset="0"/>
                <a:cs typeface="Times New Roman"/>
              </a:rPr>
              <a:t> </a:t>
            </a:r>
            <a:r>
              <a:rPr sz="2000" spc="65" dirty="0">
                <a:latin typeface="Palatino Linotype" panose="02040502050505030304" pitchFamily="18" charset="0"/>
                <a:cs typeface="Times New Roman"/>
              </a:rPr>
              <a:t>loss</a:t>
            </a:r>
            <a:r>
              <a:rPr sz="2000" spc="-20" dirty="0">
                <a:latin typeface="Palatino Linotype" panose="02040502050505030304" pitchFamily="18" charset="0"/>
                <a:cs typeface="Times New Roman"/>
              </a:rPr>
              <a:t> </a:t>
            </a:r>
            <a:r>
              <a:rPr sz="2000" spc="45" dirty="0">
                <a:latin typeface="Palatino Linotype" panose="02040502050505030304" pitchFamily="18" charset="0"/>
                <a:cs typeface="Times New Roman"/>
              </a:rPr>
              <a:t>is</a:t>
            </a:r>
            <a:r>
              <a:rPr sz="2000" spc="10"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included</a:t>
            </a:r>
            <a:r>
              <a:rPr sz="2000" spc="5" dirty="0">
                <a:latin typeface="Palatino Linotype" panose="02040502050505030304" pitchFamily="18" charset="0"/>
                <a:cs typeface="Times New Roman"/>
              </a:rPr>
              <a:t> </a:t>
            </a:r>
            <a:r>
              <a:rPr sz="2000" spc="65" dirty="0">
                <a:latin typeface="Palatino Linotype" panose="02040502050505030304" pitchFamily="18" charset="0"/>
                <a:cs typeface="Times New Roman"/>
              </a:rPr>
              <a:t>exclusively</a:t>
            </a:r>
            <a:r>
              <a:rPr sz="200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in</a:t>
            </a:r>
            <a:r>
              <a:rPr sz="2000" spc="-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spc="5" dirty="0">
                <a:latin typeface="Palatino Linotype" panose="02040502050505030304" pitchFamily="18" charset="0"/>
                <a:cs typeface="Times New Roman"/>
              </a:rPr>
              <a:t> </a:t>
            </a:r>
            <a:r>
              <a:rPr sz="2000" spc="60" dirty="0">
                <a:latin typeface="Palatino Linotype" panose="02040502050505030304" pitchFamily="18" charset="0"/>
                <a:cs typeface="Times New Roman"/>
              </a:rPr>
              <a:t>silver-  </a:t>
            </a:r>
            <a:r>
              <a:rPr sz="2000" spc="55" dirty="0">
                <a:latin typeface="Palatino Linotype" panose="02040502050505030304" pitchFamily="18" charset="0"/>
                <a:cs typeface="Times New Roman"/>
              </a:rPr>
              <a:t>level </a:t>
            </a:r>
            <a:r>
              <a:rPr sz="2000" spc="145" dirty="0">
                <a:latin typeface="Palatino Linotype" panose="02040502050505030304" pitchFamily="18" charset="0"/>
                <a:cs typeface="Times New Roman"/>
              </a:rPr>
              <a:t>QHP </a:t>
            </a:r>
            <a:r>
              <a:rPr sz="2000" spc="70" dirty="0">
                <a:latin typeface="Palatino Linotype" panose="02040502050505030304" pitchFamily="18" charset="0"/>
                <a:cs typeface="Times New Roman"/>
              </a:rPr>
              <a:t>benefits </a:t>
            </a:r>
            <a:r>
              <a:rPr sz="2000" spc="85" dirty="0">
                <a:latin typeface="Palatino Linotype" panose="02040502050505030304" pitchFamily="18" charset="0"/>
                <a:cs typeface="Times New Roman"/>
              </a:rPr>
              <a:t>offered </a:t>
            </a:r>
            <a:r>
              <a:rPr sz="2000" spc="90" dirty="0">
                <a:latin typeface="Palatino Linotype" panose="02040502050505030304" pitchFamily="18" charset="0"/>
                <a:cs typeface="Times New Roman"/>
              </a:rPr>
              <a:t>in </a:t>
            </a:r>
            <a:r>
              <a:rPr sz="2000" spc="105" dirty="0">
                <a:latin typeface="Palatino Linotype" panose="02040502050505030304" pitchFamily="18" charset="0"/>
                <a:cs typeface="Times New Roman"/>
              </a:rPr>
              <a:t>the </a:t>
            </a:r>
            <a:r>
              <a:rPr sz="2000" spc="80" dirty="0">
                <a:latin typeface="Palatino Linotype" panose="02040502050505030304" pitchFamily="18" charset="0"/>
                <a:cs typeface="Times New Roman"/>
              </a:rPr>
              <a:t>Exchange </a:t>
            </a:r>
            <a:r>
              <a:rPr sz="2000" spc="60" dirty="0">
                <a:latin typeface="Palatino Linotype" panose="02040502050505030304" pitchFamily="18" charset="0"/>
                <a:cs typeface="Times New Roman"/>
              </a:rPr>
              <a:t>(as </a:t>
            </a:r>
            <a:r>
              <a:rPr sz="2000" spc="105" dirty="0">
                <a:latin typeface="Palatino Linotype" panose="02040502050505030304" pitchFamily="18" charset="0"/>
                <a:cs typeface="Times New Roman"/>
              </a:rPr>
              <a:t>allowed </a:t>
            </a:r>
            <a:r>
              <a:rPr sz="2000" spc="150" dirty="0">
                <a:latin typeface="Palatino Linotype" panose="02040502050505030304" pitchFamily="18" charset="0"/>
                <a:cs typeface="Times New Roman"/>
              </a:rPr>
              <a:t>under  </a:t>
            </a:r>
            <a:r>
              <a:rPr sz="2000" spc="90" dirty="0">
                <a:latin typeface="Palatino Linotype" panose="02040502050505030304" pitchFamily="18" charset="0"/>
                <a:cs typeface="Times New Roman"/>
              </a:rPr>
              <a:t>federal</a:t>
            </a:r>
            <a:r>
              <a:rPr sz="2000" spc="-2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law)</a:t>
            </a:r>
            <a:endParaRPr sz="2000" dirty="0">
              <a:latin typeface="Palatino Linotype" panose="02040502050505030304" pitchFamily="18" charset="0"/>
              <a:cs typeface="Times New Roman"/>
            </a:endParaRPr>
          </a:p>
          <a:p>
            <a:pPr>
              <a:lnSpc>
                <a:spcPct val="100000"/>
              </a:lnSpc>
              <a:spcBef>
                <a:spcPts val="25"/>
              </a:spcBef>
            </a:pPr>
            <a:endParaRPr sz="2000" dirty="0">
              <a:latin typeface="Palatino Linotype" panose="02040502050505030304" pitchFamily="18" charset="0"/>
              <a:cs typeface="Times New Roman"/>
            </a:endParaRPr>
          </a:p>
          <a:p>
            <a:pPr marL="12700">
              <a:lnSpc>
                <a:spcPct val="100000"/>
              </a:lnSpc>
              <a:spcBef>
                <a:spcPts val="5"/>
              </a:spcBef>
            </a:pPr>
            <a:r>
              <a:rPr sz="2000" spc="40" dirty="0">
                <a:latin typeface="Palatino Linotype" panose="02040502050505030304" pitchFamily="18" charset="0"/>
                <a:cs typeface="Times New Roman"/>
              </a:rPr>
              <a:t>Effective </a:t>
            </a:r>
            <a:r>
              <a:rPr sz="2000" spc="65" dirty="0">
                <a:latin typeface="Palatino Linotype" panose="02040502050505030304" pitchFamily="18" charset="0"/>
                <a:cs typeface="Times New Roman"/>
              </a:rPr>
              <a:t>Date: </a:t>
            </a:r>
            <a:r>
              <a:rPr sz="2000" spc="100" dirty="0">
                <a:latin typeface="Palatino Linotype" panose="02040502050505030304" pitchFamily="18" charset="0"/>
                <a:cs typeface="Times New Roman"/>
              </a:rPr>
              <a:t>January </a:t>
            </a:r>
            <a:r>
              <a:rPr sz="2000" dirty="0">
                <a:latin typeface="Palatino Linotype" panose="02040502050505030304" pitchFamily="18" charset="0"/>
                <a:cs typeface="Times New Roman"/>
              </a:rPr>
              <a:t>1,</a:t>
            </a:r>
            <a:r>
              <a:rPr sz="2000" spc="-280" dirty="0">
                <a:latin typeface="Palatino Linotype" panose="02040502050505030304" pitchFamily="18" charset="0"/>
                <a:cs typeface="Times New Roman"/>
              </a:rPr>
              <a:t> </a:t>
            </a:r>
            <a:r>
              <a:rPr sz="2000" dirty="0">
                <a:latin typeface="Palatino Linotype" panose="02040502050505030304" pitchFamily="18" charset="0"/>
                <a:cs typeface="Times New Roman"/>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368300" marR="5080" indent="-234950">
              <a:lnSpc>
                <a:spcPct val="100000"/>
              </a:lnSpc>
              <a:spcBef>
                <a:spcPts val="100"/>
              </a:spcBef>
            </a:pPr>
            <a:r>
              <a:rPr spc="-105" dirty="0">
                <a:latin typeface="Franklin Gothic Medium" panose="020B0603020102020204" pitchFamily="34" charset="0"/>
              </a:rPr>
              <a:t>Act </a:t>
            </a:r>
            <a:r>
              <a:rPr spc="195" dirty="0">
                <a:latin typeface="Franklin Gothic Medium" panose="020B0603020102020204" pitchFamily="34" charset="0"/>
              </a:rPr>
              <a:t>15</a:t>
            </a:r>
            <a:r>
              <a:rPr spc="-625" dirty="0">
                <a:latin typeface="Franklin Gothic Medium" panose="020B0603020102020204" pitchFamily="34" charset="0"/>
              </a:rPr>
              <a:t> </a:t>
            </a:r>
            <a:r>
              <a:rPr spc="-95" dirty="0">
                <a:latin typeface="Franklin Gothic Medium" panose="020B0603020102020204" pitchFamily="34" charset="0"/>
              </a:rPr>
              <a:t>(H.204): </a:t>
            </a:r>
            <a:r>
              <a:rPr spc="-40" dirty="0">
                <a:latin typeface="Franklin Gothic Medium" panose="020B0603020102020204" pitchFamily="34" charset="0"/>
              </a:rPr>
              <a:t>Misc. </a:t>
            </a:r>
            <a:r>
              <a:rPr spc="-30" dirty="0">
                <a:latin typeface="Franklin Gothic Medium" panose="020B0603020102020204" pitchFamily="34" charset="0"/>
              </a:rPr>
              <a:t>Provisions </a:t>
            </a:r>
            <a:r>
              <a:rPr spc="-90" dirty="0">
                <a:latin typeface="Franklin Gothic Medium" panose="020B0603020102020204" pitchFamily="34" charset="0"/>
              </a:rPr>
              <a:t>Affecting  </a:t>
            </a:r>
            <a:r>
              <a:rPr spc="-80" dirty="0">
                <a:latin typeface="Franklin Gothic Medium" panose="020B0603020102020204" pitchFamily="34" charset="0"/>
              </a:rPr>
              <a:t>Navigators, </a:t>
            </a:r>
            <a:r>
              <a:rPr spc="-25" dirty="0">
                <a:latin typeface="Franklin Gothic Medium" panose="020B0603020102020204" pitchFamily="34" charset="0"/>
              </a:rPr>
              <a:t>Medicaid </a:t>
            </a:r>
            <a:r>
              <a:rPr spc="-70" dirty="0">
                <a:latin typeface="Franklin Gothic Medium" panose="020B0603020102020204" pitchFamily="34" charset="0"/>
              </a:rPr>
              <a:t>Records, </a:t>
            </a:r>
            <a:r>
              <a:rPr spc="35" dirty="0">
                <a:latin typeface="Franklin Gothic Medium" panose="020B0603020102020204" pitchFamily="34" charset="0"/>
              </a:rPr>
              <a:t>&amp;</a:t>
            </a:r>
            <a:r>
              <a:rPr lang="en-US" spc="35" dirty="0">
                <a:latin typeface="Franklin Gothic Medium" panose="020B0603020102020204" pitchFamily="34" charset="0"/>
              </a:rPr>
              <a:t> DVHA</a:t>
            </a:r>
            <a:endParaRPr spc="-25" dirty="0">
              <a:latin typeface="Franklin Gothic Medium" panose="020B0603020102020204" pitchFamily="34" charset="0"/>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11</a:t>
            </a:fld>
            <a:endParaRPr spc="-25" dirty="0"/>
          </a:p>
        </p:txBody>
      </p:sp>
      <p:sp>
        <p:nvSpPr>
          <p:cNvPr id="3" name="object 3"/>
          <p:cNvSpPr txBox="1"/>
          <p:nvPr/>
        </p:nvSpPr>
        <p:spPr>
          <a:xfrm>
            <a:off x="687386" y="1905000"/>
            <a:ext cx="7769225" cy="1998624"/>
          </a:xfrm>
          <a:prstGeom prst="rect">
            <a:avLst/>
          </a:prstGeom>
        </p:spPr>
        <p:txBody>
          <a:bodyPr vert="horz" wrap="square" lIns="0" tIns="13335" rIns="0" bIns="0" rtlCol="0">
            <a:spAutoFit/>
          </a:bodyPr>
          <a:lstStyle/>
          <a:p>
            <a:pPr marL="12700" marR="5080">
              <a:lnSpc>
                <a:spcPct val="100000"/>
              </a:lnSpc>
              <a:spcBef>
                <a:spcPts val="105"/>
              </a:spcBef>
            </a:pPr>
            <a:r>
              <a:rPr sz="2000" spc="105" dirty="0">
                <a:latin typeface="Palatino Linotype" panose="02040502050505030304" pitchFamily="18" charset="0"/>
                <a:cs typeface="Times New Roman"/>
              </a:rPr>
              <a:t>Instead</a:t>
            </a:r>
            <a:r>
              <a:rPr sz="2000" spc="-5" dirty="0">
                <a:latin typeface="Palatino Linotype" panose="02040502050505030304" pitchFamily="18" charset="0"/>
                <a:cs typeface="Times New Roman"/>
              </a:rPr>
              <a:t> </a:t>
            </a:r>
            <a:r>
              <a:rPr sz="2000" spc="45" dirty="0">
                <a:latin typeface="Palatino Linotype" panose="02040502050505030304" pitchFamily="18" charset="0"/>
                <a:cs typeface="Times New Roman"/>
              </a:rPr>
              <a:t>of</a:t>
            </a:r>
            <a:r>
              <a:rPr sz="200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DVHA,</a:t>
            </a:r>
            <a:r>
              <a:rPr sz="2000" spc="-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spc="10" dirty="0">
                <a:latin typeface="Palatino Linotype" panose="02040502050505030304" pitchFamily="18" charset="0"/>
                <a:cs typeface="Times New Roman"/>
              </a:rPr>
              <a:t> </a:t>
            </a:r>
            <a:r>
              <a:rPr sz="2000" spc="35" dirty="0">
                <a:latin typeface="Palatino Linotype" panose="02040502050505030304" pitchFamily="18" charset="0"/>
                <a:cs typeface="Times New Roman"/>
              </a:rPr>
              <a:t>GMCB</a:t>
            </a:r>
            <a:r>
              <a:rPr sz="2000" spc="-5" dirty="0">
                <a:latin typeface="Palatino Linotype" panose="02040502050505030304" pitchFamily="18" charset="0"/>
                <a:cs typeface="Times New Roman"/>
              </a:rPr>
              <a:t> </a:t>
            </a:r>
            <a:r>
              <a:rPr sz="2000" spc="45" dirty="0">
                <a:latin typeface="Palatino Linotype" panose="02040502050505030304" pitchFamily="18" charset="0"/>
                <a:cs typeface="Times New Roman"/>
              </a:rPr>
              <a:t>is</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responsible</a:t>
            </a:r>
            <a:r>
              <a:rPr sz="2000" spc="5" dirty="0">
                <a:latin typeface="Palatino Linotype" panose="02040502050505030304" pitchFamily="18" charset="0"/>
                <a:cs typeface="Times New Roman"/>
              </a:rPr>
              <a:t> </a:t>
            </a:r>
            <a:r>
              <a:rPr sz="2000" spc="75" dirty="0">
                <a:latin typeface="Palatino Linotype" panose="02040502050505030304" pitchFamily="18" charset="0"/>
                <a:cs typeface="Times New Roman"/>
              </a:rPr>
              <a:t>for</a:t>
            </a:r>
            <a:r>
              <a:rPr sz="2000" spc="-20" dirty="0">
                <a:latin typeface="Palatino Linotype" panose="02040502050505030304" pitchFamily="18" charset="0"/>
                <a:cs typeface="Times New Roman"/>
              </a:rPr>
              <a:t> </a:t>
            </a:r>
            <a:r>
              <a:rPr sz="2000" spc="120" dirty="0">
                <a:latin typeface="Palatino Linotype" panose="02040502050505030304" pitchFamily="18" charset="0"/>
                <a:cs typeface="Times New Roman"/>
              </a:rPr>
              <a:t>preparing</a:t>
            </a:r>
            <a:r>
              <a:rPr sz="2000" spc="-15"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a</a:t>
            </a:r>
            <a:r>
              <a:rPr sz="2000" spc="10"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report</a:t>
            </a:r>
            <a:r>
              <a:rPr sz="2000" spc="-10" dirty="0">
                <a:latin typeface="Palatino Linotype" panose="02040502050505030304" pitchFamily="18" charset="0"/>
                <a:cs typeface="Times New Roman"/>
              </a:rPr>
              <a:t> </a:t>
            </a:r>
            <a:r>
              <a:rPr sz="2000" spc="130" dirty="0">
                <a:latin typeface="Palatino Linotype" panose="02040502050505030304" pitchFamily="18" charset="0"/>
                <a:cs typeface="Times New Roman"/>
              </a:rPr>
              <a:t>on  </a:t>
            </a:r>
            <a:r>
              <a:rPr sz="2000" spc="105" dirty="0">
                <a:latin typeface="Palatino Linotype" panose="02040502050505030304" pitchFamily="18" charset="0"/>
                <a:cs typeface="Times New Roman"/>
              </a:rPr>
              <a:t>the impact </a:t>
            </a:r>
            <a:r>
              <a:rPr sz="2000" spc="45" dirty="0">
                <a:latin typeface="Palatino Linotype" panose="02040502050505030304" pitchFamily="18" charset="0"/>
                <a:cs typeface="Times New Roman"/>
              </a:rPr>
              <a:t>of </a:t>
            </a:r>
            <a:r>
              <a:rPr sz="2000" spc="80" dirty="0">
                <a:latin typeface="Palatino Linotype" panose="02040502050505030304" pitchFamily="18" charset="0"/>
                <a:cs typeface="Times New Roman"/>
              </a:rPr>
              <a:t>chiropractic </a:t>
            </a:r>
            <a:r>
              <a:rPr sz="2000" spc="165" dirty="0">
                <a:latin typeface="Palatino Linotype" panose="02040502050505030304" pitchFamily="18" charset="0"/>
                <a:cs typeface="Times New Roman"/>
              </a:rPr>
              <a:t>and </a:t>
            </a:r>
            <a:r>
              <a:rPr sz="2000" spc="85" dirty="0">
                <a:latin typeface="Palatino Linotype" panose="02040502050505030304" pitchFamily="18" charset="0"/>
                <a:cs typeface="Times New Roman"/>
              </a:rPr>
              <a:t>physical </a:t>
            </a:r>
            <a:r>
              <a:rPr sz="2000" spc="125" dirty="0">
                <a:latin typeface="Palatino Linotype" panose="02040502050505030304" pitchFamily="18" charset="0"/>
                <a:cs typeface="Times New Roman"/>
              </a:rPr>
              <a:t>therapy </a:t>
            </a:r>
            <a:r>
              <a:rPr sz="2000" spc="85" dirty="0">
                <a:latin typeface="Palatino Linotype" panose="02040502050505030304" pitchFamily="18" charset="0"/>
                <a:cs typeface="Times New Roman"/>
              </a:rPr>
              <a:t>co-pay </a:t>
            </a:r>
            <a:r>
              <a:rPr sz="2000" spc="75" dirty="0">
                <a:latin typeface="Palatino Linotype" panose="02040502050505030304" pitchFamily="18" charset="0"/>
                <a:cs typeface="Times New Roman"/>
              </a:rPr>
              <a:t>limits </a:t>
            </a:r>
            <a:r>
              <a:rPr sz="2000" spc="130" dirty="0">
                <a:latin typeface="Palatino Linotype" panose="02040502050505030304" pitchFamily="18" charset="0"/>
                <a:cs typeface="Times New Roman"/>
              </a:rPr>
              <a:t>on  </a:t>
            </a:r>
            <a:r>
              <a:rPr sz="2000" spc="85" dirty="0">
                <a:latin typeface="Palatino Linotype" panose="02040502050505030304" pitchFamily="18" charset="0"/>
                <a:cs typeface="Times New Roman"/>
              </a:rPr>
              <a:t>utilization </a:t>
            </a:r>
            <a:r>
              <a:rPr sz="2000" spc="45" dirty="0">
                <a:latin typeface="Palatino Linotype" panose="02040502050505030304" pitchFamily="18" charset="0"/>
                <a:cs typeface="Times New Roman"/>
              </a:rPr>
              <a:t>of</a:t>
            </a:r>
            <a:r>
              <a:rPr sz="2000" spc="-150" dirty="0">
                <a:latin typeface="Palatino Linotype" panose="02040502050505030304" pitchFamily="18" charset="0"/>
                <a:cs typeface="Times New Roman"/>
              </a:rPr>
              <a:t> </a:t>
            </a:r>
            <a:r>
              <a:rPr sz="2000" spc="70" dirty="0">
                <a:latin typeface="Palatino Linotype" panose="02040502050505030304" pitchFamily="18" charset="0"/>
                <a:cs typeface="Times New Roman"/>
              </a:rPr>
              <a:t>services</a:t>
            </a:r>
            <a:endParaRPr sz="2000" dirty="0">
              <a:latin typeface="Palatino Linotype" panose="02040502050505030304" pitchFamily="18" charset="0"/>
              <a:cs typeface="Times New Roman"/>
            </a:endParaRPr>
          </a:p>
          <a:p>
            <a:pPr>
              <a:lnSpc>
                <a:spcPct val="100000"/>
              </a:lnSpc>
              <a:spcBef>
                <a:spcPts val="25"/>
              </a:spcBef>
            </a:pPr>
            <a:endParaRPr sz="2900" dirty="0">
              <a:latin typeface="Palatino Linotype" panose="02040502050505030304" pitchFamily="18" charset="0"/>
              <a:cs typeface="Times New Roman"/>
            </a:endParaRPr>
          </a:p>
          <a:p>
            <a:pPr marL="355600" marR="445770" indent="-342900">
              <a:lnSpc>
                <a:spcPct val="100000"/>
              </a:lnSpc>
              <a:buFont typeface="Arial"/>
              <a:buChar char="•"/>
              <a:tabLst>
                <a:tab pos="355600" algn="l"/>
                <a:tab pos="356235" algn="l"/>
              </a:tabLst>
            </a:pPr>
            <a:r>
              <a:rPr sz="2000" spc="65" dirty="0">
                <a:latin typeface="Palatino Linotype" panose="02040502050505030304" pitchFamily="18" charset="0"/>
                <a:cs typeface="Times New Roman"/>
              </a:rPr>
              <a:t>This</a:t>
            </a:r>
            <a:r>
              <a:rPr sz="2000" spc="-5" dirty="0">
                <a:latin typeface="Palatino Linotype" panose="02040502050505030304" pitchFamily="18" charset="0"/>
                <a:cs typeface="Times New Roman"/>
              </a:rPr>
              <a:t> </a:t>
            </a:r>
            <a:r>
              <a:rPr sz="2000" spc="40" dirty="0">
                <a:latin typeface="Palatino Linotype" panose="02040502050505030304" pitchFamily="18" charset="0"/>
                <a:cs typeface="Times New Roman"/>
              </a:rPr>
              <a:t>bill</a:t>
            </a:r>
            <a:r>
              <a:rPr sz="2000" spc="25" dirty="0">
                <a:latin typeface="Palatino Linotype" panose="02040502050505030304" pitchFamily="18" charset="0"/>
                <a:cs typeface="Times New Roman"/>
              </a:rPr>
              <a:t> </a:t>
            </a:r>
            <a:r>
              <a:rPr sz="2000" spc="75" dirty="0">
                <a:latin typeface="Palatino Linotype" panose="02040502050505030304" pitchFamily="18" charset="0"/>
                <a:cs typeface="Times New Roman"/>
              </a:rPr>
              <a:t>also</a:t>
            </a:r>
            <a:r>
              <a:rPr sz="2000" spc="-1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includes</a:t>
            </a:r>
            <a:r>
              <a:rPr sz="2000" spc="-5"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cleanup</a:t>
            </a:r>
            <a:r>
              <a:rPr sz="2000" spc="-25"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regarding</a:t>
            </a:r>
            <a:r>
              <a:rPr sz="2000" spc="-2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navigator</a:t>
            </a:r>
            <a:r>
              <a:rPr sz="2000" spc="-30"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duties</a:t>
            </a:r>
            <a:r>
              <a:rPr sz="2000" spc="5" dirty="0">
                <a:latin typeface="Palatino Linotype" panose="02040502050505030304" pitchFamily="18" charset="0"/>
                <a:cs typeface="Times New Roman"/>
              </a:rPr>
              <a:t> </a:t>
            </a:r>
            <a:r>
              <a:rPr sz="2000" spc="165" dirty="0">
                <a:latin typeface="Palatino Linotype" panose="02040502050505030304" pitchFamily="18" charset="0"/>
                <a:cs typeface="Times New Roman"/>
              </a:rPr>
              <a:t>and  </a:t>
            </a:r>
            <a:r>
              <a:rPr sz="2000" spc="80" dirty="0">
                <a:latin typeface="Palatino Linotype" panose="02040502050505030304" pitchFamily="18" charset="0"/>
                <a:cs typeface="Times New Roman"/>
              </a:rPr>
              <a:t>confidentiality </a:t>
            </a:r>
            <a:r>
              <a:rPr sz="2000" spc="45" dirty="0">
                <a:latin typeface="Palatino Linotype" panose="02040502050505030304" pitchFamily="18" charset="0"/>
                <a:cs typeface="Times New Roman"/>
              </a:rPr>
              <a:t>of </a:t>
            </a:r>
            <a:r>
              <a:rPr sz="2000" spc="100" dirty="0">
                <a:latin typeface="Palatino Linotype" panose="02040502050505030304" pitchFamily="18" charset="0"/>
                <a:cs typeface="Times New Roman"/>
              </a:rPr>
              <a:t>Medicaid</a:t>
            </a:r>
            <a:r>
              <a:rPr sz="2000" spc="-175" dirty="0">
                <a:latin typeface="Palatino Linotype" panose="02040502050505030304" pitchFamily="18" charset="0"/>
                <a:cs typeface="Times New Roman"/>
              </a:rPr>
              <a:t> </a:t>
            </a:r>
            <a:r>
              <a:rPr sz="2000" spc="95" dirty="0">
                <a:latin typeface="Palatino Linotype" panose="02040502050505030304" pitchFamily="18" charset="0"/>
                <a:cs typeface="Times New Roman"/>
              </a:rPr>
              <a:t>records</a:t>
            </a:r>
            <a:endParaRPr sz="2000" dirty="0">
              <a:latin typeface="Palatino Linotype" panose="02040502050505030304" pitchFamily="18" charset="0"/>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959735" marR="5080" indent="-2945130">
              <a:lnSpc>
                <a:spcPct val="100000"/>
              </a:lnSpc>
              <a:spcBef>
                <a:spcPts val="100"/>
              </a:spcBef>
            </a:pPr>
            <a:r>
              <a:rPr spc="-60" dirty="0">
                <a:latin typeface="Franklin Gothic Medium" panose="020B0603020102020204" pitchFamily="34" charset="0"/>
              </a:rPr>
              <a:t>H.524: </a:t>
            </a:r>
            <a:r>
              <a:rPr spc="-85" dirty="0">
                <a:latin typeface="Franklin Gothic Medium" panose="020B0603020102020204" pitchFamily="34" charset="0"/>
              </a:rPr>
              <a:t>Health </a:t>
            </a:r>
            <a:r>
              <a:rPr spc="-25" dirty="0">
                <a:latin typeface="Franklin Gothic Medium" panose="020B0603020102020204" pitchFamily="34" charset="0"/>
              </a:rPr>
              <a:t>Insurance </a:t>
            </a:r>
            <a:r>
              <a:rPr spc="-10" dirty="0">
                <a:latin typeface="Franklin Gothic Medium" panose="020B0603020102020204" pitchFamily="34" charset="0"/>
              </a:rPr>
              <a:t>and</a:t>
            </a:r>
            <a:r>
              <a:rPr spc="-630" dirty="0">
                <a:latin typeface="Franklin Gothic Medium" panose="020B0603020102020204" pitchFamily="34" charset="0"/>
              </a:rPr>
              <a:t> </a:t>
            </a:r>
            <a:r>
              <a:rPr spc="-110" dirty="0">
                <a:latin typeface="Franklin Gothic Medium" panose="020B0603020102020204" pitchFamily="34" charset="0"/>
              </a:rPr>
              <a:t>the </a:t>
            </a:r>
            <a:r>
              <a:rPr spc="-70" dirty="0">
                <a:latin typeface="Franklin Gothic Medium" panose="020B0603020102020204" pitchFamily="34" charset="0"/>
              </a:rPr>
              <a:t>Individual  </a:t>
            </a:r>
            <a:r>
              <a:rPr spc="-5" dirty="0">
                <a:latin typeface="Franklin Gothic Medium" panose="020B0603020102020204" pitchFamily="34" charset="0"/>
              </a:rPr>
              <a:t>Mandate</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12</a:t>
            </a:fld>
            <a:endParaRPr spc="-25" dirty="0"/>
          </a:p>
        </p:txBody>
      </p:sp>
      <p:sp>
        <p:nvSpPr>
          <p:cNvPr id="3" name="object 3"/>
          <p:cNvSpPr txBox="1">
            <a:spLocks noGrp="1"/>
          </p:cNvSpPr>
          <p:nvPr>
            <p:ph type="body" idx="1"/>
          </p:nvPr>
        </p:nvSpPr>
        <p:spPr>
          <a:xfrm>
            <a:off x="447040" y="1377461"/>
            <a:ext cx="8148320" cy="4516814"/>
          </a:xfrm>
          <a:prstGeom prst="rect">
            <a:avLst/>
          </a:prstGeom>
        </p:spPr>
        <p:txBody>
          <a:bodyPr vert="horz" wrap="square" lIns="0" tIns="13335" rIns="0" bIns="0" rtlCol="0">
            <a:spAutoFit/>
          </a:bodyPr>
          <a:lstStyle/>
          <a:p>
            <a:pPr marL="50800">
              <a:lnSpc>
                <a:spcPct val="100000"/>
              </a:lnSpc>
              <a:spcBef>
                <a:spcPts val="105"/>
              </a:spcBef>
            </a:pPr>
            <a:r>
              <a:rPr spc="95" dirty="0">
                <a:latin typeface="Palatino Linotype" panose="02040502050505030304" pitchFamily="18" charset="0"/>
              </a:rPr>
              <a:t>Individual</a:t>
            </a:r>
            <a:r>
              <a:rPr spc="-10" dirty="0">
                <a:latin typeface="Palatino Linotype" panose="02040502050505030304" pitchFamily="18" charset="0"/>
              </a:rPr>
              <a:t> </a:t>
            </a:r>
            <a:r>
              <a:rPr spc="110" dirty="0">
                <a:latin typeface="Palatino Linotype" panose="02040502050505030304" pitchFamily="18" charset="0"/>
              </a:rPr>
              <a:t>Mandate</a:t>
            </a:r>
            <a:r>
              <a:rPr spc="-80" dirty="0">
                <a:latin typeface="Palatino Linotype" panose="02040502050505030304" pitchFamily="18" charset="0"/>
              </a:rPr>
              <a:t> </a:t>
            </a:r>
            <a:r>
              <a:rPr spc="125" dirty="0">
                <a:latin typeface="Palatino Linotype" panose="02040502050505030304" pitchFamily="18" charset="0"/>
              </a:rPr>
              <a:t>Amendment</a:t>
            </a:r>
            <a:r>
              <a:rPr spc="-30" dirty="0">
                <a:latin typeface="Palatino Linotype" panose="02040502050505030304" pitchFamily="18" charset="0"/>
              </a:rPr>
              <a:t> </a:t>
            </a:r>
            <a:r>
              <a:rPr spc="105" dirty="0">
                <a:latin typeface="Palatino Linotype" panose="02040502050505030304" pitchFamily="18" charset="0"/>
              </a:rPr>
              <a:t>(mandate</a:t>
            </a:r>
            <a:r>
              <a:rPr spc="-30" dirty="0">
                <a:latin typeface="Palatino Linotype" panose="02040502050505030304" pitchFamily="18" charset="0"/>
              </a:rPr>
              <a:t> </a:t>
            </a:r>
            <a:r>
              <a:rPr spc="35" dirty="0">
                <a:latin typeface="Palatino Linotype" panose="02040502050505030304" pitchFamily="18" charset="0"/>
              </a:rPr>
              <a:t>still</a:t>
            </a:r>
            <a:r>
              <a:rPr spc="20" dirty="0">
                <a:latin typeface="Palatino Linotype" panose="02040502050505030304" pitchFamily="18" charset="0"/>
              </a:rPr>
              <a:t> </a:t>
            </a:r>
            <a:r>
              <a:rPr spc="35" dirty="0">
                <a:latin typeface="Palatino Linotype" panose="02040502050505030304" pitchFamily="18" charset="0"/>
              </a:rPr>
              <a:t>effective</a:t>
            </a:r>
            <a:r>
              <a:rPr spc="-15" dirty="0">
                <a:latin typeface="Palatino Linotype" panose="02040502050505030304" pitchFamily="18" charset="0"/>
              </a:rPr>
              <a:t> </a:t>
            </a:r>
            <a:r>
              <a:rPr spc="75" dirty="0">
                <a:latin typeface="Palatino Linotype" panose="02040502050505030304" pitchFamily="18" charset="0"/>
              </a:rPr>
              <a:t>as</a:t>
            </a:r>
            <a:r>
              <a:rPr spc="-10" dirty="0">
                <a:latin typeface="Palatino Linotype" panose="02040502050505030304" pitchFamily="18" charset="0"/>
              </a:rPr>
              <a:t> </a:t>
            </a:r>
            <a:r>
              <a:rPr spc="40" dirty="0">
                <a:latin typeface="Palatino Linotype" panose="02040502050505030304" pitchFamily="18" charset="0"/>
              </a:rPr>
              <a:t>of</a:t>
            </a:r>
            <a:r>
              <a:rPr spc="-5" dirty="0">
                <a:latin typeface="Palatino Linotype" panose="02040502050505030304" pitchFamily="18" charset="0"/>
              </a:rPr>
              <a:t> </a:t>
            </a:r>
            <a:r>
              <a:rPr spc="5" dirty="0">
                <a:latin typeface="Palatino Linotype" panose="02040502050505030304" pitchFamily="18" charset="0"/>
              </a:rPr>
              <a:t>1/1/2020):</a:t>
            </a:r>
          </a:p>
          <a:p>
            <a:pPr marL="393700" indent="-342900">
              <a:lnSpc>
                <a:spcPct val="100000"/>
              </a:lnSpc>
              <a:buFont typeface="Arial"/>
              <a:buChar char="•"/>
              <a:tabLst>
                <a:tab pos="393700" algn="l"/>
                <a:tab pos="394335" algn="l"/>
              </a:tabLst>
            </a:pPr>
            <a:r>
              <a:rPr u="none" spc="130" dirty="0">
                <a:latin typeface="Palatino Linotype" panose="02040502050505030304" pitchFamily="18" charset="0"/>
              </a:rPr>
              <a:t>Adds</a:t>
            </a:r>
            <a:r>
              <a:rPr u="none" dirty="0">
                <a:latin typeface="Palatino Linotype" panose="02040502050505030304" pitchFamily="18" charset="0"/>
              </a:rPr>
              <a:t> </a:t>
            </a:r>
            <a:r>
              <a:rPr u="none" spc="95" dirty="0">
                <a:latin typeface="Palatino Linotype" panose="02040502050505030304" pitchFamily="18" charset="0"/>
              </a:rPr>
              <a:t>a</a:t>
            </a:r>
            <a:r>
              <a:rPr u="none" spc="-5" dirty="0">
                <a:latin typeface="Palatino Linotype" panose="02040502050505030304" pitchFamily="18" charset="0"/>
              </a:rPr>
              <a:t> </a:t>
            </a:r>
            <a:r>
              <a:rPr u="none" spc="95" dirty="0">
                <a:latin typeface="Palatino Linotype" panose="02040502050505030304" pitchFamily="18" charset="0"/>
              </a:rPr>
              <a:t>reporting/documentation</a:t>
            </a:r>
            <a:r>
              <a:rPr u="none" spc="-45" dirty="0">
                <a:latin typeface="Palatino Linotype" panose="02040502050505030304" pitchFamily="18" charset="0"/>
              </a:rPr>
              <a:t> </a:t>
            </a:r>
            <a:r>
              <a:rPr u="none" spc="40" dirty="0">
                <a:latin typeface="Palatino Linotype" panose="02040502050505030304" pitchFamily="18" charset="0"/>
              </a:rPr>
              <a:t>of</a:t>
            </a:r>
            <a:r>
              <a:rPr u="none" spc="5" dirty="0">
                <a:latin typeface="Palatino Linotype" panose="02040502050505030304" pitchFamily="18" charset="0"/>
              </a:rPr>
              <a:t> </a:t>
            </a:r>
            <a:r>
              <a:rPr u="none" spc="85" dirty="0">
                <a:latin typeface="Palatino Linotype" panose="02040502050505030304" pitchFamily="18" charset="0"/>
              </a:rPr>
              <a:t>insurance</a:t>
            </a:r>
            <a:r>
              <a:rPr u="none" spc="-15" dirty="0">
                <a:latin typeface="Palatino Linotype" panose="02040502050505030304" pitchFamily="18" charset="0"/>
              </a:rPr>
              <a:t> </a:t>
            </a:r>
            <a:r>
              <a:rPr u="none" spc="70" dirty="0">
                <a:latin typeface="Palatino Linotype" panose="02040502050505030304" pitchFamily="18" charset="0"/>
              </a:rPr>
              <a:t>coverage</a:t>
            </a:r>
            <a:r>
              <a:rPr u="none" spc="-30" dirty="0">
                <a:latin typeface="Palatino Linotype" panose="02040502050505030304" pitchFamily="18" charset="0"/>
              </a:rPr>
              <a:t> </a:t>
            </a:r>
            <a:r>
              <a:rPr u="none" spc="100" dirty="0">
                <a:latin typeface="Palatino Linotype" panose="02040502050505030304" pitchFamily="18" charset="0"/>
              </a:rPr>
              <a:t>requirement</a:t>
            </a:r>
            <a:r>
              <a:rPr u="none" spc="-25" dirty="0">
                <a:latin typeface="Palatino Linotype" panose="02040502050505030304" pitchFamily="18" charset="0"/>
              </a:rPr>
              <a:t> </a:t>
            </a:r>
            <a:r>
              <a:rPr u="none" spc="75" dirty="0">
                <a:latin typeface="Palatino Linotype" panose="02040502050505030304" pitchFamily="18" charset="0"/>
              </a:rPr>
              <a:t>(no</a:t>
            </a:r>
            <a:r>
              <a:rPr u="none" spc="-10" dirty="0">
                <a:latin typeface="Palatino Linotype" panose="02040502050505030304" pitchFamily="18" charset="0"/>
              </a:rPr>
              <a:t> </a:t>
            </a:r>
            <a:r>
              <a:rPr u="none" spc="80" dirty="0">
                <a:latin typeface="Palatino Linotype" panose="02040502050505030304" pitchFamily="18" charset="0"/>
              </a:rPr>
              <a:t>penalty)</a:t>
            </a:r>
          </a:p>
          <a:p>
            <a:pPr marL="393700" indent="-342900">
              <a:lnSpc>
                <a:spcPct val="100000"/>
              </a:lnSpc>
              <a:buFont typeface="Arial"/>
              <a:buChar char="•"/>
              <a:tabLst>
                <a:tab pos="393700" algn="l"/>
                <a:tab pos="394335" algn="l"/>
              </a:tabLst>
            </a:pPr>
            <a:r>
              <a:rPr u="none" spc="130" dirty="0">
                <a:latin typeface="Palatino Linotype" panose="02040502050505030304" pitchFamily="18" charset="0"/>
              </a:rPr>
              <a:t>Adds</a:t>
            </a:r>
            <a:r>
              <a:rPr u="none" spc="-15" dirty="0">
                <a:latin typeface="Palatino Linotype" panose="02040502050505030304" pitchFamily="18" charset="0"/>
              </a:rPr>
              <a:t> </a:t>
            </a:r>
            <a:r>
              <a:rPr u="none" spc="114" dirty="0">
                <a:latin typeface="Palatino Linotype" panose="02040502050505030304" pitchFamily="18" charset="0"/>
              </a:rPr>
              <a:t>an</a:t>
            </a:r>
            <a:r>
              <a:rPr u="none" dirty="0">
                <a:latin typeface="Palatino Linotype" panose="02040502050505030304" pitchFamily="18" charset="0"/>
              </a:rPr>
              <a:t> </a:t>
            </a:r>
            <a:r>
              <a:rPr u="none" spc="90" dirty="0">
                <a:latin typeface="Palatino Linotype" panose="02040502050505030304" pitchFamily="18" charset="0"/>
              </a:rPr>
              <a:t>outreach</a:t>
            </a:r>
            <a:r>
              <a:rPr u="none" spc="-40" dirty="0">
                <a:latin typeface="Palatino Linotype" panose="02040502050505030304" pitchFamily="18" charset="0"/>
              </a:rPr>
              <a:t> </a:t>
            </a:r>
            <a:r>
              <a:rPr u="none" spc="100" dirty="0">
                <a:latin typeface="Palatino Linotype" panose="02040502050505030304" pitchFamily="18" charset="0"/>
              </a:rPr>
              <a:t>requirement</a:t>
            </a:r>
            <a:r>
              <a:rPr u="none" spc="-35" dirty="0">
                <a:latin typeface="Palatino Linotype" panose="02040502050505030304" pitchFamily="18" charset="0"/>
              </a:rPr>
              <a:t> </a:t>
            </a:r>
            <a:r>
              <a:rPr u="none" spc="60" dirty="0">
                <a:latin typeface="Palatino Linotype" panose="02040502050505030304" pitchFamily="18" charset="0"/>
              </a:rPr>
              <a:t>for</a:t>
            </a:r>
            <a:r>
              <a:rPr u="none" dirty="0">
                <a:latin typeface="Palatino Linotype" panose="02040502050505030304" pitchFamily="18" charset="0"/>
              </a:rPr>
              <a:t> </a:t>
            </a:r>
            <a:r>
              <a:rPr u="none" spc="95" dirty="0">
                <a:latin typeface="Palatino Linotype" panose="02040502050505030304" pitchFamily="18" charset="0"/>
              </a:rPr>
              <a:t>DVHA/HCA</a:t>
            </a:r>
          </a:p>
          <a:p>
            <a:pPr marL="38100">
              <a:lnSpc>
                <a:spcPct val="100000"/>
              </a:lnSpc>
              <a:spcBef>
                <a:spcPts val="25"/>
              </a:spcBef>
              <a:buFont typeface="Arial"/>
              <a:buChar char="•"/>
            </a:pPr>
            <a:endParaRPr dirty="0">
              <a:latin typeface="Palatino Linotype" panose="02040502050505030304" pitchFamily="18" charset="0"/>
            </a:endParaRPr>
          </a:p>
          <a:p>
            <a:pPr marL="50800">
              <a:lnSpc>
                <a:spcPct val="100000"/>
              </a:lnSpc>
            </a:pPr>
            <a:r>
              <a:rPr spc="130" dirty="0">
                <a:latin typeface="Palatino Linotype" panose="02040502050505030304" pitchFamily="18" charset="0"/>
              </a:rPr>
              <a:t>Adds</a:t>
            </a:r>
            <a:r>
              <a:rPr spc="-75" dirty="0">
                <a:latin typeface="Palatino Linotype" panose="02040502050505030304" pitchFamily="18" charset="0"/>
              </a:rPr>
              <a:t> </a:t>
            </a:r>
            <a:r>
              <a:rPr spc="85" dirty="0">
                <a:latin typeface="Palatino Linotype" panose="02040502050505030304" pitchFamily="18" charset="0"/>
              </a:rPr>
              <a:t>ACA</a:t>
            </a:r>
            <a:r>
              <a:rPr spc="-105" dirty="0">
                <a:latin typeface="Palatino Linotype" panose="02040502050505030304" pitchFamily="18" charset="0"/>
              </a:rPr>
              <a:t> </a:t>
            </a:r>
            <a:r>
              <a:rPr spc="80" dirty="0">
                <a:latin typeface="Palatino Linotype" panose="02040502050505030304" pitchFamily="18" charset="0"/>
              </a:rPr>
              <a:t>provisions</a:t>
            </a:r>
            <a:r>
              <a:rPr spc="5" dirty="0">
                <a:latin typeface="Palatino Linotype" panose="02040502050505030304" pitchFamily="18" charset="0"/>
              </a:rPr>
              <a:t> </a:t>
            </a:r>
            <a:r>
              <a:rPr spc="75" dirty="0">
                <a:latin typeface="Palatino Linotype" panose="02040502050505030304" pitchFamily="18" charset="0"/>
              </a:rPr>
              <a:t>into</a:t>
            </a:r>
            <a:r>
              <a:rPr dirty="0">
                <a:latin typeface="Palatino Linotype" panose="02040502050505030304" pitchFamily="18" charset="0"/>
              </a:rPr>
              <a:t> </a:t>
            </a:r>
            <a:r>
              <a:rPr spc="55" dirty="0">
                <a:latin typeface="Palatino Linotype" panose="02040502050505030304" pitchFamily="18" charset="0"/>
              </a:rPr>
              <a:t>State</a:t>
            </a:r>
            <a:r>
              <a:rPr spc="-35" dirty="0">
                <a:latin typeface="Palatino Linotype" panose="02040502050505030304" pitchFamily="18" charset="0"/>
              </a:rPr>
              <a:t> </a:t>
            </a:r>
            <a:r>
              <a:rPr spc="35" dirty="0">
                <a:latin typeface="Palatino Linotype" panose="02040502050505030304" pitchFamily="18" charset="0"/>
              </a:rPr>
              <a:t>law,</a:t>
            </a:r>
            <a:r>
              <a:rPr spc="-5" dirty="0">
                <a:latin typeface="Palatino Linotype" panose="02040502050505030304" pitchFamily="18" charset="0"/>
              </a:rPr>
              <a:t> </a:t>
            </a:r>
            <a:r>
              <a:rPr spc="75" dirty="0">
                <a:latin typeface="Palatino Linotype" panose="02040502050505030304" pitchFamily="18" charset="0"/>
              </a:rPr>
              <a:t>including:</a:t>
            </a:r>
          </a:p>
          <a:p>
            <a:pPr marL="393700" indent="-342900">
              <a:lnSpc>
                <a:spcPct val="100000"/>
              </a:lnSpc>
              <a:buFont typeface="Arial"/>
              <a:buChar char="•"/>
              <a:tabLst>
                <a:tab pos="393700" algn="l"/>
                <a:tab pos="394335" algn="l"/>
              </a:tabLst>
            </a:pPr>
            <a:r>
              <a:rPr u="none" spc="50" dirty="0">
                <a:latin typeface="Palatino Linotype" panose="02040502050505030304" pitchFamily="18" charset="0"/>
              </a:rPr>
              <a:t>Bans</a:t>
            </a:r>
            <a:r>
              <a:rPr u="none" spc="-20" dirty="0">
                <a:latin typeface="Palatino Linotype" panose="02040502050505030304" pitchFamily="18" charset="0"/>
              </a:rPr>
              <a:t> </a:t>
            </a:r>
            <a:r>
              <a:rPr u="none" spc="110" dirty="0">
                <a:latin typeface="Palatino Linotype" panose="02040502050505030304" pitchFamily="18" charset="0"/>
              </a:rPr>
              <a:t>on</a:t>
            </a:r>
            <a:r>
              <a:rPr u="none" spc="-10" dirty="0">
                <a:latin typeface="Palatino Linotype" panose="02040502050505030304" pitchFamily="18" charset="0"/>
              </a:rPr>
              <a:t> </a:t>
            </a:r>
            <a:r>
              <a:rPr u="none" spc="70" dirty="0">
                <a:latin typeface="Palatino Linotype" panose="02040502050505030304" pitchFamily="18" charset="0"/>
              </a:rPr>
              <a:t>preexisting</a:t>
            </a:r>
            <a:r>
              <a:rPr u="none" spc="15" dirty="0">
                <a:latin typeface="Palatino Linotype" panose="02040502050505030304" pitchFamily="18" charset="0"/>
              </a:rPr>
              <a:t> </a:t>
            </a:r>
            <a:r>
              <a:rPr u="none" spc="80" dirty="0">
                <a:latin typeface="Palatino Linotype" panose="02040502050505030304" pitchFamily="18" charset="0"/>
              </a:rPr>
              <a:t>condition</a:t>
            </a:r>
            <a:r>
              <a:rPr u="none" spc="-35" dirty="0">
                <a:latin typeface="Palatino Linotype" panose="02040502050505030304" pitchFamily="18" charset="0"/>
              </a:rPr>
              <a:t> </a:t>
            </a:r>
            <a:r>
              <a:rPr u="none" spc="65" dirty="0">
                <a:latin typeface="Palatino Linotype" panose="02040502050505030304" pitchFamily="18" charset="0"/>
              </a:rPr>
              <a:t>exclusions</a:t>
            </a:r>
            <a:r>
              <a:rPr u="none" spc="-20" dirty="0">
                <a:latin typeface="Palatino Linotype" panose="02040502050505030304" pitchFamily="18" charset="0"/>
              </a:rPr>
              <a:t> </a:t>
            </a:r>
            <a:r>
              <a:rPr u="none" spc="140" dirty="0">
                <a:latin typeface="Palatino Linotype" panose="02040502050505030304" pitchFamily="18" charset="0"/>
              </a:rPr>
              <a:t>and</a:t>
            </a:r>
            <a:r>
              <a:rPr u="none" spc="-10" dirty="0">
                <a:latin typeface="Palatino Linotype" panose="02040502050505030304" pitchFamily="18" charset="0"/>
              </a:rPr>
              <a:t> </a:t>
            </a:r>
            <a:r>
              <a:rPr u="none" spc="75" dirty="0">
                <a:latin typeface="Palatino Linotype" panose="02040502050505030304" pitchFamily="18" charset="0"/>
              </a:rPr>
              <a:t>annual/lifetime</a:t>
            </a:r>
            <a:r>
              <a:rPr u="none" dirty="0">
                <a:latin typeface="Palatino Linotype" panose="02040502050505030304" pitchFamily="18" charset="0"/>
              </a:rPr>
              <a:t> </a:t>
            </a:r>
            <a:r>
              <a:rPr u="none" spc="60" dirty="0">
                <a:latin typeface="Palatino Linotype" panose="02040502050505030304" pitchFamily="18" charset="0"/>
              </a:rPr>
              <a:t>limits</a:t>
            </a:r>
          </a:p>
          <a:p>
            <a:pPr marL="393700" indent="-342900">
              <a:lnSpc>
                <a:spcPct val="100000"/>
              </a:lnSpc>
              <a:buFont typeface="Arial"/>
              <a:buChar char="•"/>
              <a:tabLst>
                <a:tab pos="393700" algn="l"/>
                <a:tab pos="394335" algn="l"/>
              </a:tabLst>
            </a:pPr>
            <a:r>
              <a:rPr u="none" spc="50" dirty="0">
                <a:latin typeface="Palatino Linotype" panose="02040502050505030304" pitchFamily="18" charset="0"/>
              </a:rPr>
              <a:t>Places </a:t>
            </a:r>
            <a:r>
              <a:rPr u="none" spc="60" dirty="0">
                <a:latin typeface="Palatino Linotype" panose="02040502050505030304" pitchFamily="18" charset="0"/>
              </a:rPr>
              <a:t>limits </a:t>
            </a:r>
            <a:r>
              <a:rPr u="none" spc="110" dirty="0">
                <a:latin typeface="Palatino Linotype" panose="02040502050505030304" pitchFamily="18" charset="0"/>
              </a:rPr>
              <a:t>on</a:t>
            </a:r>
            <a:r>
              <a:rPr u="none" spc="-130" dirty="0">
                <a:latin typeface="Palatino Linotype" panose="02040502050505030304" pitchFamily="18" charset="0"/>
              </a:rPr>
              <a:t> </a:t>
            </a:r>
            <a:r>
              <a:rPr u="none" spc="70" dirty="0">
                <a:latin typeface="Palatino Linotype" panose="02040502050505030304" pitchFamily="18" charset="0"/>
              </a:rPr>
              <a:t>cost-sharing</a:t>
            </a:r>
          </a:p>
          <a:p>
            <a:pPr marL="393700" indent="-342900">
              <a:lnSpc>
                <a:spcPts val="1835"/>
              </a:lnSpc>
              <a:spcBef>
                <a:spcPts val="5"/>
              </a:spcBef>
              <a:buFont typeface="Arial"/>
              <a:buChar char="•"/>
              <a:tabLst>
                <a:tab pos="393700" algn="l"/>
                <a:tab pos="394335" algn="l"/>
              </a:tabLst>
            </a:pPr>
            <a:r>
              <a:rPr u="none" spc="70" dirty="0">
                <a:latin typeface="Palatino Linotype" panose="02040502050505030304" pitchFamily="18" charset="0"/>
              </a:rPr>
              <a:t>Requires</a:t>
            </a:r>
            <a:r>
              <a:rPr u="none" spc="-10" dirty="0">
                <a:latin typeface="Palatino Linotype" panose="02040502050505030304" pitchFamily="18" charset="0"/>
              </a:rPr>
              <a:t> </a:t>
            </a:r>
            <a:r>
              <a:rPr u="none" spc="70" dirty="0">
                <a:latin typeface="Palatino Linotype" panose="02040502050505030304" pitchFamily="18" charset="0"/>
              </a:rPr>
              <a:t>coverage</a:t>
            </a:r>
            <a:r>
              <a:rPr u="none" spc="-30" dirty="0">
                <a:latin typeface="Palatino Linotype" panose="02040502050505030304" pitchFamily="18" charset="0"/>
              </a:rPr>
              <a:t> </a:t>
            </a:r>
            <a:r>
              <a:rPr u="none" spc="60" dirty="0">
                <a:latin typeface="Palatino Linotype" panose="02040502050505030304" pitchFamily="18" charset="0"/>
              </a:rPr>
              <a:t>for</a:t>
            </a:r>
            <a:r>
              <a:rPr u="none" dirty="0">
                <a:latin typeface="Palatino Linotype" panose="02040502050505030304" pitchFamily="18" charset="0"/>
              </a:rPr>
              <a:t> </a:t>
            </a:r>
            <a:r>
              <a:rPr u="none" spc="114" dirty="0">
                <a:latin typeface="Palatino Linotype" panose="02040502050505030304" pitchFamily="18" charset="0"/>
              </a:rPr>
              <a:t>dependents</a:t>
            </a:r>
            <a:r>
              <a:rPr u="none" spc="-45" dirty="0">
                <a:latin typeface="Palatino Linotype" panose="02040502050505030304" pitchFamily="18" charset="0"/>
              </a:rPr>
              <a:t> </a:t>
            </a:r>
            <a:r>
              <a:rPr u="none" spc="170" dirty="0">
                <a:latin typeface="Palatino Linotype" panose="02040502050505030304" pitchFamily="18" charset="0"/>
              </a:rPr>
              <a:t>up</a:t>
            </a:r>
            <a:r>
              <a:rPr u="none" spc="5" dirty="0">
                <a:latin typeface="Palatino Linotype" panose="02040502050505030304" pitchFamily="18" charset="0"/>
              </a:rPr>
              <a:t> </a:t>
            </a:r>
            <a:r>
              <a:rPr u="none" spc="75" dirty="0">
                <a:latin typeface="Palatino Linotype" panose="02040502050505030304" pitchFamily="18" charset="0"/>
              </a:rPr>
              <a:t>to</a:t>
            </a:r>
            <a:r>
              <a:rPr u="none" spc="-15" dirty="0">
                <a:latin typeface="Palatino Linotype" panose="02040502050505030304" pitchFamily="18" charset="0"/>
              </a:rPr>
              <a:t> </a:t>
            </a:r>
            <a:r>
              <a:rPr u="none" dirty="0">
                <a:latin typeface="Palatino Linotype" panose="02040502050505030304" pitchFamily="18" charset="0"/>
              </a:rPr>
              <a:t>26</a:t>
            </a:r>
            <a:r>
              <a:rPr u="none" spc="-10" dirty="0">
                <a:latin typeface="Palatino Linotype" panose="02040502050505030304" pitchFamily="18" charset="0"/>
              </a:rPr>
              <a:t> </a:t>
            </a:r>
            <a:r>
              <a:rPr u="none" spc="75" dirty="0">
                <a:latin typeface="Palatino Linotype" panose="02040502050505030304" pitchFamily="18" charset="0"/>
              </a:rPr>
              <a:t>years</a:t>
            </a:r>
            <a:r>
              <a:rPr u="none" spc="-10" dirty="0">
                <a:latin typeface="Palatino Linotype" panose="02040502050505030304" pitchFamily="18" charset="0"/>
              </a:rPr>
              <a:t> </a:t>
            </a:r>
            <a:r>
              <a:rPr u="none" spc="40" dirty="0">
                <a:latin typeface="Palatino Linotype" panose="02040502050505030304" pitchFamily="18" charset="0"/>
              </a:rPr>
              <a:t>of</a:t>
            </a:r>
            <a:r>
              <a:rPr u="none" spc="-10" dirty="0">
                <a:latin typeface="Palatino Linotype" panose="02040502050505030304" pitchFamily="18" charset="0"/>
              </a:rPr>
              <a:t> </a:t>
            </a:r>
            <a:r>
              <a:rPr u="none" spc="85" dirty="0">
                <a:latin typeface="Palatino Linotype" panose="02040502050505030304" pitchFamily="18" charset="0"/>
              </a:rPr>
              <a:t>age</a:t>
            </a:r>
          </a:p>
          <a:p>
            <a:pPr marL="393700" marR="742950" indent="-342900">
              <a:lnSpc>
                <a:spcPct val="80000"/>
              </a:lnSpc>
              <a:spcBef>
                <a:spcPts val="204"/>
              </a:spcBef>
              <a:buFont typeface="Arial"/>
              <a:buChar char="•"/>
              <a:tabLst>
                <a:tab pos="393700" algn="l"/>
                <a:tab pos="394335" algn="l"/>
              </a:tabLst>
            </a:pPr>
            <a:r>
              <a:rPr u="none" spc="75" dirty="0">
                <a:latin typeface="Palatino Linotype" panose="02040502050505030304" pitchFamily="18" charset="0"/>
              </a:rPr>
              <a:t>Prohibits</a:t>
            </a:r>
            <a:r>
              <a:rPr u="none" spc="-10" dirty="0">
                <a:latin typeface="Palatino Linotype" panose="02040502050505030304" pitchFamily="18" charset="0"/>
              </a:rPr>
              <a:t> </a:t>
            </a:r>
            <a:r>
              <a:rPr u="none" spc="65" dirty="0">
                <a:latin typeface="Palatino Linotype" panose="02040502050505030304" pitchFamily="18" charset="0"/>
              </a:rPr>
              <a:t>licensed</a:t>
            </a:r>
            <a:r>
              <a:rPr u="none" spc="10" dirty="0">
                <a:latin typeface="Palatino Linotype" panose="02040502050505030304" pitchFamily="18" charset="0"/>
              </a:rPr>
              <a:t> </a:t>
            </a:r>
            <a:r>
              <a:rPr u="none" spc="80" dirty="0">
                <a:latin typeface="Palatino Linotype" panose="02040502050505030304" pitchFamily="18" charset="0"/>
              </a:rPr>
              <a:t>brokers</a:t>
            </a:r>
            <a:r>
              <a:rPr u="none" spc="-10" dirty="0">
                <a:latin typeface="Palatino Linotype" panose="02040502050505030304" pitchFamily="18" charset="0"/>
              </a:rPr>
              <a:t> </a:t>
            </a:r>
            <a:r>
              <a:rPr u="none" spc="90" dirty="0">
                <a:latin typeface="Palatino Linotype" panose="02040502050505030304" pitchFamily="18" charset="0"/>
              </a:rPr>
              <a:t>from</a:t>
            </a:r>
            <a:r>
              <a:rPr u="none" dirty="0">
                <a:latin typeface="Palatino Linotype" panose="02040502050505030304" pitchFamily="18" charset="0"/>
              </a:rPr>
              <a:t> </a:t>
            </a:r>
            <a:r>
              <a:rPr u="none" spc="70" dirty="0">
                <a:latin typeface="Palatino Linotype" panose="02040502050505030304" pitchFamily="18" charset="0"/>
              </a:rPr>
              <a:t>accepting</a:t>
            </a:r>
            <a:r>
              <a:rPr u="none" spc="-5" dirty="0">
                <a:latin typeface="Palatino Linotype" panose="02040502050505030304" pitchFamily="18" charset="0"/>
              </a:rPr>
              <a:t> </a:t>
            </a:r>
            <a:r>
              <a:rPr u="none" spc="114" dirty="0">
                <a:latin typeface="Palatino Linotype" panose="02040502050505030304" pitchFamily="18" charset="0"/>
              </a:rPr>
              <a:t>payment</a:t>
            </a:r>
            <a:r>
              <a:rPr u="none" spc="5" dirty="0">
                <a:latin typeface="Palatino Linotype" panose="02040502050505030304" pitchFamily="18" charset="0"/>
              </a:rPr>
              <a:t> </a:t>
            </a:r>
            <a:r>
              <a:rPr u="none" spc="60" dirty="0">
                <a:latin typeface="Palatino Linotype" panose="02040502050505030304" pitchFamily="18" charset="0"/>
              </a:rPr>
              <a:t>for</a:t>
            </a:r>
            <a:r>
              <a:rPr u="none" spc="15" dirty="0">
                <a:latin typeface="Palatino Linotype" panose="02040502050505030304" pitchFamily="18" charset="0"/>
              </a:rPr>
              <a:t> </a:t>
            </a:r>
            <a:r>
              <a:rPr u="none" spc="70" dirty="0">
                <a:latin typeface="Palatino Linotype" panose="02040502050505030304" pitchFamily="18" charset="0"/>
              </a:rPr>
              <a:t>enrolling</a:t>
            </a:r>
            <a:r>
              <a:rPr u="none" spc="10" dirty="0">
                <a:latin typeface="Palatino Linotype" panose="02040502050505030304" pitchFamily="18" charset="0"/>
              </a:rPr>
              <a:t> </a:t>
            </a:r>
            <a:r>
              <a:rPr u="none" spc="70" dirty="0">
                <a:latin typeface="Palatino Linotype" panose="02040502050505030304" pitchFamily="18" charset="0"/>
              </a:rPr>
              <a:t>Vermont  </a:t>
            </a:r>
            <a:r>
              <a:rPr u="none" spc="85" dirty="0">
                <a:latin typeface="Palatino Linotype" panose="02040502050505030304" pitchFamily="18" charset="0"/>
              </a:rPr>
              <a:t>residents </a:t>
            </a:r>
            <a:r>
              <a:rPr u="none" spc="80" dirty="0">
                <a:latin typeface="Palatino Linotype" panose="02040502050505030304" pitchFamily="18" charset="0"/>
              </a:rPr>
              <a:t>in </a:t>
            </a:r>
            <a:r>
              <a:rPr u="none" spc="85" dirty="0">
                <a:latin typeface="Palatino Linotype" panose="02040502050505030304" pitchFamily="18" charset="0"/>
              </a:rPr>
              <a:t>health </a:t>
            </a:r>
            <a:r>
              <a:rPr u="none" spc="80" dirty="0">
                <a:latin typeface="Palatino Linotype" panose="02040502050505030304" pitchFamily="18" charset="0"/>
              </a:rPr>
              <a:t>expense-sharing</a:t>
            </a:r>
            <a:r>
              <a:rPr u="none" spc="-300" dirty="0">
                <a:latin typeface="Palatino Linotype" panose="02040502050505030304" pitchFamily="18" charset="0"/>
              </a:rPr>
              <a:t> </a:t>
            </a:r>
            <a:r>
              <a:rPr u="none" spc="100" dirty="0">
                <a:latin typeface="Palatino Linotype" panose="02040502050505030304" pitchFamily="18" charset="0"/>
              </a:rPr>
              <a:t>arrangements</a:t>
            </a:r>
          </a:p>
          <a:p>
            <a:pPr marL="38100">
              <a:lnSpc>
                <a:spcPct val="100000"/>
              </a:lnSpc>
              <a:spcBef>
                <a:spcPts val="5"/>
              </a:spcBef>
              <a:buFont typeface="Arial"/>
              <a:buChar char="•"/>
            </a:pPr>
            <a:endParaRPr dirty="0">
              <a:latin typeface="Palatino Linotype" panose="02040502050505030304" pitchFamily="18" charset="0"/>
            </a:endParaRPr>
          </a:p>
          <a:p>
            <a:pPr marL="50800">
              <a:lnSpc>
                <a:spcPct val="100000"/>
              </a:lnSpc>
              <a:spcBef>
                <a:spcPts val="5"/>
              </a:spcBef>
            </a:pPr>
            <a:r>
              <a:rPr spc="130" dirty="0">
                <a:latin typeface="Palatino Linotype" panose="02040502050505030304" pitchFamily="18" charset="0"/>
              </a:rPr>
              <a:t>Adds </a:t>
            </a:r>
            <a:r>
              <a:rPr spc="125" dirty="0">
                <a:latin typeface="Palatino Linotype" panose="02040502050505030304" pitchFamily="18" charset="0"/>
              </a:rPr>
              <a:t>new</a:t>
            </a:r>
            <a:r>
              <a:rPr spc="-285" dirty="0">
                <a:latin typeface="Palatino Linotype" panose="02040502050505030304" pitchFamily="18" charset="0"/>
              </a:rPr>
              <a:t> </a:t>
            </a:r>
            <a:r>
              <a:rPr spc="55" dirty="0">
                <a:latin typeface="Palatino Linotype" panose="02040502050505030304" pitchFamily="18" charset="0"/>
              </a:rPr>
              <a:t>legislative </a:t>
            </a:r>
            <a:r>
              <a:rPr spc="90" dirty="0">
                <a:latin typeface="Palatino Linotype" panose="02040502050505030304" pitchFamily="18" charset="0"/>
              </a:rPr>
              <a:t>reporting </a:t>
            </a:r>
            <a:r>
              <a:rPr spc="85" dirty="0">
                <a:latin typeface="Palatino Linotype" panose="02040502050505030304" pitchFamily="18" charset="0"/>
              </a:rPr>
              <a:t>requirements:</a:t>
            </a:r>
          </a:p>
          <a:p>
            <a:pPr marL="393700" marR="758190" indent="-342900">
              <a:lnSpc>
                <a:spcPts val="1630"/>
              </a:lnSpc>
              <a:spcBef>
                <a:spcPts val="994"/>
              </a:spcBef>
              <a:buFont typeface="Arial"/>
              <a:buChar char="•"/>
              <a:tabLst>
                <a:tab pos="393700" algn="l"/>
                <a:tab pos="394335" algn="l"/>
              </a:tabLst>
            </a:pPr>
            <a:r>
              <a:rPr u="none" spc="30" dirty="0">
                <a:latin typeface="Palatino Linotype" panose="02040502050505030304" pitchFamily="18" charset="0"/>
              </a:rPr>
              <a:t>GMCB</a:t>
            </a:r>
            <a:r>
              <a:rPr u="none" dirty="0">
                <a:latin typeface="Palatino Linotype" panose="02040502050505030304" pitchFamily="18" charset="0"/>
              </a:rPr>
              <a:t> </a:t>
            </a:r>
            <a:r>
              <a:rPr u="none" spc="60" dirty="0">
                <a:latin typeface="Palatino Linotype" panose="02040502050505030304" pitchFamily="18" charset="0"/>
              </a:rPr>
              <a:t>will</a:t>
            </a:r>
            <a:r>
              <a:rPr u="none" spc="15" dirty="0">
                <a:latin typeface="Palatino Linotype" panose="02040502050505030304" pitchFamily="18" charset="0"/>
              </a:rPr>
              <a:t> </a:t>
            </a:r>
            <a:r>
              <a:rPr u="none" spc="85" dirty="0">
                <a:latin typeface="Palatino Linotype" panose="02040502050505030304" pitchFamily="18" charset="0"/>
              </a:rPr>
              <a:t>quantify</a:t>
            </a:r>
            <a:r>
              <a:rPr u="none" spc="-30" dirty="0">
                <a:latin typeface="Palatino Linotype" panose="02040502050505030304" pitchFamily="18" charset="0"/>
              </a:rPr>
              <a:t> </a:t>
            </a:r>
            <a:r>
              <a:rPr u="none" spc="90" dirty="0">
                <a:latin typeface="Palatino Linotype" panose="02040502050505030304" pitchFamily="18" charset="0"/>
              </a:rPr>
              <a:t>the</a:t>
            </a:r>
            <a:r>
              <a:rPr u="none" dirty="0">
                <a:latin typeface="Palatino Linotype" panose="02040502050505030304" pitchFamily="18" charset="0"/>
              </a:rPr>
              <a:t> </a:t>
            </a:r>
            <a:r>
              <a:rPr u="none" spc="85" dirty="0">
                <a:latin typeface="Palatino Linotype" panose="02040502050505030304" pitchFamily="18" charset="0"/>
              </a:rPr>
              <a:t>impact</a:t>
            </a:r>
            <a:r>
              <a:rPr u="none" spc="-5" dirty="0">
                <a:latin typeface="Palatino Linotype" panose="02040502050505030304" pitchFamily="18" charset="0"/>
              </a:rPr>
              <a:t> </a:t>
            </a:r>
            <a:r>
              <a:rPr u="none" spc="40" dirty="0">
                <a:latin typeface="Palatino Linotype" panose="02040502050505030304" pitchFamily="18" charset="0"/>
              </a:rPr>
              <a:t>of</a:t>
            </a:r>
            <a:r>
              <a:rPr u="none" spc="-5" dirty="0">
                <a:latin typeface="Palatino Linotype" panose="02040502050505030304" pitchFamily="18" charset="0"/>
              </a:rPr>
              <a:t> </a:t>
            </a:r>
            <a:r>
              <a:rPr u="none" spc="85" dirty="0">
                <a:latin typeface="Palatino Linotype" panose="02040502050505030304" pitchFamily="18" charset="0"/>
              </a:rPr>
              <a:t>Medicaid</a:t>
            </a:r>
            <a:r>
              <a:rPr u="none" spc="-5" dirty="0">
                <a:latin typeface="Palatino Linotype" panose="02040502050505030304" pitchFamily="18" charset="0"/>
              </a:rPr>
              <a:t> </a:t>
            </a:r>
            <a:r>
              <a:rPr u="none" spc="140" dirty="0">
                <a:latin typeface="Palatino Linotype" panose="02040502050505030304" pitchFamily="18" charset="0"/>
              </a:rPr>
              <a:t>and</a:t>
            </a:r>
            <a:r>
              <a:rPr u="none" spc="-10" dirty="0">
                <a:latin typeface="Palatino Linotype" panose="02040502050505030304" pitchFamily="18" charset="0"/>
              </a:rPr>
              <a:t> </a:t>
            </a:r>
            <a:r>
              <a:rPr u="none" spc="75" dirty="0">
                <a:latin typeface="Palatino Linotype" panose="02040502050505030304" pitchFamily="18" charset="0"/>
              </a:rPr>
              <a:t>Medicare</a:t>
            </a:r>
            <a:r>
              <a:rPr u="none" spc="-5" dirty="0">
                <a:latin typeface="Palatino Linotype" panose="02040502050505030304" pitchFamily="18" charset="0"/>
              </a:rPr>
              <a:t> </a:t>
            </a:r>
            <a:r>
              <a:rPr u="none" spc="55" dirty="0">
                <a:latin typeface="Palatino Linotype" panose="02040502050505030304" pitchFamily="18" charset="0"/>
              </a:rPr>
              <a:t>cost</a:t>
            </a:r>
            <a:r>
              <a:rPr u="none" spc="-10" dirty="0">
                <a:latin typeface="Palatino Linotype" panose="02040502050505030304" pitchFamily="18" charset="0"/>
              </a:rPr>
              <a:t> </a:t>
            </a:r>
            <a:r>
              <a:rPr u="none" spc="60" dirty="0">
                <a:latin typeface="Palatino Linotype" panose="02040502050505030304" pitchFamily="18" charset="0"/>
              </a:rPr>
              <a:t>shifts</a:t>
            </a:r>
            <a:r>
              <a:rPr u="none" dirty="0">
                <a:latin typeface="Palatino Linotype" panose="02040502050505030304" pitchFamily="18" charset="0"/>
              </a:rPr>
              <a:t> </a:t>
            </a:r>
            <a:r>
              <a:rPr u="none" spc="140" dirty="0">
                <a:latin typeface="Palatino Linotype" panose="02040502050505030304" pitchFamily="18" charset="0"/>
              </a:rPr>
              <a:t>and  </a:t>
            </a:r>
            <a:r>
              <a:rPr u="none" spc="110" dirty="0">
                <a:latin typeface="Palatino Linotype" panose="02040502050505030304" pitchFamily="18" charset="0"/>
              </a:rPr>
              <a:t>uncompensated </a:t>
            </a:r>
            <a:r>
              <a:rPr u="none" spc="65" dirty="0">
                <a:latin typeface="Palatino Linotype" panose="02040502050505030304" pitchFamily="18" charset="0"/>
              </a:rPr>
              <a:t>care </a:t>
            </a:r>
            <a:r>
              <a:rPr u="none" spc="110" dirty="0">
                <a:latin typeface="Palatino Linotype" panose="02040502050505030304" pitchFamily="18" charset="0"/>
              </a:rPr>
              <a:t>on</a:t>
            </a:r>
            <a:r>
              <a:rPr u="none" spc="-245" dirty="0">
                <a:latin typeface="Palatino Linotype" panose="02040502050505030304" pitchFamily="18" charset="0"/>
              </a:rPr>
              <a:t> </a:t>
            </a:r>
            <a:r>
              <a:rPr u="none" spc="114" dirty="0">
                <a:latin typeface="Palatino Linotype" panose="02040502050505030304" pitchFamily="18" charset="0"/>
              </a:rPr>
              <a:t>premiums</a:t>
            </a:r>
          </a:p>
          <a:p>
            <a:pPr marL="393700" marR="6350" indent="-342900">
              <a:lnSpc>
                <a:spcPts val="1630"/>
              </a:lnSpc>
              <a:spcBef>
                <a:spcPts val="414"/>
              </a:spcBef>
              <a:buFont typeface="Arial"/>
              <a:buChar char="•"/>
              <a:tabLst>
                <a:tab pos="393700" algn="l"/>
                <a:tab pos="394335" algn="l"/>
              </a:tabLst>
            </a:pPr>
            <a:r>
              <a:rPr u="none" spc="75" dirty="0">
                <a:latin typeface="Palatino Linotype" panose="02040502050505030304" pitchFamily="18" charset="0"/>
              </a:rPr>
              <a:t>AHS to </a:t>
            </a:r>
            <a:r>
              <a:rPr u="none" spc="95" dirty="0">
                <a:latin typeface="Palatino Linotype" panose="02040502050505030304" pitchFamily="18" charset="0"/>
              </a:rPr>
              <a:t>develop </a:t>
            </a:r>
            <a:r>
              <a:rPr u="none" spc="70" dirty="0">
                <a:latin typeface="Palatino Linotype" panose="02040502050505030304" pitchFamily="18" charset="0"/>
              </a:rPr>
              <a:t>strategies </a:t>
            </a:r>
            <a:r>
              <a:rPr u="none" spc="60" dirty="0">
                <a:latin typeface="Palatino Linotype" panose="02040502050505030304" pitchFamily="18" charset="0"/>
              </a:rPr>
              <a:t>for </a:t>
            </a:r>
            <a:r>
              <a:rPr u="none" spc="70" dirty="0">
                <a:latin typeface="Palatino Linotype" panose="02040502050505030304" pitchFamily="18" charset="0"/>
              </a:rPr>
              <a:t>increasing </a:t>
            </a:r>
            <a:r>
              <a:rPr u="none" spc="65" dirty="0">
                <a:latin typeface="Palatino Linotype" panose="02040502050505030304" pitchFamily="18" charset="0"/>
              </a:rPr>
              <a:t>affordability </a:t>
            </a:r>
            <a:r>
              <a:rPr u="none" spc="40" dirty="0">
                <a:latin typeface="Palatino Linotype" panose="02040502050505030304" pitchFamily="18" charset="0"/>
              </a:rPr>
              <a:t>of </a:t>
            </a:r>
            <a:r>
              <a:rPr u="none" spc="85" dirty="0">
                <a:latin typeface="Palatino Linotype" panose="02040502050505030304" pitchFamily="18" charset="0"/>
              </a:rPr>
              <a:t>health </a:t>
            </a:r>
            <a:r>
              <a:rPr u="none" spc="90" dirty="0">
                <a:latin typeface="Palatino Linotype" panose="02040502050505030304" pitchFamily="18" charset="0"/>
              </a:rPr>
              <a:t>insurance </a:t>
            </a:r>
            <a:r>
              <a:rPr u="none" spc="140" dirty="0">
                <a:latin typeface="Palatino Linotype" panose="02040502050505030304" pitchFamily="18" charset="0"/>
              </a:rPr>
              <a:t>and  </a:t>
            </a:r>
            <a:r>
              <a:rPr u="none" spc="80" dirty="0">
                <a:latin typeface="Palatino Linotype" panose="02040502050505030304" pitchFamily="18" charset="0"/>
              </a:rPr>
              <a:t>evaluate</a:t>
            </a:r>
            <a:r>
              <a:rPr u="none" spc="-10" dirty="0">
                <a:latin typeface="Palatino Linotype" panose="02040502050505030304" pitchFamily="18" charset="0"/>
              </a:rPr>
              <a:t> </a:t>
            </a:r>
            <a:r>
              <a:rPr u="none" spc="90" dirty="0">
                <a:latin typeface="Palatino Linotype" panose="02040502050505030304" pitchFamily="18" charset="0"/>
              </a:rPr>
              <a:t>options</a:t>
            </a:r>
            <a:r>
              <a:rPr u="none" spc="-15" dirty="0">
                <a:latin typeface="Palatino Linotype" panose="02040502050505030304" pitchFamily="18" charset="0"/>
              </a:rPr>
              <a:t> </a:t>
            </a:r>
            <a:r>
              <a:rPr u="none" spc="60" dirty="0">
                <a:latin typeface="Palatino Linotype" panose="02040502050505030304" pitchFamily="18" charset="0"/>
              </a:rPr>
              <a:t>for</a:t>
            </a:r>
            <a:r>
              <a:rPr u="none" dirty="0">
                <a:latin typeface="Palatino Linotype" panose="02040502050505030304" pitchFamily="18" charset="0"/>
              </a:rPr>
              <a:t> </a:t>
            </a:r>
            <a:r>
              <a:rPr u="none" spc="90" dirty="0">
                <a:latin typeface="Palatino Linotype" panose="02040502050505030304" pitchFamily="18" charset="0"/>
              </a:rPr>
              <a:t>the</a:t>
            </a:r>
            <a:r>
              <a:rPr u="none" spc="-10" dirty="0">
                <a:latin typeface="Palatino Linotype" panose="02040502050505030304" pitchFamily="18" charset="0"/>
              </a:rPr>
              <a:t> </a:t>
            </a:r>
            <a:r>
              <a:rPr u="none" spc="100" dirty="0">
                <a:latin typeface="Palatino Linotype" panose="02040502050505030304" pitchFamily="18" charset="0"/>
              </a:rPr>
              <a:t>future</a:t>
            </a:r>
            <a:r>
              <a:rPr u="none" spc="-20" dirty="0">
                <a:latin typeface="Palatino Linotype" panose="02040502050505030304" pitchFamily="18" charset="0"/>
              </a:rPr>
              <a:t> </a:t>
            </a:r>
            <a:r>
              <a:rPr u="none" spc="40" dirty="0">
                <a:latin typeface="Palatino Linotype" panose="02040502050505030304" pitchFamily="18" charset="0"/>
              </a:rPr>
              <a:t>of</a:t>
            </a:r>
            <a:r>
              <a:rPr u="none" spc="-20" dirty="0">
                <a:latin typeface="Palatino Linotype" panose="02040502050505030304" pitchFamily="18" charset="0"/>
              </a:rPr>
              <a:t> </a:t>
            </a:r>
            <a:r>
              <a:rPr u="none" spc="30" dirty="0">
                <a:latin typeface="Palatino Linotype" panose="02040502050505030304" pitchFamily="18" charset="0"/>
              </a:rPr>
              <a:t>Vermont’s</a:t>
            </a:r>
            <a:r>
              <a:rPr u="none" spc="-20" dirty="0">
                <a:latin typeface="Palatino Linotype" panose="02040502050505030304" pitchFamily="18" charset="0"/>
              </a:rPr>
              <a:t> </a:t>
            </a:r>
            <a:r>
              <a:rPr u="none" spc="85" dirty="0">
                <a:latin typeface="Palatino Linotype" panose="02040502050505030304" pitchFamily="18" charset="0"/>
              </a:rPr>
              <a:t>health</a:t>
            </a:r>
            <a:r>
              <a:rPr u="none" spc="-15" dirty="0">
                <a:latin typeface="Palatino Linotype" panose="02040502050505030304" pitchFamily="18" charset="0"/>
              </a:rPr>
              <a:t> </a:t>
            </a:r>
            <a:r>
              <a:rPr u="none" spc="90" dirty="0">
                <a:latin typeface="Palatino Linotype" panose="02040502050505030304" pitchFamily="18" charset="0"/>
              </a:rPr>
              <a:t>insurance</a:t>
            </a:r>
            <a:r>
              <a:rPr u="none" spc="-30" dirty="0">
                <a:latin typeface="Palatino Linotype" panose="02040502050505030304" pitchFamily="18" charset="0"/>
              </a:rPr>
              <a:t> </a:t>
            </a:r>
            <a:r>
              <a:rPr u="none" spc="95" dirty="0">
                <a:latin typeface="Palatino Linotype" panose="02040502050505030304" pitchFamily="18" charset="0"/>
              </a:rPr>
              <a:t>markets</a:t>
            </a:r>
            <a:r>
              <a:rPr u="none" spc="5" dirty="0">
                <a:latin typeface="Palatino Linotype" panose="02040502050505030304" pitchFamily="18" charset="0"/>
              </a:rPr>
              <a:t> </a:t>
            </a:r>
            <a:r>
              <a:rPr u="none" spc="95" dirty="0">
                <a:latin typeface="Palatino Linotype" panose="02040502050505030304" pitchFamily="18" charset="0"/>
              </a:rPr>
              <a:t>(merged</a:t>
            </a:r>
            <a:r>
              <a:rPr u="none" dirty="0">
                <a:latin typeface="Palatino Linotype" panose="02040502050505030304" pitchFamily="18" charset="0"/>
              </a:rPr>
              <a:t> </a:t>
            </a:r>
            <a:r>
              <a:rPr u="none" spc="80" dirty="0">
                <a:latin typeface="Palatino Linotype" panose="02040502050505030304" pitchFamily="18" charset="0"/>
              </a:rPr>
              <a:t>vs  </a:t>
            </a:r>
            <a:r>
              <a:rPr u="none" spc="100" dirty="0">
                <a:latin typeface="Palatino Linotype" panose="02040502050505030304" pitchFamily="18" charset="0"/>
              </a:rPr>
              <a:t>not</a:t>
            </a:r>
            <a:r>
              <a:rPr u="none" spc="-30" dirty="0">
                <a:latin typeface="Palatino Linotype" panose="02040502050505030304" pitchFamily="18" charset="0"/>
              </a:rPr>
              <a:t> </a:t>
            </a:r>
            <a:r>
              <a:rPr u="none" spc="95" dirty="0">
                <a:latin typeface="Palatino Linotype" panose="02040502050505030304" pitchFamily="18" charset="0"/>
              </a:rPr>
              <a:t>merged)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959735" marR="5080" indent="-2945130">
              <a:lnSpc>
                <a:spcPct val="100000"/>
              </a:lnSpc>
              <a:spcBef>
                <a:spcPts val="100"/>
              </a:spcBef>
            </a:pPr>
            <a:r>
              <a:rPr spc="-60" dirty="0">
                <a:latin typeface="Franklin Gothic Medium" panose="020B0603020102020204" pitchFamily="34" charset="0"/>
              </a:rPr>
              <a:t>H.524: </a:t>
            </a:r>
            <a:r>
              <a:rPr spc="-85" dirty="0">
                <a:latin typeface="Franklin Gothic Medium" panose="020B0603020102020204" pitchFamily="34" charset="0"/>
              </a:rPr>
              <a:t>Health </a:t>
            </a:r>
            <a:r>
              <a:rPr spc="-25" dirty="0">
                <a:latin typeface="Franklin Gothic Medium" panose="020B0603020102020204" pitchFamily="34" charset="0"/>
              </a:rPr>
              <a:t>Insurance </a:t>
            </a:r>
            <a:r>
              <a:rPr spc="-10" dirty="0">
                <a:latin typeface="Franklin Gothic Medium" panose="020B0603020102020204" pitchFamily="34" charset="0"/>
              </a:rPr>
              <a:t>and</a:t>
            </a:r>
            <a:r>
              <a:rPr spc="-630" dirty="0">
                <a:latin typeface="Franklin Gothic Medium" panose="020B0603020102020204" pitchFamily="34" charset="0"/>
              </a:rPr>
              <a:t> </a:t>
            </a:r>
            <a:r>
              <a:rPr lang="en-US" spc="-110" dirty="0">
                <a:latin typeface="Franklin Gothic Medium" panose="020B0603020102020204" pitchFamily="34" charset="0"/>
              </a:rPr>
              <a:t> the </a:t>
            </a:r>
            <a:r>
              <a:rPr spc="-70" dirty="0">
                <a:latin typeface="Franklin Gothic Medium" panose="020B0603020102020204" pitchFamily="34" charset="0"/>
              </a:rPr>
              <a:t>Individual  </a:t>
            </a:r>
            <a:r>
              <a:rPr spc="-5" dirty="0">
                <a:latin typeface="Franklin Gothic Medium" panose="020B0603020102020204" pitchFamily="34" charset="0"/>
              </a:rPr>
              <a:t>Mandate</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13</a:t>
            </a:fld>
            <a:endParaRPr spc="-25" dirty="0"/>
          </a:p>
        </p:txBody>
      </p:sp>
      <p:sp>
        <p:nvSpPr>
          <p:cNvPr id="3" name="object 3"/>
          <p:cNvSpPr txBox="1"/>
          <p:nvPr/>
        </p:nvSpPr>
        <p:spPr>
          <a:xfrm>
            <a:off x="535940" y="1555661"/>
            <a:ext cx="8001634" cy="2953385"/>
          </a:xfrm>
          <a:prstGeom prst="rect">
            <a:avLst/>
          </a:prstGeom>
        </p:spPr>
        <p:txBody>
          <a:bodyPr vert="horz" wrap="square" lIns="0" tIns="74295" rIns="0" bIns="0" rtlCol="0">
            <a:spAutoFit/>
          </a:bodyPr>
          <a:lstStyle/>
          <a:p>
            <a:pPr marL="12700">
              <a:lnSpc>
                <a:spcPct val="100000"/>
              </a:lnSpc>
              <a:spcBef>
                <a:spcPts val="585"/>
              </a:spcBef>
            </a:pPr>
            <a:r>
              <a:rPr sz="2000" u="heavy" spc="155" dirty="0">
                <a:uFill>
                  <a:solidFill>
                    <a:srgbClr val="000000"/>
                  </a:solidFill>
                </a:uFill>
                <a:latin typeface="Palatino Linotype" panose="02040502050505030304" pitchFamily="18" charset="0"/>
                <a:cs typeface="Times New Roman"/>
              </a:rPr>
              <a:t>Adds</a:t>
            </a:r>
            <a:r>
              <a:rPr sz="2000" u="heavy" spc="-20" dirty="0">
                <a:uFill>
                  <a:solidFill>
                    <a:srgbClr val="000000"/>
                  </a:solidFill>
                </a:uFill>
                <a:latin typeface="Palatino Linotype" panose="02040502050505030304" pitchFamily="18" charset="0"/>
                <a:cs typeface="Times New Roman"/>
              </a:rPr>
              <a:t> </a:t>
            </a:r>
            <a:r>
              <a:rPr sz="2000" u="heavy" spc="75" dirty="0">
                <a:uFill>
                  <a:solidFill>
                    <a:srgbClr val="000000"/>
                  </a:solidFill>
                </a:uFill>
                <a:latin typeface="Palatino Linotype" panose="02040502050505030304" pitchFamily="18" charset="0"/>
                <a:cs typeface="Times New Roman"/>
              </a:rPr>
              <a:t>limits</a:t>
            </a:r>
            <a:r>
              <a:rPr sz="2000" u="heavy" spc="-10" dirty="0">
                <a:uFill>
                  <a:solidFill>
                    <a:srgbClr val="000000"/>
                  </a:solidFill>
                </a:uFill>
                <a:latin typeface="Palatino Linotype" panose="02040502050505030304" pitchFamily="18" charset="0"/>
                <a:cs typeface="Times New Roman"/>
              </a:rPr>
              <a:t> </a:t>
            </a:r>
            <a:r>
              <a:rPr sz="2000" u="heavy" spc="130" dirty="0">
                <a:uFill>
                  <a:solidFill>
                    <a:srgbClr val="000000"/>
                  </a:solidFill>
                </a:uFill>
                <a:latin typeface="Palatino Linotype" panose="02040502050505030304" pitchFamily="18" charset="0"/>
                <a:cs typeface="Times New Roman"/>
              </a:rPr>
              <a:t>on</a:t>
            </a:r>
            <a:r>
              <a:rPr sz="2000" u="heavy" spc="-90" dirty="0">
                <a:uFill>
                  <a:solidFill>
                    <a:srgbClr val="000000"/>
                  </a:solidFill>
                </a:uFill>
                <a:latin typeface="Palatino Linotype" panose="02040502050505030304" pitchFamily="18" charset="0"/>
                <a:cs typeface="Times New Roman"/>
              </a:rPr>
              <a:t> </a:t>
            </a:r>
            <a:r>
              <a:rPr sz="2000" u="heavy" spc="80" dirty="0">
                <a:uFill>
                  <a:solidFill>
                    <a:srgbClr val="000000"/>
                  </a:solidFill>
                </a:uFill>
                <a:latin typeface="Palatino Linotype" panose="02040502050505030304" pitchFamily="18" charset="0"/>
                <a:cs typeface="Times New Roman"/>
              </a:rPr>
              <a:t>Association</a:t>
            </a:r>
            <a:r>
              <a:rPr sz="2000" u="heavy" spc="-40" dirty="0">
                <a:uFill>
                  <a:solidFill>
                    <a:srgbClr val="000000"/>
                  </a:solidFill>
                </a:uFill>
                <a:latin typeface="Palatino Linotype" panose="02040502050505030304" pitchFamily="18" charset="0"/>
                <a:cs typeface="Times New Roman"/>
              </a:rPr>
              <a:t> </a:t>
            </a:r>
            <a:r>
              <a:rPr sz="2000" u="heavy" spc="110" dirty="0">
                <a:uFill>
                  <a:solidFill>
                    <a:srgbClr val="000000"/>
                  </a:solidFill>
                </a:uFill>
                <a:latin typeface="Palatino Linotype" panose="02040502050505030304" pitchFamily="18" charset="0"/>
                <a:cs typeface="Times New Roman"/>
              </a:rPr>
              <a:t>Health</a:t>
            </a:r>
            <a:r>
              <a:rPr sz="2000" u="heavy" spc="-15" dirty="0">
                <a:uFill>
                  <a:solidFill>
                    <a:srgbClr val="000000"/>
                  </a:solidFill>
                </a:uFill>
                <a:latin typeface="Palatino Linotype" panose="02040502050505030304" pitchFamily="18" charset="0"/>
                <a:cs typeface="Times New Roman"/>
              </a:rPr>
              <a:t> </a:t>
            </a:r>
            <a:r>
              <a:rPr sz="2000" u="heavy" spc="95" dirty="0">
                <a:uFill>
                  <a:solidFill>
                    <a:srgbClr val="000000"/>
                  </a:solidFill>
                </a:uFill>
                <a:latin typeface="Palatino Linotype" panose="02040502050505030304" pitchFamily="18" charset="0"/>
                <a:cs typeface="Times New Roman"/>
              </a:rPr>
              <a:t>Plans</a:t>
            </a:r>
            <a:r>
              <a:rPr sz="2000" u="heavy" spc="-15" dirty="0">
                <a:uFill>
                  <a:solidFill>
                    <a:srgbClr val="000000"/>
                  </a:solidFill>
                </a:uFill>
                <a:latin typeface="Palatino Linotype" panose="02040502050505030304" pitchFamily="18" charset="0"/>
                <a:cs typeface="Times New Roman"/>
              </a:rPr>
              <a:t> </a:t>
            </a:r>
            <a:r>
              <a:rPr sz="2000" u="heavy" spc="65" dirty="0">
                <a:uFill>
                  <a:solidFill>
                    <a:srgbClr val="000000"/>
                  </a:solidFill>
                </a:uFill>
                <a:latin typeface="Palatino Linotype" panose="02040502050505030304" pitchFamily="18" charset="0"/>
                <a:cs typeface="Times New Roman"/>
              </a:rPr>
              <a:t>(AHP):</a:t>
            </a:r>
            <a:endParaRPr sz="2000" dirty="0">
              <a:latin typeface="Palatino Linotype" panose="02040502050505030304" pitchFamily="18" charset="0"/>
              <a:cs typeface="Times New Roman"/>
            </a:endParaRPr>
          </a:p>
          <a:p>
            <a:pPr marL="355600" marR="5080" indent="-342900">
              <a:lnSpc>
                <a:spcPct val="100000"/>
              </a:lnSpc>
              <a:spcBef>
                <a:spcPts val="480"/>
              </a:spcBef>
              <a:buFont typeface="Arial"/>
              <a:buChar char="•"/>
              <a:tabLst>
                <a:tab pos="355600" algn="l"/>
                <a:tab pos="356235" algn="l"/>
              </a:tabLst>
            </a:pPr>
            <a:r>
              <a:rPr sz="2000" spc="140" dirty="0">
                <a:latin typeface="Palatino Linotype" panose="02040502050505030304" pitchFamily="18" charset="0"/>
                <a:cs typeface="Times New Roman"/>
              </a:rPr>
              <a:t>An</a:t>
            </a:r>
            <a:r>
              <a:rPr sz="2000" spc="-85" dirty="0">
                <a:latin typeface="Palatino Linotype" panose="02040502050505030304" pitchFamily="18" charset="0"/>
                <a:cs typeface="Times New Roman"/>
              </a:rPr>
              <a:t> </a:t>
            </a:r>
            <a:r>
              <a:rPr sz="2000" spc="145" dirty="0">
                <a:latin typeface="Palatino Linotype" panose="02040502050505030304" pitchFamily="18" charset="0"/>
                <a:cs typeface="Times New Roman"/>
              </a:rPr>
              <a:t>AHP</a:t>
            </a:r>
            <a:r>
              <a:rPr sz="2000" spc="-65"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that</a:t>
            </a:r>
            <a:r>
              <a:rPr sz="2000" dirty="0">
                <a:latin typeface="Palatino Linotype" panose="02040502050505030304" pitchFamily="18" charset="0"/>
                <a:cs typeface="Times New Roman"/>
              </a:rPr>
              <a:t> </a:t>
            </a:r>
            <a:r>
              <a:rPr sz="2000" spc="130" dirty="0">
                <a:latin typeface="Palatino Linotype" panose="02040502050505030304" pitchFamily="18" charset="0"/>
                <a:cs typeface="Times New Roman"/>
              </a:rPr>
              <a:t>provided</a:t>
            </a:r>
            <a:r>
              <a:rPr sz="2000" dirty="0">
                <a:latin typeface="Palatino Linotype" panose="02040502050505030304" pitchFamily="18" charset="0"/>
                <a:cs typeface="Times New Roman"/>
              </a:rPr>
              <a:t> </a:t>
            </a:r>
            <a:r>
              <a:rPr sz="2000" spc="80" dirty="0">
                <a:latin typeface="Palatino Linotype" panose="02040502050505030304" pitchFamily="18" charset="0"/>
                <a:cs typeface="Times New Roman"/>
              </a:rPr>
              <a:t>coverage</a:t>
            </a:r>
            <a:r>
              <a:rPr sz="2000" spc="-1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in</a:t>
            </a:r>
            <a:r>
              <a:rPr sz="2000" spc="-10" dirty="0">
                <a:latin typeface="Palatino Linotype" panose="02040502050505030304" pitchFamily="18" charset="0"/>
                <a:cs typeface="Times New Roman"/>
              </a:rPr>
              <a:t> </a:t>
            </a:r>
            <a:r>
              <a:rPr sz="2000" dirty="0">
                <a:latin typeface="Palatino Linotype" panose="02040502050505030304" pitchFamily="18" charset="0"/>
                <a:cs typeface="Times New Roman"/>
              </a:rPr>
              <a:t>2019</a:t>
            </a:r>
            <a:r>
              <a:rPr sz="2000" spc="-25" dirty="0">
                <a:latin typeface="Palatino Linotype" panose="02040502050505030304" pitchFamily="18" charset="0"/>
                <a:cs typeface="Times New Roman"/>
              </a:rPr>
              <a:t> </a:t>
            </a:r>
            <a:r>
              <a:rPr sz="2000" spc="125" dirty="0">
                <a:latin typeface="Palatino Linotype" panose="02040502050505030304" pitchFamily="18" charset="0"/>
                <a:cs typeface="Times New Roman"/>
              </a:rPr>
              <a:t>plan</a:t>
            </a:r>
            <a:r>
              <a:rPr sz="2000" spc="-15" dirty="0">
                <a:latin typeface="Palatino Linotype" panose="02040502050505030304" pitchFamily="18" charset="0"/>
                <a:cs typeface="Times New Roman"/>
              </a:rPr>
              <a:t> </a:t>
            </a:r>
            <a:r>
              <a:rPr sz="2000" spc="95" dirty="0">
                <a:latin typeface="Palatino Linotype" panose="02040502050505030304" pitchFamily="18" charset="0"/>
                <a:cs typeface="Times New Roman"/>
              </a:rPr>
              <a:t>year</a:t>
            </a:r>
            <a:r>
              <a:rPr sz="2000" spc="-10" dirty="0">
                <a:latin typeface="Palatino Linotype" panose="02040502050505030304" pitchFamily="18" charset="0"/>
                <a:cs typeface="Times New Roman"/>
              </a:rPr>
              <a:t> </a:t>
            </a:r>
            <a:r>
              <a:rPr sz="2000" spc="145" dirty="0">
                <a:latin typeface="Palatino Linotype" panose="02040502050505030304" pitchFamily="18" charset="0"/>
                <a:cs typeface="Times New Roman"/>
              </a:rPr>
              <a:t>may</a:t>
            </a:r>
            <a:r>
              <a:rPr sz="200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be</a:t>
            </a:r>
            <a:r>
              <a:rPr sz="2000" dirty="0">
                <a:latin typeface="Palatino Linotype" panose="02040502050505030304" pitchFamily="18" charset="0"/>
                <a:cs typeface="Times New Roman"/>
              </a:rPr>
              <a:t> </a:t>
            </a:r>
            <a:r>
              <a:rPr sz="2000" spc="130" dirty="0">
                <a:latin typeface="Palatino Linotype" panose="02040502050505030304" pitchFamily="18" charset="0"/>
                <a:cs typeface="Times New Roman"/>
              </a:rPr>
              <a:t>renewed  </a:t>
            </a:r>
            <a:r>
              <a:rPr sz="2000" spc="70" dirty="0">
                <a:latin typeface="Palatino Linotype" panose="02040502050505030304" pitchFamily="18" charset="0"/>
                <a:cs typeface="Times New Roman"/>
              </a:rPr>
              <a:t>for </a:t>
            </a:r>
            <a:r>
              <a:rPr sz="2000" spc="75" dirty="0">
                <a:latin typeface="Palatino Linotype" panose="02040502050505030304" pitchFamily="18" charset="0"/>
                <a:cs typeface="Times New Roman"/>
              </a:rPr>
              <a:t>existing association </a:t>
            </a:r>
            <a:r>
              <a:rPr sz="2000" spc="105" dirty="0">
                <a:latin typeface="Palatino Linotype" panose="02040502050505030304" pitchFamily="18" charset="0"/>
                <a:cs typeface="Times New Roman"/>
              </a:rPr>
              <a:t>employer members, </a:t>
            </a:r>
            <a:r>
              <a:rPr sz="2000" spc="90" dirty="0">
                <a:latin typeface="Palatino Linotype" panose="02040502050505030304" pitchFamily="18" charset="0"/>
                <a:cs typeface="Times New Roman"/>
              </a:rPr>
              <a:t>to </a:t>
            </a:r>
            <a:r>
              <a:rPr sz="2000" spc="105" dirty="0">
                <a:latin typeface="Palatino Linotype" panose="02040502050505030304" pitchFamily="18" charset="0"/>
                <a:cs typeface="Times New Roman"/>
              </a:rPr>
              <a:t>the </a:t>
            </a:r>
            <a:r>
              <a:rPr sz="2000" spc="85" dirty="0">
                <a:latin typeface="Palatino Linotype" panose="02040502050505030304" pitchFamily="18" charset="0"/>
                <a:cs typeface="Times New Roman"/>
              </a:rPr>
              <a:t>extent </a:t>
            </a:r>
            <a:r>
              <a:rPr sz="2000" spc="120" dirty="0">
                <a:latin typeface="Palatino Linotype" panose="02040502050505030304" pitchFamily="18" charset="0"/>
                <a:cs typeface="Times New Roman"/>
              </a:rPr>
              <a:t>permitted  </a:t>
            </a:r>
            <a:r>
              <a:rPr sz="2000" spc="155" dirty="0">
                <a:latin typeface="Palatino Linotype" panose="02040502050505030304" pitchFamily="18" charset="0"/>
                <a:cs typeface="Times New Roman"/>
              </a:rPr>
              <a:t>under</a:t>
            </a:r>
            <a:r>
              <a:rPr sz="2000" spc="-2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federal</a:t>
            </a:r>
            <a:r>
              <a:rPr sz="2000" dirty="0">
                <a:latin typeface="Palatino Linotype" panose="02040502050505030304" pitchFamily="18" charset="0"/>
                <a:cs typeface="Times New Roman"/>
              </a:rPr>
              <a:t> </a:t>
            </a:r>
            <a:r>
              <a:rPr sz="2000" spc="120" dirty="0">
                <a:latin typeface="Palatino Linotype" panose="02040502050505030304" pitchFamily="18" charset="0"/>
                <a:cs typeface="Times New Roman"/>
              </a:rPr>
              <a:t>law</a:t>
            </a:r>
            <a:r>
              <a:rPr sz="2000" spc="-25" dirty="0">
                <a:latin typeface="Palatino Linotype" panose="02040502050505030304" pitchFamily="18" charset="0"/>
                <a:cs typeface="Times New Roman"/>
              </a:rPr>
              <a:t> </a:t>
            </a:r>
            <a:r>
              <a:rPr sz="2000" spc="135" dirty="0">
                <a:latin typeface="Palatino Linotype" panose="02040502050505030304" pitchFamily="18" charset="0"/>
                <a:cs typeface="Times New Roman"/>
              </a:rPr>
              <a:t>but</a:t>
            </a:r>
            <a:r>
              <a:rPr sz="200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cannot</a:t>
            </a:r>
            <a:r>
              <a:rPr sz="2000" spc="-3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enroll</a:t>
            </a:r>
            <a:r>
              <a:rPr sz="2000" spc="5" dirty="0">
                <a:latin typeface="Palatino Linotype" panose="02040502050505030304" pitchFamily="18" charset="0"/>
                <a:cs typeface="Times New Roman"/>
              </a:rPr>
              <a:t> </a:t>
            </a:r>
            <a:r>
              <a:rPr sz="2000" spc="130" dirty="0">
                <a:latin typeface="Palatino Linotype" panose="02040502050505030304" pitchFamily="18" charset="0"/>
                <a:cs typeface="Times New Roman"/>
              </a:rPr>
              <a:t>any</a:t>
            </a:r>
            <a:r>
              <a:rPr sz="2000" spc="-5" dirty="0">
                <a:latin typeface="Palatino Linotype" panose="02040502050505030304" pitchFamily="18" charset="0"/>
                <a:cs typeface="Times New Roman"/>
              </a:rPr>
              <a:t> </a:t>
            </a:r>
            <a:r>
              <a:rPr sz="2000" spc="150" dirty="0">
                <a:latin typeface="Palatino Linotype" panose="02040502050505030304" pitchFamily="18" charset="0"/>
                <a:cs typeface="Times New Roman"/>
              </a:rPr>
              <a:t>new</a:t>
            </a:r>
            <a:r>
              <a:rPr sz="2000" spc="-1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employer</a:t>
            </a:r>
            <a:r>
              <a:rPr sz="2000" spc="-10" dirty="0">
                <a:latin typeface="Palatino Linotype" panose="02040502050505030304" pitchFamily="18" charset="0"/>
                <a:cs typeface="Times New Roman"/>
              </a:rPr>
              <a:t> </a:t>
            </a:r>
            <a:r>
              <a:rPr sz="2000" spc="120" dirty="0">
                <a:latin typeface="Palatino Linotype" panose="02040502050505030304" pitchFamily="18" charset="0"/>
                <a:cs typeface="Times New Roman"/>
              </a:rPr>
              <a:t>members</a:t>
            </a:r>
            <a:r>
              <a:rPr sz="2000" dirty="0">
                <a:latin typeface="Palatino Linotype" panose="02040502050505030304" pitchFamily="18" charset="0"/>
                <a:cs typeface="Times New Roman"/>
              </a:rPr>
              <a:t> </a:t>
            </a:r>
            <a:r>
              <a:rPr sz="2000" spc="70" dirty="0">
                <a:latin typeface="Palatino Linotype" panose="02040502050505030304" pitchFamily="18" charset="0"/>
                <a:cs typeface="Times New Roman"/>
              </a:rPr>
              <a:t>for  </a:t>
            </a:r>
            <a:r>
              <a:rPr sz="2000" spc="80" dirty="0">
                <a:latin typeface="Palatino Linotype" panose="02040502050505030304" pitchFamily="18" charset="0"/>
                <a:cs typeface="Times New Roman"/>
              </a:rPr>
              <a:t>coverage after </a:t>
            </a:r>
            <a:r>
              <a:rPr sz="2000" spc="105" dirty="0">
                <a:latin typeface="Palatino Linotype" panose="02040502050505030304" pitchFamily="18" charset="0"/>
                <a:cs typeface="Times New Roman"/>
              </a:rPr>
              <a:t>the </a:t>
            </a:r>
            <a:r>
              <a:rPr sz="2000" spc="5" dirty="0">
                <a:latin typeface="Palatino Linotype" panose="02040502050505030304" pitchFamily="18" charset="0"/>
                <a:cs typeface="Times New Roman"/>
              </a:rPr>
              <a:t>2019 </a:t>
            </a:r>
            <a:r>
              <a:rPr sz="2000" spc="125" dirty="0">
                <a:latin typeface="Palatino Linotype" panose="02040502050505030304" pitchFamily="18" charset="0"/>
                <a:cs typeface="Times New Roman"/>
              </a:rPr>
              <a:t>plan </a:t>
            </a:r>
            <a:r>
              <a:rPr sz="2000" spc="50" dirty="0">
                <a:latin typeface="Palatino Linotype" panose="02040502050505030304" pitchFamily="18" charset="0"/>
                <a:cs typeface="Times New Roman"/>
              </a:rPr>
              <a:t>year. </a:t>
            </a:r>
            <a:r>
              <a:rPr sz="2000" spc="114" dirty="0">
                <a:latin typeface="Palatino Linotype" panose="02040502050505030304" pitchFamily="18" charset="0"/>
                <a:cs typeface="Times New Roman"/>
              </a:rPr>
              <a:t>(new </a:t>
            </a:r>
            <a:r>
              <a:rPr sz="2000" spc="95" dirty="0">
                <a:latin typeface="Palatino Linotype" panose="02040502050505030304" pitchFamily="18" charset="0"/>
                <a:cs typeface="Times New Roman"/>
              </a:rPr>
              <a:t>employees </a:t>
            </a:r>
            <a:r>
              <a:rPr sz="2000" spc="45" dirty="0">
                <a:latin typeface="Palatino Linotype" panose="02040502050505030304" pitchFamily="18" charset="0"/>
                <a:cs typeface="Times New Roman"/>
              </a:rPr>
              <a:t>of </a:t>
            </a:r>
            <a:r>
              <a:rPr sz="2000" spc="75" dirty="0">
                <a:latin typeface="Palatino Linotype" panose="02040502050505030304" pitchFamily="18" charset="0"/>
                <a:cs typeface="Times New Roman"/>
              </a:rPr>
              <a:t>existing  association </a:t>
            </a:r>
            <a:r>
              <a:rPr sz="2000" spc="105" dirty="0">
                <a:latin typeface="Palatino Linotype" panose="02040502050505030304" pitchFamily="18" charset="0"/>
                <a:cs typeface="Times New Roman"/>
              </a:rPr>
              <a:t>employer </a:t>
            </a:r>
            <a:r>
              <a:rPr sz="2000" spc="120" dirty="0">
                <a:latin typeface="Palatino Linotype" panose="02040502050505030304" pitchFamily="18" charset="0"/>
                <a:cs typeface="Times New Roman"/>
              </a:rPr>
              <a:t>members </a:t>
            </a:r>
            <a:r>
              <a:rPr sz="2000" spc="145" dirty="0">
                <a:latin typeface="Palatino Linotype" panose="02040502050505030304" pitchFamily="18" charset="0"/>
                <a:cs typeface="Times New Roman"/>
              </a:rPr>
              <a:t>may </a:t>
            </a:r>
            <a:r>
              <a:rPr sz="2000" spc="80" dirty="0">
                <a:latin typeface="Palatino Linotype" panose="02040502050505030304" pitchFamily="18" charset="0"/>
                <a:cs typeface="Times New Roman"/>
              </a:rPr>
              <a:t>enroll </a:t>
            </a:r>
            <a:r>
              <a:rPr sz="2000" spc="90" dirty="0">
                <a:latin typeface="Palatino Linotype" panose="02040502050505030304" pitchFamily="18" charset="0"/>
                <a:cs typeface="Times New Roman"/>
              </a:rPr>
              <a:t>in </a:t>
            </a:r>
            <a:r>
              <a:rPr sz="2000" spc="105" dirty="0">
                <a:latin typeface="Palatino Linotype" panose="02040502050505030304" pitchFamily="18" charset="0"/>
                <a:cs typeface="Times New Roman"/>
              </a:rPr>
              <a:t>the </a:t>
            </a:r>
            <a:r>
              <a:rPr sz="2000" spc="125" dirty="0">
                <a:latin typeface="Palatino Linotype" panose="02040502050505030304" pitchFamily="18" charset="0"/>
                <a:cs typeface="Times New Roman"/>
              </a:rPr>
              <a:t>plan </a:t>
            </a:r>
            <a:r>
              <a:rPr sz="2000" spc="90" dirty="0">
                <a:latin typeface="Palatino Linotype" panose="02040502050505030304" pitchFamily="18" charset="0"/>
                <a:cs typeface="Times New Roman"/>
              </a:rPr>
              <a:t>in </a:t>
            </a:r>
            <a:r>
              <a:rPr sz="2000" spc="110" dirty="0">
                <a:latin typeface="Palatino Linotype" panose="02040502050505030304" pitchFamily="18" charset="0"/>
                <a:cs typeface="Times New Roman"/>
              </a:rPr>
              <a:t>a  </a:t>
            </a:r>
            <a:r>
              <a:rPr sz="2000" spc="114" dirty="0">
                <a:latin typeface="Palatino Linotype" panose="02040502050505030304" pitchFamily="18" charset="0"/>
                <a:cs typeface="Times New Roman"/>
              </a:rPr>
              <a:t>subsequent </a:t>
            </a:r>
            <a:r>
              <a:rPr sz="2000" spc="125" dirty="0">
                <a:latin typeface="Palatino Linotype" panose="02040502050505030304" pitchFamily="18" charset="0"/>
                <a:cs typeface="Times New Roman"/>
              </a:rPr>
              <a:t>plan</a:t>
            </a:r>
            <a:r>
              <a:rPr sz="2000" spc="-160" dirty="0">
                <a:latin typeface="Palatino Linotype" panose="02040502050505030304" pitchFamily="18" charset="0"/>
                <a:cs typeface="Times New Roman"/>
              </a:rPr>
              <a:t> </a:t>
            </a:r>
            <a:r>
              <a:rPr sz="2000" spc="75" dirty="0">
                <a:latin typeface="Palatino Linotype" panose="02040502050505030304" pitchFamily="18" charset="0"/>
                <a:cs typeface="Times New Roman"/>
              </a:rPr>
              <a:t>year)</a:t>
            </a:r>
            <a:endParaRPr sz="2000" dirty="0">
              <a:latin typeface="Palatino Linotype" panose="02040502050505030304" pitchFamily="18" charset="0"/>
              <a:cs typeface="Times New Roman"/>
            </a:endParaRPr>
          </a:p>
          <a:p>
            <a:pPr marL="355600" marR="738505" indent="-342900">
              <a:lnSpc>
                <a:spcPct val="100000"/>
              </a:lnSpc>
              <a:spcBef>
                <a:spcPts val="484"/>
              </a:spcBef>
              <a:buFont typeface="Arial"/>
              <a:buChar char="•"/>
              <a:tabLst>
                <a:tab pos="355600" algn="l"/>
                <a:tab pos="356235" algn="l"/>
              </a:tabLst>
            </a:pPr>
            <a:r>
              <a:rPr sz="2000" spc="155" dirty="0">
                <a:latin typeface="Palatino Linotype" panose="02040502050505030304" pitchFamily="18" charset="0"/>
                <a:cs typeface="Times New Roman"/>
              </a:rPr>
              <a:t>No</a:t>
            </a:r>
            <a:r>
              <a:rPr sz="2000" spc="-10" dirty="0">
                <a:latin typeface="Palatino Linotype" panose="02040502050505030304" pitchFamily="18" charset="0"/>
                <a:cs typeface="Times New Roman"/>
              </a:rPr>
              <a:t> </a:t>
            </a:r>
            <a:r>
              <a:rPr sz="2000" spc="150" dirty="0">
                <a:latin typeface="Palatino Linotype" panose="02040502050505030304" pitchFamily="18" charset="0"/>
                <a:cs typeface="Times New Roman"/>
              </a:rPr>
              <a:t>new</a:t>
            </a:r>
            <a:r>
              <a:rPr sz="2000" spc="-10" dirty="0">
                <a:latin typeface="Palatino Linotype" panose="02040502050505030304" pitchFamily="18" charset="0"/>
                <a:cs typeface="Times New Roman"/>
              </a:rPr>
              <a:t> </a:t>
            </a:r>
            <a:r>
              <a:rPr sz="2000" spc="75" dirty="0">
                <a:latin typeface="Palatino Linotype" panose="02040502050505030304" pitchFamily="18" charset="0"/>
                <a:cs typeface="Times New Roman"/>
              </a:rPr>
              <a:t>association</a:t>
            </a:r>
            <a:r>
              <a:rPr sz="2000" spc="-4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health</a:t>
            </a:r>
            <a:r>
              <a:rPr sz="2000" spc="-15"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plans</a:t>
            </a:r>
            <a:r>
              <a:rPr sz="2000" spc="-10" dirty="0">
                <a:latin typeface="Palatino Linotype" panose="02040502050505030304" pitchFamily="18" charset="0"/>
                <a:cs typeface="Times New Roman"/>
              </a:rPr>
              <a:t> </a:t>
            </a:r>
            <a:r>
              <a:rPr sz="2000" spc="80" dirty="0">
                <a:latin typeface="Palatino Linotype" panose="02040502050505030304" pitchFamily="18" charset="0"/>
                <a:cs typeface="Times New Roman"/>
              </a:rPr>
              <a:t>shall</a:t>
            </a:r>
            <a:r>
              <a:rPr sz="2000" spc="5" dirty="0">
                <a:latin typeface="Palatino Linotype" panose="02040502050505030304" pitchFamily="18" charset="0"/>
                <a:cs typeface="Times New Roman"/>
              </a:rPr>
              <a:t> </a:t>
            </a:r>
            <a:r>
              <a:rPr sz="2000" spc="85" dirty="0">
                <a:latin typeface="Palatino Linotype" panose="02040502050505030304" pitchFamily="18" charset="0"/>
                <a:cs typeface="Times New Roman"/>
              </a:rPr>
              <a:t>be</a:t>
            </a:r>
            <a:r>
              <a:rPr sz="200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offered</a:t>
            </a:r>
            <a:r>
              <a:rPr sz="2000" spc="-1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or</a:t>
            </a:r>
            <a:r>
              <a:rPr sz="2000" spc="-10"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issued</a:t>
            </a:r>
            <a:r>
              <a:rPr sz="2000" spc="5" dirty="0">
                <a:latin typeface="Palatino Linotype" panose="02040502050505030304" pitchFamily="18" charset="0"/>
                <a:cs typeface="Times New Roman"/>
              </a:rPr>
              <a:t> </a:t>
            </a:r>
            <a:r>
              <a:rPr sz="2000" spc="70" dirty="0">
                <a:latin typeface="Palatino Linotype" panose="02040502050505030304" pitchFamily="18" charset="0"/>
                <a:cs typeface="Times New Roman"/>
              </a:rPr>
              <a:t>for  </a:t>
            </a:r>
            <a:r>
              <a:rPr sz="2000" spc="80" dirty="0">
                <a:latin typeface="Palatino Linotype" panose="02040502050505030304" pitchFamily="18" charset="0"/>
                <a:cs typeface="Times New Roman"/>
              </a:rPr>
              <a:t>coverage</a:t>
            </a:r>
            <a:r>
              <a:rPr sz="2000" spc="-20" dirty="0">
                <a:latin typeface="Palatino Linotype" panose="02040502050505030304" pitchFamily="18" charset="0"/>
                <a:cs typeface="Times New Roman"/>
              </a:rPr>
              <a:t> </a:t>
            </a:r>
            <a:r>
              <a:rPr sz="2000" spc="70" dirty="0">
                <a:latin typeface="Palatino Linotype" panose="02040502050505030304" pitchFamily="18" charset="0"/>
                <a:cs typeface="Times New Roman"/>
              </a:rPr>
              <a:t>for</a:t>
            </a:r>
            <a:r>
              <a:rPr sz="2000" spc="-20" dirty="0">
                <a:latin typeface="Palatino Linotype" panose="02040502050505030304" pitchFamily="18" charset="0"/>
                <a:cs typeface="Times New Roman"/>
              </a:rPr>
              <a:t> </a:t>
            </a:r>
            <a:r>
              <a:rPr sz="2000" spc="125" dirty="0">
                <a:latin typeface="Palatino Linotype" panose="02040502050505030304" pitchFamily="18" charset="0"/>
                <a:cs typeface="Times New Roman"/>
              </a:rPr>
              <a:t>plan</a:t>
            </a:r>
            <a:r>
              <a:rPr sz="2000" spc="-1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years</a:t>
            </a:r>
            <a:r>
              <a:rPr sz="2000" spc="-10" dirty="0">
                <a:latin typeface="Palatino Linotype" panose="02040502050505030304" pitchFamily="18" charset="0"/>
                <a:cs typeface="Times New Roman"/>
              </a:rPr>
              <a:t> </a:t>
            </a:r>
            <a:r>
              <a:rPr sz="2000" dirty="0">
                <a:latin typeface="Palatino Linotype" panose="02040502050505030304" pitchFamily="18" charset="0"/>
                <a:cs typeface="Times New Roman"/>
              </a:rPr>
              <a:t>2020</a:t>
            </a:r>
            <a:r>
              <a:rPr sz="2000" spc="-25" dirty="0">
                <a:latin typeface="Palatino Linotype" panose="02040502050505030304" pitchFamily="18" charset="0"/>
                <a:cs typeface="Times New Roman"/>
              </a:rPr>
              <a:t> </a:t>
            </a:r>
            <a:r>
              <a:rPr sz="2000" spc="165" dirty="0">
                <a:latin typeface="Palatino Linotype" panose="02040502050505030304" pitchFamily="18" charset="0"/>
                <a:cs typeface="Times New Roman"/>
              </a:rPr>
              <a:t>and</a:t>
            </a:r>
            <a:r>
              <a:rPr sz="2000" dirty="0">
                <a:latin typeface="Palatino Linotype" panose="02040502050505030304" pitchFamily="18" charset="0"/>
                <a:cs typeface="Times New Roman"/>
              </a:rPr>
              <a:t> </a:t>
            </a:r>
            <a:r>
              <a:rPr sz="2000" spc="45" dirty="0">
                <a:latin typeface="Palatino Linotype" panose="02040502050505030304" pitchFamily="18" charset="0"/>
                <a:cs typeface="Times New Roman"/>
              </a:rPr>
              <a:t>after.</a:t>
            </a:r>
            <a:endParaRPr sz="2000" dirty="0">
              <a:latin typeface="Palatino Linotype" panose="02040502050505030304" pitchFamily="18" charset="0"/>
              <a:cs typeface="Times New Roman"/>
            </a:endParaRPr>
          </a:p>
        </p:txBody>
      </p:sp>
      <p:sp>
        <p:nvSpPr>
          <p:cNvPr id="4" name="object 4"/>
          <p:cNvSpPr txBox="1"/>
          <p:nvPr/>
        </p:nvSpPr>
        <p:spPr>
          <a:xfrm>
            <a:off x="535940" y="5641035"/>
            <a:ext cx="3426460" cy="320601"/>
          </a:xfrm>
          <a:prstGeom prst="rect">
            <a:avLst/>
          </a:prstGeom>
        </p:spPr>
        <p:txBody>
          <a:bodyPr vert="horz" wrap="square" lIns="0" tIns="12700" rIns="0" bIns="0" rtlCol="0">
            <a:spAutoFit/>
          </a:bodyPr>
          <a:lstStyle/>
          <a:p>
            <a:pPr marL="12700">
              <a:lnSpc>
                <a:spcPct val="100000"/>
              </a:lnSpc>
              <a:spcBef>
                <a:spcPts val="100"/>
              </a:spcBef>
            </a:pPr>
            <a:r>
              <a:rPr sz="2000" spc="40" dirty="0">
                <a:latin typeface="Palatino Linotype" panose="02040502050505030304" pitchFamily="18" charset="0"/>
                <a:cs typeface="Times New Roman"/>
              </a:rPr>
              <a:t>Takes effect </a:t>
            </a:r>
            <a:r>
              <a:rPr sz="2000" spc="130" dirty="0">
                <a:latin typeface="Palatino Linotype" panose="02040502050505030304" pitchFamily="18" charset="0"/>
                <a:cs typeface="Times New Roman"/>
              </a:rPr>
              <a:t>on</a:t>
            </a:r>
            <a:r>
              <a:rPr sz="2000" spc="-17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passage</a:t>
            </a:r>
            <a:endParaRPr sz="2000" dirty="0">
              <a:latin typeface="Palatino Linotype" panose="02040502050505030304" pitchFamily="18" charset="0"/>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8106" y="545719"/>
            <a:ext cx="7845425" cy="574040"/>
          </a:xfrm>
          <a:prstGeom prst="rect">
            <a:avLst/>
          </a:prstGeom>
        </p:spPr>
        <p:txBody>
          <a:bodyPr vert="horz" wrap="square" lIns="0" tIns="12700" rIns="0" bIns="0" rtlCol="0">
            <a:spAutoFit/>
          </a:bodyPr>
          <a:lstStyle/>
          <a:p>
            <a:pPr marL="12700">
              <a:lnSpc>
                <a:spcPct val="100000"/>
              </a:lnSpc>
              <a:spcBef>
                <a:spcPts val="100"/>
              </a:spcBef>
            </a:pPr>
            <a:r>
              <a:rPr sz="3600" spc="-55" dirty="0">
                <a:latin typeface="Franklin Gothic Medium" panose="020B0603020102020204" pitchFamily="34" charset="0"/>
              </a:rPr>
              <a:t>H.528: </a:t>
            </a:r>
            <a:r>
              <a:rPr sz="3600" spc="-35" dirty="0">
                <a:latin typeface="Franklin Gothic Medium" panose="020B0603020102020204" pitchFamily="34" charset="0"/>
              </a:rPr>
              <a:t>Rural </a:t>
            </a:r>
            <a:r>
              <a:rPr sz="3600" spc="-95" dirty="0">
                <a:latin typeface="Franklin Gothic Medium" panose="020B0603020102020204" pitchFamily="34" charset="0"/>
              </a:rPr>
              <a:t>Health </a:t>
            </a:r>
            <a:r>
              <a:rPr sz="3600" spc="-30" dirty="0">
                <a:latin typeface="Franklin Gothic Medium" panose="020B0603020102020204" pitchFamily="34" charset="0"/>
              </a:rPr>
              <a:t>Services </a:t>
            </a:r>
            <a:r>
              <a:rPr sz="3600" spc="-60" dirty="0">
                <a:latin typeface="Franklin Gothic Medium" panose="020B0603020102020204" pitchFamily="34" charset="0"/>
              </a:rPr>
              <a:t>Task</a:t>
            </a:r>
            <a:r>
              <a:rPr lang="en-US" sz="3600" spc="-60" dirty="0">
                <a:latin typeface="Franklin Gothic Medium" panose="020B0603020102020204" pitchFamily="34" charset="0"/>
              </a:rPr>
              <a:t> Force</a:t>
            </a:r>
            <a:endParaRPr sz="3600" dirty="0">
              <a:latin typeface="Franklin Gothic Medium" panose="020B0603020102020204" pitchFamily="34" charset="0"/>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14</a:t>
            </a:fld>
            <a:endParaRPr spc="-25" dirty="0"/>
          </a:p>
        </p:txBody>
      </p:sp>
      <p:sp>
        <p:nvSpPr>
          <p:cNvPr id="3" name="object 3"/>
          <p:cNvSpPr txBox="1"/>
          <p:nvPr/>
        </p:nvSpPr>
        <p:spPr>
          <a:xfrm>
            <a:off x="534063" y="1228835"/>
            <a:ext cx="8040370" cy="4872616"/>
          </a:xfrm>
          <a:prstGeom prst="rect">
            <a:avLst/>
          </a:prstGeom>
        </p:spPr>
        <p:txBody>
          <a:bodyPr vert="horz" wrap="square" lIns="0" tIns="40640" rIns="0" bIns="0" rtlCol="0">
            <a:spAutoFit/>
          </a:bodyPr>
          <a:lstStyle/>
          <a:p>
            <a:pPr marL="12700" marR="387985">
              <a:lnSpc>
                <a:spcPct val="90000"/>
              </a:lnSpc>
              <a:spcBef>
                <a:spcPts val="320"/>
              </a:spcBef>
            </a:pPr>
            <a:r>
              <a:rPr spc="65" dirty="0">
                <a:latin typeface="Palatino Linotype" panose="02040502050505030304" pitchFamily="18" charset="0"/>
                <a:cs typeface="Times New Roman"/>
              </a:rPr>
              <a:t>“This </a:t>
            </a:r>
            <a:r>
              <a:rPr spc="35" dirty="0">
                <a:latin typeface="Palatino Linotype" panose="02040502050505030304" pitchFamily="18" charset="0"/>
                <a:cs typeface="Times New Roman"/>
              </a:rPr>
              <a:t>bill </a:t>
            </a:r>
            <a:r>
              <a:rPr spc="100" dirty="0">
                <a:latin typeface="Palatino Linotype" panose="02040502050505030304" pitchFamily="18" charset="0"/>
                <a:cs typeface="Times New Roman"/>
              </a:rPr>
              <a:t>proposes </a:t>
            </a:r>
            <a:r>
              <a:rPr spc="85" dirty="0">
                <a:latin typeface="Palatino Linotype" panose="02040502050505030304" pitchFamily="18" charset="0"/>
                <a:cs typeface="Times New Roman"/>
              </a:rPr>
              <a:t>to </a:t>
            </a:r>
            <a:r>
              <a:rPr spc="70" dirty="0">
                <a:latin typeface="Palatino Linotype" panose="02040502050505030304" pitchFamily="18" charset="0"/>
                <a:cs typeface="Times New Roman"/>
              </a:rPr>
              <a:t>create </a:t>
            </a:r>
            <a:r>
              <a:rPr spc="100" dirty="0">
                <a:latin typeface="Palatino Linotype" panose="02040502050505030304" pitchFamily="18" charset="0"/>
                <a:cs typeface="Times New Roman"/>
              </a:rPr>
              <a:t>the </a:t>
            </a:r>
            <a:r>
              <a:rPr spc="85" dirty="0">
                <a:latin typeface="Palatino Linotype" panose="02040502050505030304" pitchFamily="18" charset="0"/>
                <a:cs typeface="Times New Roman"/>
              </a:rPr>
              <a:t>Rural </a:t>
            </a:r>
            <a:r>
              <a:rPr spc="100" dirty="0">
                <a:latin typeface="Palatino Linotype" panose="02040502050505030304" pitchFamily="18" charset="0"/>
                <a:cs typeface="Times New Roman"/>
              </a:rPr>
              <a:t>Health </a:t>
            </a:r>
            <a:r>
              <a:rPr spc="45" dirty="0">
                <a:latin typeface="Palatino Linotype" panose="02040502050505030304" pitchFamily="18" charset="0"/>
                <a:cs typeface="Times New Roman"/>
              </a:rPr>
              <a:t>Services </a:t>
            </a:r>
            <a:r>
              <a:rPr spc="30" dirty="0">
                <a:latin typeface="Palatino Linotype" panose="02040502050505030304" pitchFamily="18" charset="0"/>
                <a:cs typeface="Times New Roman"/>
              </a:rPr>
              <a:t>Task </a:t>
            </a:r>
            <a:r>
              <a:rPr spc="45" dirty="0">
                <a:latin typeface="Palatino Linotype" panose="02040502050505030304" pitchFamily="18" charset="0"/>
                <a:cs typeface="Times New Roman"/>
              </a:rPr>
              <a:t>Force </a:t>
            </a:r>
            <a:r>
              <a:rPr spc="85" dirty="0">
                <a:latin typeface="Palatino Linotype" panose="02040502050505030304" pitchFamily="18" charset="0"/>
                <a:cs typeface="Times New Roman"/>
              </a:rPr>
              <a:t>to  evaluate</a:t>
            </a:r>
            <a:r>
              <a:rPr spc="15" dirty="0">
                <a:latin typeface="Palatino Linotype" panose="02040502050505030304" pitchFamily="18" charset="0"/>
                <a:cs typeface="Times New Roman"/>
              </a:rPr>
              <a:t> </a:t>
            </a:r>
            <a:r>
              <a:rPr spc="100" dirty="0">
                <a:latin typeface="Palatino Linotype" panose="02040502050505030304" pitchFamily="18" charset="0"/>
                <a:cs typeface="Times New Roman"/>
              </a:rPr>
              <a:t>the</a:t>
            </a:r>
            <a:r>
              <a:rPr dirty="0">
                <a:latin typeface="Palatino Linotype" panose="02040502050505030304" pitchFamily="18" charset="0"/>
                <a:cs typeface="Times New Roman"/>
              </a:rPr>
              <a:t> </a:t>
            </a:r>
            <a:r>
              <a:rPr spc="100" dirty="0">
                <a:latin typeface="Palatino Linotype" panose="02040502050505030304" pitchFamily="18" charset="0"/>
                <a:cs typeface="Times New Roman"/>
              </a:rPr>
              <a:t>current</a:t>
            </a:r>
            <a:r>
              <a:rPr spc="25" dirty="0">
                <a:latin typeface="Palatino Linotype" panose="02040502050505030304" pitchFamily="18" charset="0"/>
                <a:cs typeface="Times New Roman"/>
              </a:rPr>
              <a:t> </a:t>
            </a:r>
            <a:r>
              <a:rPr spc="85" dirty="0">
                <a:latin typeface="Palatino Linotype" panose="02040502050505030304" pitchFamily="18" charset="0"/>
                <a:cs typeface="Times New Roman"/>
              </a:rPr>
              <a:t>state</a:t>
            </a:r>
            <a:r>
              <a:rPr spc="10" dirty="0">
                <a:latin typeface="Palatino Linotype" panose="02040502050505030304" pitchFamily="18" charset="0"/>
                <a:cs typeface="Times New Roman"/>
              </a:rPr>
              <a:t> </a:t>
            </a:r>
            <a:r>
              <a:rPr spc="40" dirty="0">
                <a:latin typeface="Palatino Linotype" panose="02040502050505030304" pitchFamily="18" charset="0"/>
                <a:cs typeface="Times New Roman"/>
              </a:rPr>
              <a:t>of</a:t>
            </a:r>
            <a:r>
              <a:rPr spc="5" dirty="0">
                <a:latin typeface="Palatino Linotype" panose="02040502050505030304" pitchFamily="18" charset="0"/>
                <a:cs typeface="Times New Roman"/>
              </a:rPr>
              <a:t> </a:t>
            </a:r>
            <a:r>
              <a:rPr spc="105" dirty="0">
                <a:latin typeface="Palatino Linotype" panose="02040502050505030304" pitchFamily="18" charset="0"/>
                <a:cs typeface="Times New Roman"/>
              </a:rPr>
              <a:t>rural</a:t>
            </a:r>
            <a:r>
              <a:rPr spc="30" dirty="0">
                <a:latin typeface="Palatino Linotype" panose="02040502050505030304" pitchFamily="18" charset="0"/>
                <a:cs typeface="Times New Roman"/>
              </a:rPr>
              <a:t> </a:t>
            </a:r>
            <a:r>
              <a:rPr spc="95" dirty="0">
                <a:latin typeface="Palatino Linotype" panose="02040502050505030304" pitchFamily="18" charset="0"/>
                <a:cs typeface="Times New Roman"/>
              </a:rPr>
              <a:t>health</a:t>
            </a:r>
            <a:r>
              <a:rPr dirty="0">
                <a:latin typeface="Palatino Linotype" panose="02040502050505030304" pitchFamily="18" charset="0"/>
                <a:cs typeface="Times New Roman"/>
              </a:rPr>
              <a:t> </a:t>
            </a:r>
            <a:r>
              <a:rPr spc="65" dirty="0">
                <a:latin typeface="Palatino Linotype" panose="02040502050505030304" pitchFamily="18" charset="0"/>
                <a:cs typeface="Times New Roman"/>
              </a:rPr>
              <a:t>care</a:t>
            </a:r>
            <a:r>
              <a:rPr spc="10" dirty="0">
                <a:latin typeface="Palatino Linotype" panose="02040502050505030304" pitchFamily="18" charset="0"/>
                <a:cs typeface="Times New Roman"/>
              </a:rPr>
              <a:t> </a:t>
            </a:r>
            <a:r>
              <a:rPr spc="85" dirty="0">
                <a:latin typeface="Palatino Linotype" panose="02040502050505030304" pitchFamily="18" charset="0"/>
                <a:cs typeface="Times New Roman"/>
              </a:rPr>
              <a:t>in</a:t>
            </a:r>
            <a:r>
              <a:rPr spc="-5" dirty="0">
                <a:latin typeface="Palatino Linotype" panose="02040502050505030304" pitchFamily="18" charset="0"/>
                <a:cs typeface="Times New Roman"/>
              </a:rPr>
              <a:t> </a:t>
            </a:r>
            <a:r>
              <a:rPr spc="75" dirty="0">
                <a:latin typeface="Palatino Linotype" panose="02040502050505030304" pitchFamily="18" charset="0"/>
                <a:cs typeface="Times New Roman"/>
              </a:rPr>
              <a:t>Vermont</a:t>
            </a:r>
            <a:r>
              <a:rPr spc="20" dirty="0">
                <a:latin typeface="Palatino Linotype" panose="02040502050505030304" pitchFamily="18" charset="0"/>
                <a:cs typeface="Times New Roman"/>
              </a:rPr>
              <a:t> </a:t>
            </a:r>
            <a:r>
              <a:rPr spc="155" dirty="0">
                <a:latin typeface="Palatino Linotype" panose="02040502050505030304" pitchFamily="18" charset="0"/>
                <a:cs typeface="Times New Roman"/>
              </a:rPr>
              <a:t>and</a:t>
            </a:r>
            <a:r>
              <a:rPr dirty="0">
                <a:latin typeface="Palatino Linotype" panose="02040502050505030304" pitchFamily="18" charset="0"/>
                <a:cs typeface="Times New Roman"/>
              </a:rPr>
              <a:t> </a:t>
            </a:r>
            <a:r>
              <a:rPr spc="85" dirty="0">
                <a:latin typeface="Palatino Linotype" panose="02040502050505030304" pitchFamily="18" charset="0"/>
                <a:cs typeface="Times New Roman"/>
              </a:rPr>
              <a:t>to</a:t>
            </a:r>
            <a:r>
              <a:rPr spc="15" dirty="0">
                <a:latin typeface="Palatino Linotype" panose="02040502050505030304" pitchFamily="18" charset="0"/>
                <a:cs typeface="Times New Roman"/>
              </a:rPr>
              <a:t> </a:t>
            </a:r>
            <a:r>
              <a:rPr spc="75" dirty="0">
                <a:latin typeface="Palatino Linotype" panose="02040502050505030304" pitchFamily="18" charset="0"/>
                <a:cs typeface="Times New Roman"/>
              </a:rPr>
              <a:t>explore  </a:t>
            </a:r>
            <a:r>
              <a:rPr spc="105" dirty="0">
                <a:latin typeface="Palatino Linotype" panose="02040502050505030304" pitchFamily="18" charset="0"/>
                <a:cs typeface="Times New Roman"/>
              </a:rPr>
              <a:t>ways </a:t>
            </a:r>
            <a:r>
              <a:rPr spc="85" dirty="0">
                <a:latin typeface="Palatino Linotype" panose="02040502050505030304" pitchFamily="18" charset="0"/>
                <a:cs typeface="Times New Roman"/>
              </a:rPr>
              <a:t>to </a:t>
            </a:r>
            <a:r>
              <a:rPr spc="105" dirty="0">
                <a:latin typeface="Palatino Linotype" panose="02040502050505030304" pitchFamily="18" charset="0"/>
                <a:cs typeface="Times New Roman"/>
              </a:rPr>
              <a:t>ensure that </a:t>
            </a:r>
            <a:r>
              <a:rPr spc="100" dirty="0">
                <a:latin typeface="Palatino Linotype" panose="02040502050505030304" pitchFamily="18" charset="0"/>
                <a:cs typeface="Times New Roman"/>
              </a:rPr>
              <a:t>the </a:t>
            </a:r>
            <a:r>
              <a:rPr spc="95" dirty="0">
                <a:latin typeface="Palatino Linotype" panose="02040502050505030304" pitchFamily="18" charset="0"/>
                <a:cs typeface="Times New Roman"/>
              </a:rPr>
              <a:t>system </a:t>
            </a:r>
            <a:r>
              <a:rPr spc="40" dirty="0">
                <a:latin typeface="Palatino Linotype" panose="02040502050505030304" pitchFamily="18" charset="0"/>
                <a:cs typeface="Times New Roman"/>
              </a:rPr>
              <a:t>is </a:t>
            </a:r>
            <a:r>
              <a:rPr spc="85" dirty="0">
                <a:latin typeface="Palatino Linotype" panose="02040502050505030304" pitchFamily="18" charset="0"/>
                <a:cs typeface="Times New Roman"/>
              </a:rPr>
              <a:t>sustainable </a:t>
            </a:r>
            <a:r>
              <a:rPr spc="155" dirty="0">
                <a:latin typeface="Palatino Linotype" panose="02040502050505030304" pitchFamily="18" charset="0"/>
                <a:cs typeface="Times New Roman"/>
              </a:rPr>
              <a:t>and </a:t>
            </a:r>
            <a:r>
              <a:rPr spc="105" dirty="0">
                <a:latin typeface="Palatino Linotype" panose="02040502050505030304" pitchFamily="18" charset="0"/>
                <a:cs typeface="Times New Roman"/>
              </a:rPr>
              <a:t>provides </a:t>
            </a:r>
            <a:r>
              <a:rPr spc="45" dirty="0">
                <a:latin typeface="Palatino Linotype" panose="02040502050505030304" pitchFamily="18" charset="0"/>
                <a:cs typeface="Times New Roman"/>
              </a:rPr>
              <a:t>access </a:t>
            </a:r>
            <a:r>
              <a:rPr spc="80" dirty="0">
                <a:latin typeface="Palatino Linotype" panose="02040502050505030304" pitchFamily="18" charset="0"/>
                <a:cs typeface="Times New Roman"/>
              </a:rPr>
              <a:t>to  </a:t>
            </a:r>
            <a:r>
              <a:rPr spc="70" dirty="0">
                <a:latin typeface="Palatino Linotype" panose="02040502050505030304" pitchFamily="18" charset="0"/>
                <a:cs typeface="Times New Roman"/>
              </a:rPr>
              <a:t>affordable, </a:t>
            </a:r>
            <a:r>
              <a:rPr spc="85" dirty="0">
                <a:latin typeface="Palatino Linotype" panose="02040502050505030304" pitchFamily="18" charset="0"/>
                <a:cs typeface="Times New Roman"/>
              </a:rPr>
              <a:t>high-quality </a:t>
            </a:r>
            <a:r>
              <a:rPr spc="95" dirty="0">
                <a:latin typeface="Palatino Linotype" panose="02040502050505030304" pitchFamily="18" charset="0"/>
                <a:cs typeface="Times New Roman"/>
              </a:rPr>
              <a:t>health </a:t>
            </a:r>
            <a:r>
              <a:rPr spc="65" dirty="0">
                <a:latin typeface="Palatino Linotype" panose="02040502050505030304" pitchFamily="18" charset="0"/>
                <a:cs typeface="Times New Roman"/>
              </a:rPr>
              <a:t>care</a:t>
            </a:r>
            <a:r>
              <a:rPr spc="-229" dirty="0">
                <a:latin typeface="Palatino Linotype" panose="02040502050505030304" pitchFamily="18" charset="0"/>
                <a:cs typeface="Times New Roman"/>
              </a:rPr>
              <a:t> </a:t>
            </a:r>
            <a:r>
              <a:rPr spc="60" dirty="0">
                <a:latin typeface="Palatino Linotype" panose="02040502050505030304" pitchFamily="18" charset="0"/>
                <a:cs typeface="Times New Roman"/>
              </a:rPr>
              <a:t>services.”</a:t>
            </a:r>
            <a:endParaRPr dirty="0">
              <a:latin typeface="Palatino Linotype" panose="02040502050505030304" pitchFamily="18" charset="0"/>
              <a:cs typeface="Times New Roman"/>
            </a:endParaRPr>
          </a:p>
          <a:p>
            <a:pPr marL="355600" marR="5080" indent="-342900">
              <a:lnSpc>
                <a:spcPts val="2050"/>
              </a:lnSpc>
              <a:spcBef>
                <a:spcPts val="490"/>
              </a:spcBef>
              <a:buFont typeface="Arial"/>
              <a:buChar char="•"/>
              <a:tabLst>
                <a:tab pos="355600" algn="l"/>
                <a:tab pos="356235" algn="l"/>
              </a:tabLst>
            </a:pPr>
            <a:r>
              <a:rPr spc="70" dirty="0">
                <a:latin typeface="Palatino Linotype" panose="02040502050505030304" pitchFamily="18" charset="0"/>
                <a:cs typeface="Times New Roman"/>
              </a:rPr>
              <a:t>The</a:t>
            </a:r>
            <a:r>
              <a:rPr spc="5" dirty="0">
                <a:latin typeface="Palatino Linotype" panose="02040502050505030304" pitchFamily="18" charset="0"/>
                <a:cs typeface="Times New Roman"/>
              </a:rPr>
              <a:t> </a:t>
            </a:r>
            <a:r>
              <a:rPr spc="25" dirty="0">
                <a:latin typeface="Palatino Linotype" panose="02040502050505030304" pitchFamily="18" charset="0"/>
                <a:cs typeface="Times New Roman"/>
              </a:rPr>
              <a:t>Task</a:t>
            </a:r>
            <a:r>
              <a:rPr spc="10" dirty="0">
                <a:latin typeface="Palatino Linotype" panose="02040502050505030304" pitchFamily="18" charset="0"/>
                <a:cs typeface="Times New Roman"/>
              </a:rPr>
              <a:t> </a:t>
            </a:r>
            <a:r>
              <a:rPr spc="45" dirty="0">
                <a:latin typeface="Palatino Linotype" panose="02040502050505030304" pitchFamily="18" charset="0"/>
                <a:cs typeface="Times New Roman"/>
              </a:rPr>
              <a:t>Force</a:t>
            </a:r>
            <a:r>
              <a:rPr spc="25" dirty="0">
                <a:latin typeface="Palatino Linotype" panose="02040502050505030304" pitchFamily="18" charset="0"/>
                <a:cs typeface="Times New Roman"/>
              </a:rPr>
              <a:t> </a:t>
            </a:r>
            <a:r>
              <a:rPr spc="70" dirty="0">
                <a:latin typeface="Palatino Linotype" panose="02040502050505030304" pitchFamily="18" charset="0"/>
                <a:cs typeface="Times New Roman"/>
              </a:rPr>
              <a:t>will</a:t>
            </a:r>
            <a:r>
              <a:rPr spc="15" dirty="0">
                <a:latin typeface="Palatino Linotype" panose="02040502050505030304" pitchFamily="18" charset="0"/>
                <a:cs typeface="Times New Roman"/>
              </a:rPr>
              <a:t> </a:t>
            </a:r>
            <a:r>
              <a:rPr spc="85" dirty="0">
                <a:latin typeface="Palatino Linotype" panose="02040502050505030304" pitchFamily="18" charset="0"/>
                <a:cs typeface="Times New Roman"/>
              </a:rPr>
              <a:t>consider</a:t>
            </a:r>
            <a:r>
              <a:rPr spc="5" dirty="0">
                <a:latin typeface="Palatino Linotype" panose="02040502050505030304" pitchFamily="18" charset="0"/>
                <a:cs typeface="Times New Roman"/>
              </a:rPr>
              <a:t> </a:t>
            </a:r>
            <a:r>
              <a:rPr spc="70" dirty="0">
                <a:latin typeface="Palatino Linotype" panose="02040502050505030304" pitchFamily="18" charset="0"/>
                <a:cs typeface="Times New Roman"/>
              </a:rPr>
              <a:t>issues</a:t>
            </a:r>
            <a:r>
              <a:rPr spc="5" dirty="0">
                <a:latin typeface="Palatino Linotype" panose="02040502050505030304" pitchFamily="18" charset="0"/>
                <a:cs typeface="Times New Roman"/>
              </a:rPr>
              <a:t> </a:t>
            </a:r>
            <a:r>
              <a:rPr spc="80" dirty="0">
                <a:latin typeface="Palatino Linotype" panose="02040502050505030304" pitchFamily="18" charset="0"/>
                <a:cs typeface="Times New Roman"/>
              </a:rPr>
              <a:t>relating</a:t>
            </a:r>
            <a:r>
              <a:rPr spc="25" dirty="0">
                <a:latin typeface="Palatino Linotype" panose="02040502050505030304" pitchFamily="18" charset="0"/>
                <a:cs typeface="Times New Roman"/>
              </a:rPr>
              <a:t> </a:t>
            </a:r>
            <a:r>
              <a:rPr spc="85" dirty="0">
                <a:latin typeface="Palatino Linotype" panose="02040502050505030304" pitchFamily="18" charset="0"/>
                <a:cs typeface="Times New Roman"/>
              </a:rPr>
              <a:t>to</a:t>
            </a:r>
            <a:r>
              <a:rPr spc="5" dirty="0">
                <a:latin typeface="Palatino Linotype" panose="02040502050505030304" pitchFamily="18" charset="0"/>
                <a:cs typeface="Times New Roman"/>
              </a:rPr>
              <a:t> </a:t>
            </a:r>
            <a:r>
              <a:rPr spc="105" dirty="0">
                <a:latin typeface="Palatino Linotype" panose="02040502050505030304" pitchFamily="18" charset="0"/>
                <a:cs typeface="Times New Roman"/>
              </a:rPr>
              <a:t>rural</a:t>
            </a:r>
            <a:r>
              <a:rPr spc="25" dirty="0">
                <a:latin typeface="Palatino Linotype" panose="02040502050505030304" pitchFamily="18" charset="0"/>
                <a:cs typeface="Times New Roman"/>
              </a:rPr>
              <a:t> </a:t>
            </a:r>
            <a:r>
              <a:rPr spc="95" dirty="0">
                <a:latin typeface="Palatino Linotype" panose="02040502050505030304" pitchFamily="18" charset="0"/>
                <a:cs typeface="Times New Roman"/>
              </a:rPr>
              <a:t>health</a:t>
            </a:r>
            <a:r>
              <a:rPr spc="10" dirty="0">
                <a:latin typeface="Palatino Linotype" panose="02040502050505030304" pitchFamily="18" charset="0"/>
                <a:cs typeface="Times New Roman"/>
              </a:rPr>
              <a:t> </a:t>
            </a:r>
            <a:r>
              <a:rPr spc="65" dirty="0">
                <a:latin typeface="Palatino Linotype" panose="02040502050505030304" pitchFamily="18" charset="0"/>
                <a:cs typeface="Times New Roman"/>
              </a:rPr>
              <a:t>care</a:t>
            </a:r>
            <a:r>
              <a:rPr spc="5" dirty="0">
                <a:latin typeface="Palatino Linotype" panose="02040502050505030304" pitchFamily="18" charset="0"/>
                <a:cs typeface="Times New Roman"/>
              </a:rPr>
              <a:t> </a:t>
            </a:r>
            <a:r>
              <a:rPr spc="50" dirty="0">
                <a:latin typeface="Palatino Linotype" panose="02040502050505030304" pitchFamily="18" charset="0"/>
                <a:cs typeface="Times New Roman"/>
              </a:rPr>
              <a:t>delivery,  </a:t>
            </a:r>
            <a:r>
              <a:rPr spc="80" dirty="0">
                <a:latin typeface="Palatino Linotype" panose="02040502050505030304" pitchFamily="18" charset="0"/>
                <a:cs typeface="Times New Roman"/>
              </a:rPr>
              <a:t>including:</a:t>
            </a:r>
            <a:endParaRPr dirty="0">
              <a:latin typeface="Palatino Linotype" panose="02040502050505030304" pitchFamily="18" charset="0"/>
              <a:cs typeface="Times New Roman"/>
            </a:endParaRPr>
          </a:p>
          <a:p>
            <a:pPr marL="756285" lvl="1" indent="-286385">
              <a:lnSpc>
                <a:spcPct val="100000"/>
              </a:lnSpc>
              <a:spcBef>
                <a:spcPts val="204"/>
              </a:spcBef>
              <a:buFont typeface="Arial"/>
              <a:buChar char="–"/>
              <a:tabLst>
                <a:tab pos="756285" algn="l"/>
                <a:tab pos="756920" algn="l"/>
              </a:tabLst>
            </a:pPr>
            <a:r>
              <a:rPr spc="40" dirty="0">
                <a:latin typeface="Palatino Linotype" panose="02040502050505030304" pitchFamily="18" charset="0"/>
                <a:cs typeface="Times New Roman"/>
              </a:rPr>
              <a:t>Role</a:t>
            </a:r>
            <a:r>
              <a:rPr spc="5" dirty="0">
                <a:latin typeface="Palatino Linotype" panose="02040502050505030304" pitchFamily="18" charset="0"/>
                <a:cs typeface="Times New Roman"/>
              </a:rPr>
              <a:t> </a:t>
            </a:r>
            <a:r>
              <a:rPr spc="40" dirty="0">
                <a:latin typeface="Palatino Linotype" panose="02040502050505030304" pitchFamily="18" charset="0"/>
                <a:cs typeface="Times New Roman"/>
              </a:rPr>
              <a:t>of</a:t>
            </a:r>
            <a:r>
              <a:rPr spc="5" dirty="0">
                <a:latin typeface="Palatino Linotype" panose="02040502050505030304" pitchFamily="18" charset="0"/>
                <a:cs typeface="Times New Roman"/>
              </a:rPr>
              <a:t> </a:t>
            </a:r>
            <a:r>
              <a:rPr spc="105" dirty="0">
                <a:latin typeface="Palatino Linotype" panose="02040502050505030304" pitchFamily="18" charset="0"/>
                <a:cs typeface="Times New Roman"/>
              </a:rPr>
              <a:t>rural</a:t>
            </a:r>
            <a:r>
              <a:rPr spc="20" dirty="0">
                <a:latin typeface="Palatino Linotype" panose="02040502050505030304" pitchFamily="18" charset="0"/>
                <a:cs typeface="Times New Roman"/>
              </a:rPr>
              <a:t> </a:t>
            </a:r>
            <a:r>
              <a:rPr spc="80" dirty="0">
                <a:latin typeface="Palatino Linotype" panose="02040502050505030304" pitchFamily="18" charset="0"/>
                <a:cs typeface="Times New Roman"/>
              </a:rPr>
              <a:t>hospitals</a:t>
            </a:r>
            <a:r>
              <a:rPr spc="-5" dirty="0">
                <a:latin typeface="Palatino Linotype" panose="02040502050505030304" pitchFamily="18" charset="0"/>
                <a:cs typeface="Times New Roman"/>
              </a:rPr>
              <a:t> </a:t>
            </a:r>
            <a:r>
              <a:rPr spc="85" dirty="0">
                <a:latin typeface="Palatino Linotype" panose="02040502050505030304" pitchFamily="18" charset="0"/>
                <a:cs typeface="Times New Roman"/>
              </a:rPr>
              <a:t>in</a:t>
            </a:r>
            <a:r>
              <a:rPr spc="-10" dirty="0">
                <a:latin typeface="Palatino Linotype" panose="02040502050505030304" pitchFamily="18" charset="0"/>
                <a:cs typeface="Times New Roman"/>
              </a:rPr>
              <a:t> </a:t>
            </a:r>
            <a:r>
              <a:rPr spc="100" dirty="0">
                <a:latin typeface="Palatino Linotype" panose="02040502050505030304" pitchFamily="18" charset="0"/>
                <a:cs typeface="Times New Roman"/>
              </a:rPr>
              <a:t>the</a:t>
            </a:r>
            <a:r>
              <a:rPr dirty="0">
                <a:latin typeface="Palatino Linotype" panose="02040502050505030304" pitchFamily="18" charset="0"/>
                <a:cs typeface="Times New Roman"/>
              </a:rPr>
              <a:t> </a:t>
            </a:r>
            <a:r>
              <a:rPr spc="95" dirty="0">
                <a:latin typeface="Palatino Linotype" panose="02040502050505030304" pitchFamily="18" charset="0"/>
                <a:cs typeface="Times New Roman"/>
              </a:rPr>
              <a:t>health</a:t>
            </a:r>
            <a:r>
              <a:rPr spc="-5" dirty="0">
                <a:latin typeface="Palatino Linotype" panose="02040502050505030304" pitchFamily="18" charset="0"/>
                <a:cs typeface="Times New Roman"/>
              </a:rPr>
              <a:t> </a:t>
            </a:r>
            <a:r>
              <a:rPr spc="65" dirty="0">
                <a:latin typeface="Palatino Linotype" panose="02040502050505030304" pitchFamily="18" charset="0"/>
                <a:cs typeface="Times New Roman"/>
              </a:rPr>
              <a:t>care</a:t>
            </a:r>
            <a:r>
              <a:rPr spc="-5" dirty="0">
                <a:latin typeface="Palatino Linotype" panose="02040502050505030304" pitchFamily="18" charset="0"/>
                <a:cs typeface="Times New Roman"/>
              </a:rPr>
              <a:t> </a:t>
            </a:r>
            <a:r>
              <a:rPr spc="114" dirty="0">
                <a:latin typeface="Palatino Linotype" panose="02040502050505030304" pitchFamily="18" charset="0"/>
                <a:cs typeface="Times New Roman"/>
              </a:rPr>
              <a:t>continuum</a:t>
            </a:r>
            <a:endParaRPr dirty="0">
              <a:latin typeface="Palatino Linotype" panose="02040502050505030304" pitchFamily="18" charset="0"/>
              <a:cs typeface="Times New Roman"/>
            </a:endParaRPr>
          </a:p>
          <a:p>
            <a:pPr marL="756285" lvl="1" indent="-286385">
              <a:lnSpc>
                <a:spcPct val="100000"/>
              </a:lnSpc>
              <a:spcBef>
                <a:spcPts val="225"/>
              </a:spcBef>
              <a:buFont typeface="Arial"/>
              <a:buChar char="–"/>
              <a:tabLst>
                <a:tab pos="756285" algn="l"/>
                <a:tab pos="756920" algn="l"/>
              </a:tabLst>
            </a:pPr>
            <a:r>
              <a:rPr spc="80" dirty="0">
                <a:latin typeface="Palatino Linotype" panose="02040502050505030304" pitchFamily="18" charset="0"/>
                <a:cs typeface="Times New Roman"/>
              </a:rPr>
              <a:t>Identifying major </a:t>
            </a:r>
            <a:r>
              <a:rPr spc="55" dirty="0">
                <a:latin typeface="Palatino Linotype" panose="02040502050505030304" pitchFamily="18" charset="0"/>
                <a:cs typeface="Times New Roman"/>
              </a:rPr>
              <a:t>financial, </a:t>
            </a:r>
            <a:r>
              <a:rPr spc="95" dirty="0">
                <a:latin typeface="Palatino Linotype" panose="02040502050505030304" pitchFamily="18" charset="0"/>
                <a:cs typeface="Times New Roman"/>
              </a:rPr>
              <a:t>administrative </a:t>
            </a:r>
            <a:r>
              <a:rPr spc="155" dirty="0">
                <a:latin typeface="Palatino Linotype" panose="02040502050505030304" pitchFamily="18" charset="0"/>
                <a:cs typeface="Times New Roman"/>
              </a:rPr>
              <a:t>and</a:t>
            </a:r>
            <a:r>
              <a:rPr spc="-285" dirty="0">
                <a:latin typeface="Palatino Linotype" panose="02040502050505030304" pitchFamily="18" charset="0"/>
                <a:cs typeface="Times New Roman"/>
              </a:rPr>
              <a:t> </a:t>
            </a:r>
            <a:r>
              <a:rPr spc="75" dirty="0">
                <a:latin typeface="Palatino Linotype" panose="02040502050505030304" pitchFamily="18" charset="0"/>
                <a:cs typeface="Times New Roman"/>
              </a:rPr>
              <a:t>workforce </a:t>
            </a:r>
            <a:r>
              <a:rPr spc="80" dirty="0">
                <a:latin typeface="Palatino Linotype" panose="02040502050505030304" pitchFamily="18" charset="0"/>
                <a:cs typeface="Times New Roman"/>
              </a:rPr>
              <a:t>barriers</a:t>
            </a:r>
            <a:endParaRPr dirty="0">
              <a:latin typeface="Palatino Linotype" panose="02040502050505030304" pitchFamily="18" charset="0"/>
              <a:cs typeface="Times New Roman"/>
            </a:endParaRPr>
          </a:p>
          <a:p>
            <a:pPr marL="756285" marR="681990" lvl="1" indent="-286385">
              <a:lnSpc>
                <a:spcPts val="2050"/>
              </a:lnSpc>
              <a:spcBef>
                <a:spcPts val="490"/>
              </a:spcBef>
              <a:buFont typeface="Arial"/>
              <a:buChar char="–"/>
              <a:tabLst>
                <a:tab pos="756285" algn="l"/>
                <a:tab pos="756920" algn="l"/>
              </a:tabLst>
            </a:pPr>
            <a:r>
              <a:rPr spc="75" dirty="0">
                <a:latin typeface="Palatino Linotype" panose="02040502050505030304" pitchFamily="18" charset="0"/>
                <a:cs typeface="Times New Roman"/>
              </a:rPr>
              <a:t>Prospective</a:t>
            </a:r>
            <a:r>
              <a:rPr spc="20" dirty="0">
                <a:latin typeface="Palatino Linotype" panose="02040502050505030304" pitchFamily="18" charset="0"/>
                <a:cs typeface="Times New Roman"/>
              </a:rPr>
              <a:t> </a:t>
            </a:r>
            <a:r>
              <a:rPr spc="90" dirty="0">
                <a:latin typeface="Palatino Linotype" panose="02040502050505030304" pitchFamily="18" charset="0"/>
                <a:cs typeface="Times New Roman"/>
              </a:rPr>
              <a:t>ideas</a:t>
            </a:r>
            <a:r>
              <a:rPr spc="15" dirty="0">
                <a:latin typeface="Palatino Linotype" panose="02040502050505030304" pitchFamily="18" charset="0"/>
                <a:cs typeface="Times New Roman"/>
              </a:rPr>
              <a:t> </a:t>
            </a:r>
            <a:r>
              <a:rPr spc="65" dirty="0">
                <a:latin typeface="Palatino Linotype" panose="02040502050505030304" pitchFamily="18" charset="0"/>
                <a:cs typeface="Times New Roman"/>
              </a:rPr>
              <a:t>for</a:t>
            </a:r>
            <a:r>
              <a:rPr dirty="0">
                <a:latin typeface="Palatino Linotype" panose="02040502050505030304" pitchFamily="18" charset="0"/>
                <a:cs typeface="Times New Roman"/>
              </a:rPr>
              <a:t> </a:t>
            </a:r>
            <a:r>
              <a:rPr spc="100" dirty="0">
                <a:latin typeface="Palatino Linotype" panose="02040502050505030304" pitchFamily="18" charset="0"/>
                <a:cs typeface="Times New Roman"/>
              </a:rPr>
              <a:t>the</a:t>
            </a:r>
            <a:r>
              <a:rPr spc="15" dirty="0">
                <a:latin typeface="Palatino Linotype" panose="02040502050505030304" pitchFamily="18" charset="0"/>
                <a:cs typeface="Times New Roman"/>
              </a:rPr>
              <a:t> </a:t>
            </a:r>
            <a:r>
              <a:rPr spc="80" dirty="0">
                <a:latin typeface="Palatino Linotype" panose="02040502050505030304" pitchFamily="18" charset="0"/>
                <a:cs typeface="Times New Roman"/>
              </a:rPr>
              <a:t>sustainability</a:t>
            </a:r>
            <a:r>
              <a:rPr spc="10" dirty="0">
                <a:latin typeface="Palatino Linotype" panose="02040502050505030304" pitchFamily="18" charset="0"/>
                <a:cs typeface="Times New Roman"/>
              </a:rPr>
              <a:t> </a:t>
            </a:r>
            <a:r>
              <a:rPr spc="40" dirty="0">
                <a:latin typeface="Palatino Linotype" panose="02040502050505030304" pitchFamily="18" charset="0"/>
                <a:cs typeface="Times New Roman"/>
              </a:rPr>
              <a:t>of</a:t>
            </a:r>
            <a:r>
              <a:rPr spc="10" dirty="0">
                <a:latin typeface="Palatino Linotype" panose="02040502050505030304" pitchFamily="18" charset="0"/>
                <a:cs typeface="Times New Roman"/>
              </a:rPr>
              <a:t> </a:t>
            </a:r>
            <a:r>
              <a:rPr spc="45" dirty="0">
                <a:latin typeface="Palatino Linotype" panose="02040502050505030304" pitchFamily="18" charset="0"/>
                <a:cs typeface="Times New Roman"/>
              </a:rPr>
              <a:t>access</a:t>
            </a:r>
            <a:r>
              <a:rPr spc="5" dirty="0">
                <a:latin typeface="Palatino Linotype" panose="02040502050505030304" pitchFamily="18" charset="0"/>
                <a:cs typeface="Times New Roman"/>
              </a:rPr>
              <a:t> </a:t>
            </a:r>
            <a:r>
              <a:rPr spc="85" dirty="0">
                <a:latin typeface="Palatino Linotype" panose="02040502050505030304" pitchFamily="18" charset="0"/>
                <a:cs typeface="Times New Roman"/>
              </a:rPr>
              <a:t>to</a:t>
            </a:r>
            <a:r>
              <a:rPr spc="5" dirty="0">
                <a:latin typeface="Palatino Linotype" panose="02040502050505030304" pitchFamily="18" charset="0"/>
                <a:cs typeface="Times New Roman"/>
              </a:rPr>
              <a:t> </a:t>
            </a:r>
            <a:r>
              <a:rPr spc="95" dirty="0">
                <a:latin typeface="Palatino Linotype" panose="02040502050505030304" pitchFamily="18" charset="0"/>
                <a:cs typeface="Times New Roman"/>
              </a:rPr>
              <a:t>health</a:t>
            </a:r>
            <a:r>
              <a:rPr dirty="0">
                <a:latin typeface="Palatino Linotype" panose="02040502050505030304" pitchFamily="18" charset="0"/>
                <a:cs typeface="Times New Roman"/>
              </a:rPr>
              <a:t> </a:t>
            </a:r>
            <a:r>
              <a:rPr spc="65" dirty="0">
                <a:latin typeface="Palatino Linotype" panose="02040502050505030304" pitchFamily="18" charset="0"/>
                <a:cs typeface="Times New Roman"/>
              </a:rPr>
              <a:t>care  </a:t>
            </a:r>
            <a:r>
              <a:rPr spc="60" dirty="0">
                <a:latin typeface="Palatino Linotype" panose="02040502050505030304" pitchFamily="18" charset="0"/>
                <a:cs typeface="Times New Roman"/>
              </a:rPr>
              <a:t>services </a:t>
            </a:r>
            <a:r>
              <a:rPr spc="85" dirty="0">
                <a:latin typeface="Palatino Linotype" panose="02040502050505030304" pitchFamily="18" charset="0"/>
                <a:cs typeface="Times New Roman"/>
              </a:rPr>
              <a:t>in </a:t>
            </a:r>
            <a:r>
              <a:rPr spc="105" dirty="0">
                <a:latin typeface="Palatino Linotype" panose="02040502050505030304" pitchFamily="18" charset="0"/>
                <a:cs typeface="Times New Roman"/>
              </a:rPr>
              <a:t>rural</a:t>
            </a:r>
            <a:r>
              <a:rPr spc="-135" dirty="0">
                <a:latin typeface="Palatino Linotype" panose="02040502050505030304" pitchFamily="18" charset="0"/>
                <a:cs typeface="Times New Roman"/>
              </a:rPr>
              <a:t> </a:t>
            </a:r>
            <a:r>
              <a:rPr spc="75" dirty="0">
                <a:latin typeface="Palatino Linotype" panose="02040502050505030304" pitchFamily="18" charset="0"/>
                <a:cs typeface="Times New Roman"/>
              </a:rPr>
              <a:t>Vermont</a:t>
            </a:r>
            <a:endParaRPr dirty="0">
              <a:latin typeface="Palatino Linotype" panose="02040502050505030304" pitchFamily="18" charset="0"/>
              <a:cs typeface="Times New Roman"/>
            </a:endParaRPr>
          </a:p>
          <a:p>
            <a:pPr marL="756285" lvl="1" indent="-286385">
              <a:lnSpc>
                <a:spcPts val="2170"/>
              </a:lnSpc>
              <a:spcBef>
                <a:spcPts val="200"/>
              </a:spcBef>
              <a:buFont typeface="Arial"/>
              <a:buChar char="–"/>
              <a:tabLst>
                <a:tab pos="756285" algn="l"/>
                <a:tab pos="756920" algn="l"/>
              </a:tabLst>
            </a:pPr>
            <a:r>
              <a:rPr spc="60" dirty="0">
                <a:latin typeface="Palatino Linotype" panose="02040502050505030304" pitchFamily="18" charset="0"/>
                <a:cs typeface="Times New Roman"/>
              </a:rPr>
              <a:t>Ways</a:t>
            </a:r>
            <a:r>
              <a:rPr spc="-5" dirty="0">
                <a:latin typeface="Palatino Linotype" panose="02040502050505030304" pitchFamily="18" charset="0"/>
                <a:cs typeface="Times New Roman"/>
              </a:rPr>
              <a:t> </a:t>
            </a:r>
            <a:r>
              <a:rPr spc="90" dirty="0">
                <a:latin typeface="Palatino Linotype" panose="02040502050505030304" pitchFamily="18" charset="0"/>
                <a:cs typeface="Times New Roman"/>
              </a:rPr>
              <a:t>to</a:t>
            </a:r>
            <a:r>
              <a:rPr dirty="0">
                <a:latin typeface="Palatino Linotype" panose="02040502050505030304" pitchFamily="18" charset="0"/>
                <a:cs typeface="Times New Roman"/>
              </a:rPr>
              <a:t> </a:t>
            </a:r>
            <a:r>
              <a:rPr spc="95" dirty="0">
                <a:latin typeface="Palatino Linotype" panose="02040502050505030304" pitchFamily="18" charset="0"/>
                <a:cs typeface="Times New Roman"/>
              </a:rPr>
              <a:t>encourage</a:t>
            </a:r>
            <a:r>
              <a:rPr spc="30" dirty="0">
                <a:latin typeface="Palatino Linotype" panose="02040502050505030304" pitchFamily="18" charset="0"/>
                <a:cs typeface="Times New Roman"/>
              </a:rPr>
              <a:t> </a:t>
            </a:r>
            <a:r>
              <a:rPr spc="155" dirty="0">
                <a:latin typeface="Palatino Linotype" panose="02040502050505030304" pitchFamily="18" charset="0"/>
                <a:cs typeface="Times New Roman"/>
              </a:rPr>
              <a:t>and</a:t>
            </a:r>
            <a:r>
              <a:rPr dirty="0">
                <a:latin typeface="Palatino Linotype" panose="02040502050505030304" pitchFamily="18" charset="0"/>
                <a:cs typeface="Times New Roman"/>
              </a:rPr>
              <a:t> </a:t>
            </a:r>
            <a:r>
              <a:rPr spc="100" dirty="0">
                <a:latin typeface="Palatino Linotype" panose="02040502050505030304" pitchFamily="18" charset="0"/>
                <a:cs typeface="Times New Roman"/>
              </a:rPr>
              <a:t>improve</a:t>
            </a:r>
            <a:r>
              <a:rPr spc="30" dirty="0">
                <a:latin typeface="Palatino Linotype" panose="02040502050505030304" pitchFamily="18" charset="0"/>
                <a:cs typeface="Times New Roman"/>
              </a:rPr>
              <a:t> </a:t>
            </a:r>
            <a:r>
              <a:rPr spc="65" dirty="0">
                <a:latin typeface="Palatino Linotype" panose="02040502050505030304" pitchFamily="18" charset="0"/>
                <a:cs typeface="Times New Roman"/>
              </a:rPr>
              <a:t>care</a:t>
            </a:r>
            <a:r>
              <a:rPr spc="5" dirty="0">
                <a:latin typeface="Palatino Linotype" panose="02040502050505030304" pitchFamily="18" charset="0"/>
                <a:cs typeface="Times New Roman"/>
              </a:rPr>
              <a:t> </a:t>
            </a:r>
            <a:r>
              <a:rPr spc="90" dirty="0">
                <a:latin typeface="Palatino Linotype" panose="02040502050505030304" pitchFamily="18" charset="0"/>
                <a:cs typeface="Times New Roman"/>
              </a:rPr>
              <a:t>coordination</a:t>
            </a:r>
            <a:r>
              <a:rPr spc="-10" dirty="0">
                <a:latin typeface="Palatino Linotype" panose="02040502050505030304" pitchFamily="18" charset="0"/>
                <a:cs typeface="Times New Roman"/>
              </a:rPr>
              <a:t> </a:t>
            </a:r>
            <a:r>
              <a:rPr spc="125" dirty="0">
                <a:latin typeface="Palatino Linotype" panose="02040502050505030304" pitchFamily="18" charset="0"/>
                <a:cs typeface="Times New Roman"/>
              </a:rPr>
              <a:t>among</a:t>
            </a:r>
            <a:endParaRPr dirty="0">
              <a:latin typeface="Palatino Linotype" panose="02040502050505030304" pitchFamily="18" charset="0"/>
              <a:cs typeface="Times New Roman"/>
            </a:endParaRPr>
          </a:p>
          <a:p>
            <a:pPr marL="756285">
              <a:lnSpc>
                <a:spcPts val="2170"/>
              </a:lnSpc>
            </a:pPr>
            <a:r>
              <a:rPr spc="80" dirty="0">
                <a:latin typeface="Palatino Linotype" panose="02040502050505030304" pitchFamily="18" charset="0"/>
                <a:cs typeface="Times New Roman"/>
              </a:rPr>
              <a:t>institutional </a:t>
            </a:r>
            <a:r>
              <a:rPr spc="155" dirty="0">
                <a:latin typeface="Palatino Linotype" panose="02040502050505030304" pitchFamily="18" charset="0"/>
                <a:cs typeface="Times New Roman"/>
              </a:rPr>
              <a:t>and </a:t>
            </a:r>
            <a:r>
              <a:rPr spc="110" dirty="0">
                <a:latin typeface="Palatino Linotype" panose="02040502050505030304" pitchFamily="18" charset="0"/>
                <a:cs typeface="Times New Roman"/>
              </a:rPr>
              <a:t>community </a:t>
            </a:r>
            <a:r>
              <a:rPr spc="90" dirty="0">
                <a:latin typeface="Palatino Linotype" panose="02040502050505030304" pitchFamily="18" charset="0"/>
                <a:cs typeface="Times New Roman"/>
              </a:rPr>
              <a:t>providers;</a:t>
            </a:r>
            <a:r>
              <a:rPr spc="-325" dirty="0">
                <a:latin typeface="Palatino Linotype" panose="02040502050505030304" pitchFamily="18" charset="0"/>
                <a:cs typeface="Times New Roman"/>
              </a:rPr>
              <a:t> </a:t>
            </a:r>
            <a:r>
              <a:rPr spc="155" dirty="0">
                <a:latin typeface="Palatino Linotype" panose="02040502050505030304" pitchFamily="18" charset="0"/>
                <a:cs typeface="Times New Roman"/>
              </a:rPr>
              <a:t>and</a:t>
            </a:r>
            <a:endParaRPr dirty="0">
              <a:latin typeface="Palatino Linotype" panose="02040502050505030304" pitchFamily="18" charset="0"/>
              <a:cs typeface="Times New Roman"/>
            </a:endParaRPr>
          </a:p>
          <a:p>
            <a:pPr marL="756285" marR="187960" lvl="1" indent="-286385">
              <a:lnSpc>
                <a:spcPts val="2050"/>
              </a:lnSpc>
              <a:spcBef>
                <a:spcPts val="484"/>
              </a:spcBef>
              <a:buFont typeface="Arial"/>
              <a:buChar char="–"/>
              <a:tabLst>
                <a:tab pos="756285" algn="l"/>
                <a:tab pos="756920" algn="l"/>
              </a:tabLst>
            </a:pPr>
            <a:r>
              <a:rPr spc="70" dirty="0">
                <a:latin typeface="Palatino Linotype" panose="02040502050505030304" pitchFamily="18" charset="0"/>
                <a:cs typeface="Times New Roman"/>
              </a:rPr>
              <a:t>Potential</a:t>
            </a:r>
            <a:r>
              <a:rPr spc="10" dirty="0">
                <a:latin typeface="Palatino Linotype" panose="02040502050505030304" pitchFamily="18" charset="0"/>
                <a:cs typeface="Times New Roman"/>
              </a:rPr>
              <a:t> </a:t>
            </a:r>
            <a:r>
              <a:rPr spc="80" dirty="0">
                <a:latin typeface="Palatino Linotype" panose="02040502050505030304" pitchFamily="18" charset="0"/>
                <a:cs typeface="Times New Roman"/>
              </a:rPr>
              <a:t>consequences</a:t>
            </a:r>
            <a:r>
              <a:rPr spc="-5" dirty="0">
                <a:latin typeface="Palatino Linotype" panose="02040502050505030304" pitchFamily="18" charset="0"/>
                <a:cs typeface="Times New Roman"/>
              </a:rPr>
              <a:t> </a:t>
            </a:r>
            <a:r>
              <a:rPr spc="35" dirty="0">
                <a:latin typeface="Palatino Linotype" panose="02040502050505030304" pitchFamily="18" charset="0"/>
                <a:cs typeface="Times New Roman"/>
              </a:rPr>
              <a:t>of</a:t>
            </a:r>
            <a:r>
              <a:rPr spc="15" dirty="0">
                <a:latin typeface="Palatino Linotype" panose="02040502050505030304" pitchFamily="18" charset="0"/>
                <a:cs typeface="Times New Roman"/>
              </a:rPr>
              <a:t> </a:t>
            </a:r>
            <a:r>
              <a:rPr spc="100" dirty="0">
                <a:latin typeface="Palatino Linotype" panose="02040502050505030304" pitchFamily="18" charset="0"/>
                <a:cs typeface="Times New Roman"/>
              </a:rPr>
              <a:t>the</a:t>
            </a:r>
            <a:r>
              <a:rPr spc="-5" dirty="0">
                <a:latin typeface="Palatino Linotype" panose="02040502050505030304" pitchFamily="18" charset="0"/>
                <a:cs typeface="Times New Roman"/>
              </a:rPr>
              <a:t> </a:t>
            </a:r>
            <a:r>
              <a:rPr spc="75" dirty="0">
                <a:latin typeface="Palatino Linotype" panose="02040502050505030304" pitchFamily="18" charset="0"/>
                <a:cs typeface="Times New Roman"/>
              </a:rPr>
              <a:t>failure</a:t>
            </a:r>
            <a:r>
              <a:rPr spc="10" dirty="0">
                <a:latin typeface="Palatino Linotype" panose="02040502050505030304" pitchFamily="18" charset="0"/>
                <a:cs typeface="Times New Roman"/>
              </a:rPr>
              <a:t> </a:t>
            </a:r>
            <a:r>
              <a:rPr spc="40" dirty="0">
                <a:latin typeface="Palatino Linotype" panose="02040502050505030304" pitchFamily="18" charset="0"/>
                <a:cs typeface="Times New Roman"/>
              </a:rPr>
              <a:t>of</a:t>
            </a:r>
            <a:r>
              <a:rPr spc="5" dirty="0">
                <a:latin typeface="Palatino Linotype" panose="02040502050505030304" pitchFamily="18" charset="0"/>
                <a:cs typeface="Times New Roman"/>
              </a:rPr>
              <a:t> </a:t>
            </a:r>
            <a:r>
              <a:rPr spc="100" dirty="0">
                <a:latin typeface="Palatino Linotype" panose="02040502050505030304" pitchFamily="18" charset="0"/>
                <a:cs typeface="Times New Roman"/>
              </a:rPr>
              <a:t>one</a:t>
            </a:r>
            <a:r>
              <a:rPr spc="5" dirty="0">
                <a:latin typeface="Palatino Linotype" panose="02040502050505030304" pitchFamily="18" charset="0"/>
                <a:cs typeface="Times New Roman"/>
              </a:rPr>
              <a:t> </a:t>
            </a:r>
            <a:r>
              <a:rPr spc="100" dirty="0">
                <a:latin typeface="Palatino Linotype" panose="02040502050505030304" pitchFamily="18" charset="0"/>
                <a:cs typeface="Times New Roman"/>
              </a:rPr>
              <a:t>or</a:t>
            </a:r>
            <a:r>
              <a:rPr spc="-5" dirty="0">
                <a:latin typeface="Palatino Linotype" panose="02040502050505030304" pitchFamily="18" charset="0"/>
                <a:cs typeface="Times New Roman"/>
              </a:rPr>
              <a:t> </a:t>
            </a:r>
            <a:r>
              <a:rPr spc="110" dirty="0">
                <a:latin typeface="Palatino Linotype" panose="02040502050505030304" pitchFamily="18" charset="0"/>
                <a:cs typeface="Times New Roman"/>
              </a:rPr>
              <a:t>more</a:t>
            </a:r>
            <a:r>
              <a:rPr spc="15" dirty="0">
                <a:latin typeface="Palatino Linotype" panose="02040502050505030304" pitchFamily="18" charset="0"/>
                <a:cs typeface="Times New Roman"/>
              </a:rPr>
              <a:t> </a:t>
            </a:r>
            <a:r>
              <a:rPr spc="105" dirty="0">
                <a:latin typeface="Palatino Linotype" panose="02040502050505030304" pitchFamily="18" charset="0"/>
                <a:cs typeface="Times New Roman"/>
              </a:rPr>
              <a:t>rural</a:t>
            </a:r>
            <a:r>
              <a:rPr spc="20" dirty="0">
                <a:latin typeface="Palatino Linotype" panose="02040502050505030304" pitchFamily="18" charset="0"/>
                <a:cs typeface="Times New Roman"/>
              </a:rPr>
              <a:t> </a:t>
            </a:r>
            <a:r>
              <a:rPr spc="75" dirty="0">
                <a:latin typeface="Palatino Linotype" panose="02040502050505030304" pitchFamily="18" charset="0"/>
                <a:cs typeface="Times New Roman"/>
              </a:rPr>
              <a:t>Vermont  </a:t>
            </a:r>
            <a:r>
              <a:rPr spc="80" dirty="0">
                <a:latin typeface="Palatino Linotype" panose="02040502050505030304" pitchFamily="18" charset="0"/>
                <a:cs typeface="Times New Roman"/>
              </a:rPr>
              <a:t>hospitals</a:t>
            </a:r>
            <a:endParaRPr dirty="0">
              <a:latin typeface="Palatino Linotype" panose="02040502050505030304" pitchFamily="18" charset="0"/>
              <a:cs typeface="Times New Roman"/>
            </a:endParaRPr>
          </a:p>
          <a:p>
            <a:pPr marL="469900">
              <a:lnSpc>
                <a:spcPct val="100000"/>
              </a:lnSpc>
            </a:pPr>
            <a:endParaRPr lang="en-US" dirty="0">
              <a:latin typeface="Palatino Linotype" panose="02040502050505030304" pitchFamily="18" charset="0"/>
              <a:cs typeface="Times New Roman"/>
            </a:endParaRPr>
          </a:p>
          <a:p>
            <a:pPr marL="469900">
              <a:lnSpc>
                <a:spcPct val="100000"/>
              </a:lnSpc>
            </a:pPr>
            <a:r>
              <a:rPr spc="140" dirty="0">
                <a:latin typeface="Palatino Linotype" panose="02040502050505030304" pitchFamily="18" charset="0"/>
                <a:cs typeface="Times New Roman"/>
              </a:rPr>
              <a:t>No</a:t>
            </a:r>
            <a:r>
              <a:rPr spc="-65" dirty="0">
                <a:latin typeface="Palatino Linotype" panose="02040502050505030304" pitchFamily="18" charset="0"/>
                <a:cs typeface="Times New Roman"/>
              </a:rPr>
              <a:t> </a:t>
            </a:r>
            <a:r>
              <a:rPr spc="65" dirty="0">
                <a:latin typeface="Palatino Linotype" panose="02040502050505030304" pitchFamily="18" charset="0"/>
                <a:cs typeface="Times New Roman"/>
              </a:rPr>
              <a:t>Act</a:t>
            </a:r>
            <a:r>
              <a:rPr dirty="0">
                <a:latin typeface="Palatino Linotype" panose="02040502050505030304" pitchFamily="18" charset="0"/>
                <a:cs typeface="Times New Roman"/>
              </a:rPr>
              <a:t> </a:t>
            </a:r>
            <a:r>
              <a:rPr spc="-45" dirty="0">
                <a:latin typeface="Palatino Linotype" panose="02040502050505030304" pitchFamily="18" charset="0"/>
                <a:cs typeface="Times New Roman"/>
              </a:rPr>
              <a:t>#</a:t>
            </a:r>
            <a:r>
              <a:rPr spc="-5" dirty="0">
                <a:latin typeface="Palatino Linotype" panose="02040502050505030304" pitchFamily="18" charset="0"/>
                <a:cs typeface="Times New Roman"/>
              </a:rPr>
              <a:t> </a:t>
            </a:r>
            <a:r>
              <a:rPr spc="95" dirty="0">
                <a:latin typeface="Palatino Linotype" panose="02040502050505030304" pitchFamily="18" charset="0"/>
                <a:cs typeface="Times New Roman"/>
              </a:rPr>
              <a:t>assigned</a:t>
            </a:r>
            <a:r>
              <a:rPr spc="-5" dirty="0">
                <a:latin typeface="Palatino Linotype" panose="02040502050505030304" pitchFamily="18" charset="0"/>
                <a:cs typeface="Times New Roman"/>
              </a:rPr>
              <a:t> </a:t>
            </a:r>
            <a:r>
              <a:rPr spc="55" dirty="0">
                <a:latin typeface="Palatino Linotype" panose="02040502050505030304" pitchFamily="18" charset="0"/>
                <a:cs typeface="Times New Roman"/>
              </a:rPr>
              <a:t>yet,</a:t>
            </a:r>
            <a:r>
              <a:rPr spc="5" dirty="0">
                <a:latin typeface="Palatino Linotype" panose="02040502050505030304" pitchFamily="18" charset="0"/>
                <a:cs typeface="Times New Roman"/>
              </a:rPr>
              <a:t> </a:t>
            </a:r>
            <a:r>
              <a:rPr spc="100" dirty="0">
                <a:latin typeface="Palatino Linotype" panose="02040502050505030304" pitchFamily="18" charset="0"/>
                <a:cs typeface="Times New Roman"/>
              </a:rPr>
              <a:t>signed</a:t>
            </a:r>
            <a:r>
              <a:rPr dirty="0">
                <a:latin typeface="Palatino Linotype" panose="02040502050505030304" pitchFamily="18" charset="0"/>
                <a:cs typeface="Times New Roman"/>
              </a:rPr>
              <a:t> </a:t>
            </a:r>
            <a:r>
              <a:rPr spc="114" dirty="0">
                <a:latin typeface="Palatino Linotype" panose="02040502050505030304" pitchFamily="18" charset="0"/>
                <a:cs typeface="Times New Roman"/>
              </a:rPr>
              <a:t>on</a:t>
            </a:r>
            <a:r>
              <a:rPr spc="-5" dirty="0">
                <a:latin typeface="Palatino Linotype" panose="02040502050505030304" pitchFamily="18" charset="0"/>
                <a:cs typeface="Times New Roman"/>
              </a:rPr>
              <a:t> </a:t>
            </a:r>
            <a:r>
              <a:rPr spc="105" dirty="0">
                <a:latin typeface="Palatino Linotype" panose="02040502050505030304" pitchFamily="18" charset="0"/>
                <a:cs typeface="Times New Roman"/>
              </a:rPr>
              <a:t>May</a:t>
            </a:r>
            <a:r>
              <a:rPr spc="10" dirty="0">
                <a:latin typeface="Palatino Linotype" panose="02040502050505030304" pitchFamily="18" charset="0"/>
                <a:cs typeface="Times New Roman"/>
              </a:rPr>
              <a:t> </a:t>
            </a:r>
            <a:r>
              <a:rPr spc="-5" dirty="0">
                <a:latin typeface="Palatino Linotype" panose="02040502050505030304" pitchFamily="18" charset="0"/>
                <a:cs typeface="Times New Roman"/>
              </a:rPr>
              <a:t>16, 2019</a:t>
            </a:r>
            <a:endParaRPr dirty="0">
              <a:latin typeface="Palatino Linotype" panose="02040502050505030304" pitchFamily="18" charset="0"/>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53205" y="545719"/>
            <a:ext cx="2040255" cy="574040"/>
          </a:xfrm>
          <a:prstGeom prst="rect">
            <a:avLst/>
          </a:prstGeom>
        </p:spPr>
        <p:txBody>
          <a:bodyPr vert="horz" wrap="square" lIns="0" tIns="12700" rIns="0" bIns="0" rtlCol="0">
            <a:spAutoFit/>
          </a:bodyPr>
          <a:lstStyle/>
          <a:p>
            <a:pPr marL="12700">
              <a:lnSpc>
                <a:spcPct val="100000"/>
              </a:lnSpc>
              <a:spcBef>
                <a:spcPts val="100"/>
              </a:spcBef>
            </a:pPr>
            <a:r>
              <a:rPr sz="3600" spc="-135" dirty="0">
                <a:latin typeface="Franklin Gothic Medium" panose="020B0603020102020204" pitchFamily="34" charset="0"/>
              </a:rPr>
              <a:t>Other</a:t>
            </a:r>
            <a:r>
              <a:rPr sz="3600" spc="-275" dirty="0">
                <a:latin typeface="Franklin Gothic Medium" panose="020B0603020102020204" pitchFamily="34" charset="0"/>
              </a:rPr>
              <a:t> </a:t>
            </a:r>
            <a:r>
              <a:rPr sz="3600" spc="-45" dirty="0">
                <a:latin typeface="Franklin Gothic Medium" panose="020B0603020102020204" pitchFamily="34" charset="0"/>
              </a:rPr>
              <a:t>Bills</a:t>
            </a:r>
            <a:endParaRPr sz="3600" dirty="0">
              <a:latin typeface="Franklin Gothic Medium" panose="020B0603020102020204" pitchFamily="34" charset="0"/>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15</a:t>
            </a:fld>
            <a:endParaRPr spc="-25" dirty="0"/>
          </a:p>
        </p:txBody>
      </p:sp>
      <p:sp>
        <p:nvSpPr>
          <p:cNvPr id="3" name="object 3"/>
          <p:cNvSpPr txBox="1"/>
          <p:nvPr/>
        </p:nvSpPr>
        <p:spPr>
          <a:xfrm>
            <a:off x="535940" y="1555661"/>
            <a:ext cx="7974330" cy="2739853"/>
          </a:xfrm>
          <a:prstGeom prst="rect">
            <a:avLst/>
          </a:prstGeom>
        </p:spPr>
        <p:txBody>
          <a:bodyPr vert="horz" wrap="square" lIns="0" tIns="74295" rIns="0" bIns="0" rtlCol="0">
            <a:spAutoFit/>
          </a:bodyPr>
          <a:lstStyle/>
          <a:p>
            <a:pPr marL="355600" indent="-342900">
              <a:lnSpc>
                <a:spcPct val="100000"/>
              </a:lnSpc>
              <a:buFont typeface="Arial" panose="020B0604020202020204" pitchFamily="34" charset="0"/>
              <a:buChar char="•"/>
              <a:tabLst>
                <a:tab pos="355600" algn="l"/>
                <a:tab pos="356235" algn="l"/>
              </a:tabLst>
            </a:pPr>
            <a:r>
              <a:rPr sz="2000" spc="-20" dirty="0">
                <a:latin typeface="Palatino Linotype" panose="02040502050505030304" pitchFamily="18" charset="0"/>
                <a:cs typeface="Times New Roman"/>
              </a:rPr>
              <a:t>S.42:</a:t>
            </a:r>
            <a:r>
              <a:rPr sz="2000" spc="-1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At</a:t>
            </a:r>
            <a:r>
              <a:rPr sz="2000" spc="-15" dirty="0">
                <a:latin typeface="Palatino Linotype" panose="02040502050505030304" pitchFamily="18" charset="0"/>
                <a:cs typeface="Times New Roman"/>
              </a:rPr>
              <a:t> </a:t>
            </a:r>
            <a:r>
              <a:rPr sz="2000" spc="75" dirty="0">
                <a:latin typeface="Palatino Linotype" panose="02040502050505030304" pitchFamily="18" charset="0"/>
                <a:cs typeface="Times New Roman"/>
              </a:rPr>
              <a:t>least</a:t>
            </a:r>
            <a:r>
              <a:rPr sz="2000" spc="-15"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one</a:t>
            </a:r>
            <a:r>
              <a:rPr sz="2000" dirty="0">
                <a:latin typeface="Palatino Linotype" panose="02040502050505030304" pitchFamily="18" charset="0"/>
                <a:cs typeface="Times New Roman"/>
              </a:rPr>
              <a:t> </a:t>
            </a:r>
            <a:r>
              <a:rPr sz="2000" spc="40" dirty="0">
                <a:latin typeface="Palatino Linotype" panose="02040502050505030304" pitchFamily="18" charset="0"/>
                <a:cs typeface="Times New Roman"/>
              </a:rPr>
              <a:t>GMCB</a:t>
            </a:r>
            <a:r>
              <a:rPr sz="2000" spc="-15" dirty="0">
                <a:latin typeface="Palatino Linotype" panose="02040502050505030304" pitchFamily="18" charset="0"/>
                <a:cs typeface="Times New Roman"/>
              </a:rPr>
              <a:t> </a:t>
            </a:r>
            <a:r>
              <a:rPr sz="2000" spc="130" dirty="0">
                <a:latin typeface="Palatino Linotype" panose="02040502050505030304" pitchFamily="18" charset="0"/>
                <a:cs typeface="Times New Roman"/>
              </a:rPr>
              <a:t>member</a:t>
            </a:r>
            <a:r>
              <a:rPr sz="2000"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a</a:t>
            </a:r>
            <a:r>
              <a:rPr sz="200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healthcare</a:t>
            </a:r>
            <a:r>
              <a:rPr sz="2000" spc="-2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professional</a:t>
            </a:r>
            <a:endParaRPr sz="2000" dirty="0">
              <a:latin typeface="Palatino Linotype" panose="02040502050505030304" pitchFamily="18" charset="0"/>
              <a:cs typeface="Times New Roman"/>
            </a:endParaRPr>
          </a:p>
          <a:p>
            <a:pPr>
              <a:lnSpc>
                <a:spcPct val="100000"/>
              </a:lnSpc>
              <a:spcBef>
                <a:spcPts val="25"/>
              </a:spcBef>
              <a:buFont typeface="Arial"/>
              <a:buChar char="•"/>
            </a:pPr>
            <a:endParaRPr sz="2900" dirty="0">
              <a:latin typeface="Palatino Linotype" panose="02040502050505030304" pitchFamily="18" charset="0"/>
              <a:cs typeface="Times New Roman"/>
            </a:endParaRPr>
          </a:p>
          <a:p>
            <a:pPr marL="355600" indent="-342900">
              <a:lnSpc>
                <a:spcPct val="100000"/>
              </a:lnSpc>
              <a:buFont typeface="Arial"/>
              <a:buChar char="•"/>
              <a:tabLst>
                <a:tab pos="355600" algn="l"/>
                <a:tab pos="356235" algn="l"/>
              </a:tabLst>
            </a:pPr>
            <a:r>
              <a:rPr sz="2000" spc="-20" dirty="0">
                <a:latin typeface="Palatino Linotype" panose="02040502050505030304" pitchFamily="18" charset="0"/>
                <a:cs typeface="Times New Roman"/>
              </a:rPr>
              <a:t>S.140:</a:t>
            </a:r>
            <a:r>
              <a:rPr sz="2000" spc="-11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Allowing</a:t>
            </a:r>
            <a:r>
              <a:rPr sz="2000" spc="-2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dirty="0">
                <a:latin typeface="Palatino Linotype" panose="02040502050505030304" pitchFamily="18" charset="0"/>
                <a:cs typeface="Times New Roman"/>
              </a:rPr>
              <a:t> </a:t>
            </a:r>
            <a:r>
              <a:rPr sz="2000" spc="35" dirty="0">
                <a:latin typeface="Palatino Linotype" panose="02040502050505030304" pitchFamily="18" charset="0"/>
                <a:cs typeface="Times New Roman"/>
              </a:rPr>
              <a:t>GMCB</a:t>
            </a:r>
            <a:r>
              <a:rPr sz="2000" spc="-1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a:t>
            </a:r>
            <a:r>
              <a:rPr sz="2000" spc="-20"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modify</a:t>
            </a:r>
            <a:r>
              <a:rPr sz="2000" spc="-2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health</a:t>
            </a:r>
            <a:r>
              <a:rPr sz="2000" spc="-2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insurance</a:t>
            </a:r>
            <a:r>
              <a:rPr sz="2000" spc="-25" dirty="0">
                <a:latin typeface="Palatino Linotype" panose="02040502050505030304" pitchFamily="18" charset="0"/>
                <a:cs typeface="Times New Roman"/>
              </a:rPr>
              <a:t> </a:t>
            </a:r>
            <a:r>
              <a:rPr sz="2000" spc="135" dirty="0">
                <a:latin typeface="Palatino Linotype" panose="02040502050505030304" pitchFamily="18" charset="0"/>
                <a:cs typeface="Times New Roman"/>
              </a:rPr>
              <a:t>premiums</a:t>
            </a:r>
            <a:endParaRPr sz="2000" dirty="0">
              <a:latin typeface="Palatino Linotype" panose="02040502050505030304" pitchFamily="18" charset="0"/>
              <a:cs typeface="Times New Roman"/>
            </a:endParaRPr>
          </a:p>
          <a:p>
            <a:pPr marL="12700" marR="5080">
              <a:spcBef>
                <a:spcPts val="480"/>
              </a:spcBef>
            </a:pPr>
            <a:r>
              <a:rPr sz="2000" spc="75" dirty="0">
                <a:latin typeface="Palatino Linotype" panose="02040502050505030304" pitchFamily="18" charset="0"/>
                <a:cs typeface="Times New Roman"/>
              </a:rPr>
              <a:t>“This </a:t>
            </a:r>
            <a:r>
              <a:rPr sz="2000" spc="40" dirty="0">
                <a:latin typeface="Palatino Linotype" panose="02040502050505030304" pitchFamily="18" charset="0"/>
                <a:cs typeface="Times New Roman"/>
              </a:rPr>
              <a:t>bill </a:t>
            </a:r>
            <a:r>
              <a:rPr sz="2000" spc="110" dirty="0">
                <a:latin typeface="Palatino Linotype" panose="02040502050505030304" pitchFamily="18" charset="0"/>
                <a:cs typeface="Times New Roman"/>
              </a:rPr>
              <a:t>proposes </a:t>
            </a:r>
            <a:r>
              <a:rPr sz="2000" spc="90" dirty="0">
                <a:latin typeface="Palatino Linotype" panose="02040502050505030304" pitchFamily="18" charset="0"/>
                <a:cs typeface="Times New Roman"/>
              </a:rPr>
              <a:t>to </a:t>
            </a:r>
            <a:r>
              <a:rPr sz="2000" spc="120" dirty="0">
                <a:latin typeface="Palatino Linotype" panose="02040502050505030304" pitchFamily="18" charset="0"/>
                <a:cs typeface="Times New Roman"/>
              </a:rPr>
              <a:t>provide </a:t>
            </a:r>
            <a:r>
              <a:rPr sz="2000" spc="105" dirty="0">
                <a:latin typeface="Palatino Linotype" panose="02040502050505030304" pitchFamily="18" charset="0"/>
                <a:cs typeface="Times New Roman"/>
              </a:rPr>
              <a:t>the </a:t>
            </a:r>
            <a:r>
              <a:rPr sz="2000" spc="40" dirty="0">
                <a:latin typeface="Palatino Linotype" panose="02040502050505030304" pitchFamily="18" charset="0"/>
                <a:cs typeface="Times New Roman"/>
              </a:rPr>
              <a:t>GMCB </a:t>
            </a:r>
            <a:r>
              <a:rPr sz="2000" spc="125" dirty="0">
                <a:latin typeface="Palatino Linotype" panose="02040502050505030304" pitchFamily="18" charset="0"/>
                <a:cs typeface="Times New Roman"/>
              </a:rPr>
              <a:t>with </a:t>
            </a:r>
            <a:r>
              <a:rPr sz="2000" spc="50" dirty="0">
                <a:latin typeface="Palatino Linotype" panose="02040502050505030304" pitchFamily="18" charset="0"/>
                <a:cs typeface="Times New Roman"/>
              </a:rPr>
              <a:t>flexibility </a:t>
            </a:r>
            <a:r>
              <a:rPr sz="2000" spc="90" dirty="0">
                <a:latin typeface="Palatino Linotype" panose="02040502050505030304" pitchFamily="18" charset="0"/>
                <a:cs typeface="Times New Roman"/>
              </a:rPr>
              <a:t>to </a:t>
            </a:r>
            <a:r>
              <a:rPr sz="2000" spc="110" dirty="0">
                <a:latin typeface="Palatino Linotype" panose="02040502050505030304" pitchFamily="18" charset="0"/>
                <a:cs typeface="Times New Roman"/>
              </a:rPr>
              <a:t>modify  </a:t>
            </a:r>
            <a:r>
              <a:rPr sz="2000" spc="105" dirty="0">
                <a:latin typeface="Palatino Linotype" panose="02040502050505030304" pitchFamily="18" charset="0"/>
                <a:cs typeface="Times New Roman"/>
              </a:rPr>
              <a:t>health insurance </a:t>
            </a:r>
            <a:r>
              <a:rPr sz="2000" spc="90" dirty="0">
                <a:latin typeface="Palatino Linotype" panose="02040502050505030304" pitchFamily="18" charset="0"/>
                <a:cs typeface="Times New Roman"/>
              </a:rPr>
              <a:t>rates </a:t>
            </a:r>
            <a:r>
              <a:rPr sz="2000" spc="70" dirty="0">
                <a:latin typeface="Palatino Linotype" panose="02040502050505030304" pitchFamily="18" charset="0"/>
                <a:cs typeface="Times New Roman"/>
              </a:rPr>
              <a:t>before </a:t>
            </a:r>
            <a:r>
              <a:rPr sz="2000" spc="105" dirty="0">
                <a:latin typeface="Palatino Linotype" panose="02040502050505030304" pitchFamily="18" charset="0"/>
                <a:cs typeface="Times New Roman"/>
              </a:rPr>
              <a:t>or </a:t>
            </a:r>
            <a:r>
              <a:rPr sz="2000" spc="140" dirty="0">
                <a:latin typeface="Palatino Linotype" panose="02040502050505030304" pitchFamily="18" charset="0"/>
                <a:cs typeface="Times New Roman"/>
              </a:rPr>
              <a:t>during </a:t>
            </a:r>
            <a:r>
              <a:rPr sz="2000" spc="110" dirty="0">
                <a:latin typeface="Palatino Linotype" panose="02040502050505030304" pitchFamily="18" charset="0"/>
                <a:cs typeface="Times New Roman"/>
              </a:rPr>
              <a:t>a </a:t>
            </a:r>
            <a:r>
              <a:rPr sz="2000" spc="125" dirty="0">
                <a:latin typeface="Palatino Linotype" panose="02040502050505030304" pitchFamily="18" charset="0"/>
                <a:cs typeface="Times New Roman"/>
              </a:rPr>
              <a:t>plan </a:t>
            </a:r>
            <a:r>
              <a:rPr sz="2000" spc="95" dirty="0">
                <a:latin typeface="Palatino Linotype" panose="02040502050505030304" pitchFamily="18" charset="0"/>
                <a:cs typeface="Times New Roman"/>
              </a:rPr>
              <a:t>year </a:t>
            </a:r>
            <a:r>
              <a:rPr sz="2000" spc="10" dirty="0">
                <a:latin typeface="Palatino Linotype" panose="02040502050505030304" pitchFamily="18" charset="0"/>
                <a:cs typeface="Times New Roman"/>
              </a:rPr>
              <a:t>if </a:t>
            </a:r>
            <a:r>
              <a:rPr sz="2000" spc="130" dirty="0">
                <a:latin typeface="Palatino Linotype" panose="02040502050505030304" pitchFamily="18" charset="0"/>
                <a:cs typeface="Times New Roman"/>
              </a:rPr>
              <a:t>needed </a:t>
            </a:r>
            <a:r>
              <a:rPr sz="2000" spc="90" dirty="0">
                <a:latin typeface="Palatino Linotype" panose="02040502050505030304" pitchFamily="18" charset="0"/>
                <a:cs typeface="Times New Roman"/>
              </a:rPr>
              <a:t>to  </a:t>
            </a:r>
            <a:r>
              <a:rPr sz="2000" spc="125" dirty="0">
                <a:latin typeface="Palatino Linotype" panose="02040502050505030304" pitchFamily="18" charset="0"/>
                <a:cs typeface="Times New Roman"/>
              </a:rPr>
              <a:t>responds</a:t>
            </a:r>
            <a:r>
              <a:rPr sz="2000" spc="-1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a:t>
            </a:r>
            <a:r>
              <a:rPr sz="2000" spc="-1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emergency</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circumstances</a:t>
            </a:r>
            <a:r>
              <a:rPr sz="2000" spc="-1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or</a:t>
            </a:r>
            <a:r>
              <a:rPr sz="2000" spc="-2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a:t>
            </a:r>
            <a:r>
              <a:rPr sz="2000" spc="-5"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a</a:t>
            </a:r>
            <a:r>
              <a:rPr sz="200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change</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in</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federal</a:t>
            </a:r>
            <a:r>
              <a:rPr sz="2000" spc="-1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or</a:t>
            </a:r>
            <a:r>
              <a:rPr sz="2000" spc="-5" dirty="0">
                <a:latin typeface="Palatino Linotype" panose="02040502050505030304" pitchFamily="18" charset="0"/>
                <a:cs typeface="Times New Roman"/>
              </a:rPr>
              <a:t> </a:t>
            </a:r>
            <a:r>
              <a:rPr sz="2000" spc="60" dirty="0">
                <a:latin typeface="Palatino Linotype" panose="02040502050505030304" pitchFamily="18" charset="0"/>
                <a:cs typeface="Times New Roman"/>
              </a:rPr>
              <a:t>State  law.”</a:t>
            </a:r>
            <a:endParaRPr sz="2000" dirty="0">
              <a:latin typeface="Palatino Linotype" panose="02040502050505030304" pitchFamily="18" charset="0"/>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34105" y="545719"/>
            <a:ext cx="2872740" cy="574040"/>
          </a:xfrm>
          <a:prstGeom prst="rect">
            <a:avLst/>
          </a:prstGeom>
        </p:spPr>
        <p:txBody>
          <a:bodyPr vert="horz" wrap="square" lIns="0" tIns="12700" rIns="0" bIns="0" rtlCol="0">
            <a:spAutoFit/>
          </a:bodyPr>
          <a:lstStyle/>
          <a:p>
            <a:pPr marL="12700">
              <a:lnSpc>
                <a:spcPct val="100000"/>
              </a:lnSpc>
              <a:spcBef>
                <a:spcPts val="100"/>
              </a:spcBef>
            </a:pPr>
            <a:r>
              <a:rPr sz="3600" spc="65" dirty="0">
                <a:latin typeface="Franklin Gothic Medium" panose="020B0603020102020204" pitchFamily="34" charset="0"/>
              </a:rPr>
              <a:t>GMCB</a:t>
            </a:r>
            <a:r>
              <a:rPr sz="3600" spc="-240" dirty="0">
                <a:latin typeface="Franklin Gothic Medium" panose="020B0603020102020204" pitchFamily="34" charset="0"/>
              </a:rPr>
              <a:t> </a:t>
            </a:r>
            <a:r>
              <a:rPr sz="3600" spc="-40" dirty="0">
                <a:latin typeface="Franklin Gothic Medium" panose="020B0603020102020204" pitchFamily="34" charset="0"/>
              </a:rPr>
              <a:t>Reports</a:t>
            </a:r>
            <a:endParaRPr sz="3600" dirty="0">
              <a:latin typeface="Franklin Gothic Medium" panose="020B0603020102020204" pitchFamily="34" charset="0"/>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16</a:t>
            </a:fld>
            <a:endParaRPr spc="-25" dirty="0"/>
          </a:p>
        </p:txBody>
      </p:sp>
      <p:sp>
        <p:nvSpPr>
          <p:cNvPr id="3" name="object 3"/>
          <p:cNvSpPr txBox="1"/>
          <p:nvPr/>
        </p:nvSpPr>
        <p:spPr>
          <a:xfrm>
            <a:off x="447040" y="1371600"/>
            <a:ext cx="8006080" cy="4437753"/>
          </a:xfrm>
          <a:prstGeom prst="rect">
            <a:avLst/>
          </a:prstGeom>
        </p:spPr>
        <p:txBody>
          <a:bodyPr vert="horz" wrap="square" lIns="0" tIns="13335" rIns="0" bIns="0" rtlCol="0">
            <a:spAutoFit/>
          </a:bodyPr>
          <a:lstStyle/>
          <a:p>
            <a:pPr marL="355600" indent="-342900">
              <a:lnSpc>
                <a:spcPct val="100000"/>
              </a:lnSpc>
              <a:spcBef>
                <a:spcPts val="105"/>
              </a:spcBef>
              <a:buFont typeface="Arial"/>
              <a:buChar char="•"/>
              <a:tabLst>
                <a:tab pos="355600" algn="l"/>
                <a:tab pos="356235" algn="l"/>
              </a:tabLst>
            </a:pPr>
            <a:r>
              <a:rPr lang="en-US" dirty="0">
                <a:latin typeface="Palatino Linotype" panose="02040502050505030304" pitchFamily="18" charset="0"/>
                <a:cs typeface="Times New Roman"/>
              </a:rPr>
              <a:t>S.7: Evaluation of social service integration (December 1, 2019) and a plan to coordinate financing and delivery of Medicaid services with all-payer financial target services (January 1, 2021) in collaboration with AHS</a:t>
            </a:r>
          </a:p>
          <a:p>
            <a:pPr marL="355600" indent="-342900">
              <a:lnSpc>
                <a:spcPct val="100000"/>
              </a:lnSpc>
              <a:spcBef>
                <a:spcPts val="105"/>
              </a:spcBef>
              <a:buFont typeface="Arial"/>
              <a:buChar char="•"/>
              <a:tabLst>
                <a:tab pos="355600" algn="l"/>
                <a:tab pos="356235" algn="l"/>
              </a:tabLst>
            </a:pPr>
            <a:r>
              <a:rPr dirty="0">
                <a:latin typeface="Palatino Linotype" panose="02040502050505030304" pitchFamily="18" charset="0"/>
                <a:cs typeface="Times New Roman"/>
              </a:rPr>
              <a:t>S.31: Price transparency and billing processes report (November 15,</a:t>
            </a:r>
          </a:p>
          <a:p>
            <a:pPr marL="355600">
              <a:lnSpc>
                <a:spcPct val="100000"/>
              </a:lnSpc>
              <a:spcBef>
                <a:spcPts val="5"/>
              </a:spcBef>
            </a:pPr>
            <a:r>
              <a:rPr dirty="0">
                <a:latin typeface="Palatino Linotype" panose="02040502050505030304" pitchFamily="18" charset="0"/>
                <a:cs typeface="Times New Roman"/>
              </a:rPr>
              <a:t>2019)</a:t>
            </a:r>
          </a:p>
          <a:p>
            <a:pPr marL="355600" marR="662940" indent="-342900">
              <a:lnSpc>
                <a:spcPct val="100000"/>
              </a:lnSpc>
              <a:spcBef>
                <a:spcPts val="480"/>
              </a:spcBef>
              <a:buFont typeface="Arial"/>
              <a:buChar char="•"/>
              <a:tabLst>
                <a:tab pos="355600" algn="l"/>
                <a:tab pos="356235" algn="l"/>
              </a:tabLst>
            </a:pPr>
            <a:r>
              <a:rPr dirty="0">
                <a:latin typeface="Palatino Linotype" panose="02040502050505030304" pitchFamily="18" charset="0"/>
                <a:cs typeface="Times New Roman"/>
              </a:rPr>
              <a:t>S.53: Definition of primary care and spending on primary care  report (January 15, 2020) in collaboration with DVHA</a:t>
            </a:r>
          </a:p>
          <a:p>
            <a:pPr marL="355600" indent="-342900">
              <a:lnSpc>
                <a:spcPct val="100000"/>
              </a:lnSpc>
              <a:spcBef>
                <a:spcPts val="480"/>
              </a:spcBef>
              <a:buFont typeface="Arial"/>
              <a:buChar char="•"/>
              <a:tabLst>
                <a:tab pos="355600" algn="l"/>
                <a:tab pos="356235" algn="l"/>
              </a:tabLst>
            </a:pPr>
            <a:r>
              <a:rPr dirty="0">
                <a:latin typeface="Palatino Linotype" panose="02040502050505030304" pitchFamily="18" charset="0"/>
                <a:cs typeface="Times New Roman"/>
              </a:rPr>
              <a:t>S.73: ASCs NPR report annually (January 15)</a:t>
            </a:r>
          </a:p>
          <a:p>
            <a:pPr>
              <a:lnSpc>
                <a:spcPct val="100000"/>
              </a:lnSpc>
              <a:spcBef>
                <a:spcPts val="25"/>
              </a:spcBef>
              <a:buFont typeface="Arial"/>
              <a:buChar char="•"/>
            </a:pPr>
            <a:endParaRPr dirty="0">
              <a:latin typeface="Palatino Linotype" panose="02040502050505030304" pitchFamily="18" charset="0"/>
              <a:cs typeface="Times New Roman"/>
            </a:endParaRPr>
          </a:p>
          <a:p>
            <a:pPr marL="355600" marR="48260" indent="-342900">
              <a:lnSpc>
                <a:spcPct val="100000"/>
              </a:lnSpc>
              <a:buFont typeface="Arial"/>
              <a:buChar char="•"/>
              <a:tabLst>
                <a:tab pos="355600" algn="l"/>
                <a:tab pos="356235" algn="l"/>
              </a:tabLst>
            </a:pPr>
            <a:r>
              <a:rPr dirty="0">
                <a:latin typeface="Palatino Linotype" panose="02040502050505030304" pitchFamily="18" charset="0"/>
                <a:cs typeface="Times New Roman"/>
              </a:rPr>
              <a:t>H.204: Impact of chiropractic and physical therapy co-pay limits for  QHPs and silver plans on utilization (November 15, 2021)</a:t>
            </a:r>
          </a:p>
          <a:p>
            <a:pPr marL="355600" marR="5080" indent="-342900">
              <a:lnSpc>
                <a:spcPct val="100000"/>
              </a:lnSpc>
              <a:spcBef>
                <a:spcPts val="480"/>
              </a:spcBef>
              <a:buFont typeface="Arial"/>
              <a:buChar char="•"/>
              <a:tabLst>
                <a:tab pos="355600" algn="l"/>
                <a:tab pos="356235" algn="l"/>
              </a:tabLst>
            </a:pPr>
            <a:r>
              <a:rPr dirty="0">
                <a:latin typeface="Palatino Linotype" panose="02040502050505030304" pitchFamily="18" charset="0"/>
                <a:cs typeface="Times New Roman"/>
              </a:rPr>
              <a:t>H.524: GMCB annual report to include info on impact of Medicaid  and Medicare cost shifts &amp; uncompensated care on health insurance  premiums</a:t>
            </a:r>
          </a:p>
          <a:p>
            <a:pPr marL="355600" marR="946150" indent="-342900">
              <a:lnSpc>
                <a:spcPct val="100000"/>
              </a:lnSpc>
              <a:spcBef>
                <a:spcPts val="484"/>
              </a:spcBef>
              <a:buFont typeface="Arial"/>
              <a:buChar char="•"/>
              <a:tabLst>
                <a:tab pos="355600" algn="l"/>
                <a:tab pos="356235" algn="l"/>
              </a:tabLst>
            </a:pPr>
            <a:r>
              <a:rPr dirty="0">
                <a:latin typeface="Palatino Linotype" panose="02040502050505030304" pitchFamily="18" charset="0"/>
                <a:cs typeface="Times New Roman"/>
              </a:rPr>
              <a:t>H.528: Report findings of Task Force (December 31, 2019) in  collaboration with AHS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63748" y="597789"/>
            <a:ext cx="3865245" cy="574040"/>
          </a:xfrm>
          <a:prstGeom prst="rect">
            <a:avLst/>
          </a:prstGeom>
        </p:spPr>
        <p:txBody>
          <a:bodyPr vert="horz" wrap="square" lIns="0" tIns="12700" rIns="0" bIns="0" rtlCol="0">
            <a:spAutoFit/>
          </a:bodyPr>
          <a:lstStyle/>
          <a:p>
            <a:pPr marL="12700">
              <a:lnSpc>
                <a:spcPct val="100000"/>
              </a:lnSpc>
              <a:spcBef>
                <a:spcPts val="100"/>
              </a:spcBef>
            </a:pPr>
            <a:r>
              <a:rPr sz="3600" spc="65" dirty="0"/>
              <a:t>GMCB </a:t>
            </a:r>
            <a:r>
              <a:rPr sz="3600" spc="70" dirty="0"/>
              <a:t>FY20</a:t>
            </a:r>
            <a:r>
              <a:rPr sz="3600" spc="-484" dirty="0"/>
              <a:t> </a:t>
            </a:r>
            <a:r>
              <a:rPr sz="3600" spc="-50" dirty="0"/>
              <a:t>Budget</a:t>
            </a:r>
            <a:endParaRPr sz="3600"/>
          </a:p>
        </p:txBody>
      </p:sp>
      <p:sp>
        <p:nvSpPr>
          <p:cNvPr id="3" name="object 3"/>
          <p:cNvSpPr txBox="1"/>
          <p:nvPr/>
        </p:nvSpPr>
        <p:spPr>
          <a:xfrm>
            <a:off x="1266825" y="1639646"/>
            <a:ext cx="6807200" cy="391795"/>
          </a:xfrm>
          <a:prstGeom prst="rect">
            <a:avLst/>
          </a:prstGeom>
        </p:spPr>
        <p:txBody>
          <a:bodyPr vert="horz" wrap="square" lIns="0" tIns="12700" rIns="0" bIns="0" rtlCol="0">
            <a:spAutoFit/>
          </a:bodyPr>
          <a:lstStyle/>
          <a:p>
            <a:pPr marL="12700">
              <a:lnSpc>
                <a:spcPct val="100000"/>
              </a:lnSpc>
              <a:spcBef>
                <a:spcPts val="100"/>
              </a:spcBef>
              <a:tabLst>
                <a:tab pos="4005579" algn="l"/>
              </a:tabLst>
            </a:pPr>
            <a:r>
              <a:rPr sz="2400" spc="-185" dirty="0">
                <a:latin typeface="Trebuchet MS"/>
                <a:cs typeface="Trebuchet MS"/>
              </a:rPr>
              <a:t>Total</a:t>
            </a:r>
            <a:r>
              <a:rPr sz="2400" spc="-180" dirty="0">
                <a:latin typeface="Trebuchet MS"/>
                <a:cs typeface="Trebuchet MS"/>
              </a:rPr>
              <a:t> </a:t>
            </a:r>
            <a:r>
              <a:rPr sz="2400" spc="-90" dirty="0">
                <a:latin typeface="Trebuchet MS"/>
                <a:cs typeface="Trebuchet MS"/>
              </a:rPr>
              <a:t>Appropriation	Appropriation By</a:t>
            </a:r>
            <a:r>
              <a:rPr sz="2400" spc="-355" dirty="0">
                <a:latin typeface="Trebuchet MS"/>
                <a:cs typeface="Trebuchet MS"/>
              </a:rPr>
              <a:t> </a:t>
            </a:r>
            <a:r>
              <a:rPr sz="2400" spc="-90" dirty="0">
                <a:latin typeface="Trebuchet MS"/>
                <a:cs typeface="Trebuchet MS"/>
              </a:rPr>
              <a:t>Fund</a:t>
            </a:r>
            <a:endParaRPr sz="2400">
              <a:latin typeface="Trebuchet MS"/>
              <a:cs typeface="Trebuchet MS"/>
            </a:endParaRPr>
          </a:p>
        </p:txBody>
      </p:sp>
      <p:sp>
        <p:nvSpPr>
          <p:cNvPr id="4" name="object 4"/>
          <p:cNvSpPr/>
          <p:nvPr/>
        </p:nvSpPr>
        <p:spPr>
          <a:xfrm>
            <a:off x="573023" y="5113020"/>
            <a:ext cx="3924300" cy="0"/>
          </a:xfrm>
          <a:custGeom>
            <a:avLst/>
            <a:gdLst/>
            <a:ahLst/>
            <a:cxnLst/>
            <a:rect l="l" t="t" r="r" b="b"/>
            <a:pathLst>
              <a:path w="3924300">
                <a:moveTo>
                  <a:pt x="0" y="0"/>
                </a:moveTo>
                <a:lnTo>
                  <a:pt x="3924300" y="0"/>
                </a:lnTo>
              </a:path>
            </a:pathLst>
          </a:custGeom>
          <a:ln w="9144">
            <a:solidFill>
              <a:srgbClr val="D9D9D9"/>
            </a:solidFill>
          </a:ln>
        </p:spPr>
        <p:txBody>
          <a:bodyPr wrap="square" lIns="0" tIns="0" rIns="0" bIns="0" rtlCol="0"/>
          <a:lstStyle/>
          <a:p>
            <a:endParaRPr/>
          </a:p>
        </p:txBody>
      </p:sp>
      <p:sp>
        <p:nvSpPr>
          <p:cNvPr id="5" name="object 5"/>
          <p:cNvSpPr/>
          <p:nvPr/>
        </p:nvSpPr>
        <p:spPr>
          <a:xfrm>
            <a:off x="573023" y="4829555"/>
            <a:ext cx="3924300" cy="0"/>
          </a:xfrm>
          <a:custGeom>
            <a:avLst/>
            <a:gdLst/>
            <a:ahLst/>
            <a:cxnLst/>
            <a:rect l="l" t="t" r="r" b="b"/>
            <a:pathLst>
              <a:path w="3924300">
                <a:moveTo>
                  <a:pt x="0" y="0"/>
                </a:moveTo>
                <a:lnTo>
                  <a:pt x="3924300" y="0"/>
                </a:lnTo>
              </a:path>
            </a:pathLst>
          </a:custGeom>
          <a:ln w="9144">
            <a:solidFill>
              <a:srgbClr val="D9D9D9"/>
            </a:solidFill>
          </a:ln>
        </p:spPr>
        <p:txBody>
          <a:bodyPr wrap="square" lIns="0" tIns="0" rIns="0" bIns="0" rtlCol="0"/>
          <a:lstStyle/>
          <a:p>
            <a:endParaRPr/>
          </a:p>
        </p:txBody>
      </p:sp>
      <p:sp>
        <p:nvSpPr>
          <p:cNvPr id="6" name="object 6"/>
          <p:cNvSpPr/>
          <p:nvPr/>
        </p:nvSpPr>
        <p:spPr>
          <a:xfrm>
            <a:off x="573023" y="4544567"/>
            <a:ext cx="3924300" cy="0"/>
          </a:xfrm>
          <a:custGeom>
            <a:avLst/>
            <a:gdLst/>
            <a:ahLst/>
            <a:cxnLst/>
            <a:rect l="l" t="t" r="r" b="b"/>
            <a:pathLst>
              <a:path w="3924300">
                <a:moveTo>
                  <a:pt x="0" y="0"/>
                </a:moveTo>
                <a:lnTo>
                  <a:pt x="3924300" y="0"/>
                </a:lnTo>
              </a:path>
            </a:pathLst>
          </a:custGeom>
          <a:ln w="9144">
            <a:solidFill>
              <a:srgbClr val="D9D9D9"/>
            </a:solidFill>
          </a:ln>
        </p:spPr>
        <p:txBody>
          <a:bodyPr wrap="square" lIns="0" tIns="0" rIns="0" bIns="0" rtlCol="0"/>
          <a:lstStyle/>
          <a:p>
            <a:endParaRPr/>
          </a:p>
        </p:txBody>
      </p:sp>
      <p:sp>
        <p:nvSpPr>
          <p:cNvPr id="7" name="object 7"/>
          <p:cNvSpPr/>
          <p:nvPr/>
        </p:nvSpPr>
        <p:spPr>
          <a:xfrm>
            <a:off x="573023" y="4261103"/>
            <a:ext cx="3924300" cy="0"/>
          </a:xfrm>
          <a:custGeom>
            <a:avLst/>
            <a:gdLst/>
            <a:ahLst/>
            <a:cxnLst/>
            <a:rect l="l" t="t" r="r" b="b"/>
            <a:pathLst>
              <a:path w="3924300">
                <a:moveTo>
                  <a:pt x="0" y="0"/>
                </a:moveTo>
                <a:lnTo>
                  <a:pt x="3924300" y="0"/>
                </a:lnTo>
              </a:path>
            </a:pathLst>
          </a:custGeom>
          <a:ln w="9144">
            <a:solidFill>
              <a:srgbClr val="D9D9D9"/>
            </a:solidFill>
          </a:ln>
        </p:spPr>
        <p:txBody>
          <a:bodyPr wrap="square" lIns="0" tIns="0" rIns="0" bIns="0" rtlCol="0"/>
          <a:lstStyle/>
          <a:p>
            <a:endParaRPr/>
          </a:p>
        </p:txBody>
      </p:sp>
      <p:sp>
        <p:nvSpPr>
          <p:cNvPr id="8" name="object 8"/>
          <p:cNvSpPr/>
          <p:nvPr/>
        </p:nvSpPr>
        <p:spPr>
          <a:xfrm>
            <a:off x="573023" y="3977640"/>
            <a:ext cx="3924300" cy="0"/>
          </a:xfrm>
          <a:custGeom>
            <a:avLst/>
            <a:gdLst/>
            <a:ahLst/>
            <a:cxnLst/>
            <a:rect l="l" t="t" r="r" b="b"/>
            <a:pathLst>
              <a:path w="3924300">
                <a:moveTo>
                  <a:pt x="0" y="0"/>
                </a:moveTo>
                <a:lnTo>
                  <a:pt x="3924300" y="0"/>
                </a:lnTo>
              </a:path>
            </a:pathLst>
          </a:custGeom>
          <a:ln w="9144">
            <a:solidFill>
              <a:srgbClr val="D9D9D9"/>
            </a:solidFill>
          </a:ln>
        </p:spPr>
        <p:txBody>
          <a:bodyPr wrap="square" lIns="0" tIns="0" rIns="0" bIns="0" rtlCol="0"/>
          <a:lstStyle/>
          <a:p>
            <a:endParaRPr/>
          </a:p>
        </p:txBody>
      </p:sp>
      <p:sp>
        <p:nvSpPr>
          <p:cNvPr id="9" name="object 9"/>
          <p:cNvSpPr/>
          <p:nvPr/>
        </p:nvSpPr>
        <p:spPr>
          <a:xfrm>
            <a:off x="573023" y="3694176"/>
            <a:ext cx="3924300" cy="0"/>
          </a:xfrm>
          <a:custGeom>
            <a:avLst/>
            <a:gdLst/>
            <a:ahLst/>
            <a:cxnLst/>
            <a:rect l="l" t="t" r="r" b="b"/>
            <a:pathLst>
              <a:path w="3924300">
                <a:moveTo>
                  <a:pt x="0" y="0"/>
                </a:moveTo>
                <a:lnTo>
                  <a:pt x="3924300" y="0"/>
                </a:lnTo>
              </a:path>
            </a:pathLst>
          </a:custGeom>
          <a:ln w="9144">
            <a:solidFill>
              <a:srgbClr val="D9D9D9"/>
            </a:solidFill>
          </a:ln>
        </p:spPr>
        <p:txBody>
          <a:bodyPr wrap="square" lIns="0" tIns="0" rIns="0" bIns="0" rtlCol="0"/>
          <a:lstStyle/>
          <a:p>
            <a:endParaRPr/>
          </a:p>
        </p:txBody>
      </p:sp>
      <p:sp>
        <p:nvSpPr>
          <p:cNvPr id="10" name="object 10"/>
          <p:cNvSpPr/>
          <p:nvPr/>
        </p:nvSpPr>
        <p:spPr>
          <a:xfrm>
            <a:off x="573023" y="3409188"/>
            <a:ext cx="3924300" cy="0"/>
          </a:xfrm>
          <a:custGeom>
            <a:avLst/>
            <a:gdLst/>
            <a:ahLst/>
            <a:cxnLst/>
            <a:rect l="l" t="t" r="r" b="b"/>
            <a:pathLst>
              <a:path w="3924300">
                <a:moveTo>
                  <a:pt x="0" y="0"/>
                </a:moveTo>
                <a:lnTo>
                  <a:pt x="3924300" y="0"/>
                </a:lnTo>
              </a:path>
            </a:pathLst>
          </a:custGeom>
          <a:ln w="9144">
            <a:solidFill>
              <a:srgbClr val="D9D9D9"/>
            </a:solidFill>
          </a:ln>
        </p:spPr>
        <p:txBody>
          <a:bodyPr wrap="square" lIns="0" tIns="0" rIns="0" bIns="0" rtlCol="0"/>
          <a:lstStyle/>
          <a:p>
            <a:endParaRPr/>
          </a:p>
        </p:txBody>
      </p:sp>
      <p:sp>
        <p:nvSpPr>
          <p:cNvPr id="11" name="object 11"/>
          <p:cNvSpPr/>
          <p:nvPr/>
        </p:nvSpPr>
        <p:spPr>
          <a:xfrm>
            <a:off x="573023" y="3125723"/>
            <a:ext cx="3924300" cy="0"/>
          </a:xfrm>
          <a:custGeom>
            <a:avLst/>
            <a:gdLst/>
            <a:ahLst/>
            <a:cxnLst/>
            <a:rect l="l" t="t" r="r" b="b"/>
            <a:pathLst>
              <a:path w="3924300">
                <a:moveTo>
                  <a:pt x="0" y="0"/>
                </a:moveTo>
                <a:lnTo>
                  <a:pt x="3924300" y="0"/>
                </a:lnTo>
              </a:path>
            </a:pathLst>
          </a:custGeom>
          <a:ln w="9144">
            <a:solidFill>
              <a:srgbClr val="D9D9D9"/>
            </a:solidFill>
          </a:ln>
        </p:spPr>
        <p:txBody>
          <a:bodyPr wrap="square" lIns="0" tIns="0" rIns="0" bIns="0" rtlCol="0"/>
          <a:lstStyle/>
          <a:p>
            <a:endParaRPr/>
          </a:p>
        </p:txBody>
      </p:sp>
      <p:sp>
        <p:nvSpPr>
          <p:cNvPr id="12" name="object 12"/>
          <p:cNvSpPr/>
          <p:nvPr/>
        </p:nvSpPr>
        <p:spPr>
          <a:xfrm>
            <a:off x="573023" y="2842260"/>
            <a:ext cx="3924300" cy="0"/>
          </a:xfrm>
          <a:custGeom>
            <a:avLst/>
            <a:gdLst/>
            <a:ahLst/>
            <a:cxnLst/>
            <a:rect l="l" t="t" r="r" b="b"/>
            <a:pathLst>
              <a:path w="3924300">
                <a:moveTo>
                  <a:pt x="0" y="0"/>
                </a:moveTo>
                <a:lnTo>
                  <a:pt x="3924300" y="0"/>
                </a:lnTo>
              </a:path>
            </a:pathLst>
          </a:custGeom>
          <a:ln w="9144">
            <a:solidFill>
              <a:srgbClr val="D9D9D9"/>
            </a:solidFill>
          </a:ln>
        </p:spPr>
        <p:txBody>
          <a:bodyPr wrap="square" lIns="0" tIns="0" rIns="0" bIns="0" rtlCol="0"/>
          <a:lstStyle/>
          <a:p>
            <a:endParaRPr/>
          </a:p>
        </p:txBody>
      </p:sp>
      <p:sp>
        <p:nvSpPr>
          <p:cNvPr id="13" name="object 13"/>
          <p:cNvSpPr/>
          <p:nvPr/>
        </p:nvSpPr>
        <p:spPr>
          <a:xfrm>
            <a:off x="573023" y="2558795"/>
            <a:ext cx="3924300" cy="0"/>
          </a:xfrm>
          <a:custGeom>
            <a:avLst/>
            <a:gdLst/>
            <a:ahLst/>
            <a:cxnLst/>
            <a:rect l="l" t="t" r="r" b="b"/>
            <a:pathLst>
              <a:path w="3924300">
                <a:moveTo>
                  <a:pt x="0" y="0"/>
                </a:moveTo>
                <a:lnTo>
                  <a:pt x="3924300" y="0"/>
                </a:lnTo>
              </a:path>
            </a:pathLst>
          </a:custGeom>
          <a:ln w="9144">
            <a:solidFill>
              <a:srgbClr val="D9D9D9"/>
            </a:solidFill>
          </a:ln>
        </p:spPr>
        <p:txBody>
          <a:bodyPr wrap="square" lIns="0" tIns="0" rIns="0" bIns="0" rtlCol="0"/>
          <a:lstStyle/>
          <a:p>
            <a:endParaRPr/>
          </a:p>
        </p:txBody>
      </p:sp>
      <p:sp>
        <p:nvSpPr>
          <p:cNvPr id="14" name="object 14"/>
          <p:cNvSpPr/>
          <p:nvPr/>
        </p:nvSpPr>
        <p:spPr>
          <a:xfrm>
            <a:off x="573023" y="5396484"/>
            <a:ext cx="3924300" cy="0"/>
          </a:xfrm>
          <a:custGeom>
            <a:avLst/>
            <a:gdLst/>
            <a:ahLst/>
            <a:cxnLst/>
            <a:rect l="l" t="t" r="r" b="b"/>
            <a:pathLst>
              <a:path w="3924300">
                <a:moveTo>
                  <a:pt x="0" y="0"/>
                </a:moveTo>
                <a:lnTo>
                  <a:pt x="3924300" y="0"/>
                </a:lnTo>
              </a:path>
            </a:pathLst>
          </a:custGeom>
          <a:ln w="9144">
            <a:solidFill>
              <a:srgbClr val="D9D9D9"/>
            </a:solidFill>
          </a:ln>
        </p:spPr>
        <p:txBody>
          <a:bodyPr wrap="square" lIns="0" tIns="0" rIns="0" bIns="0" rtlCol="0"/>
          <a:lstStyle/>
          <a:p>
            <a:endParaRPr/>
          </a:p>
        </p:txBody>
      </p:sp>
      <p:sp>
        <p:nvSpPr>
          <p:cNvPr id="15" name="object 15"/>
          <p:cNvSpPr/>
          <p:nvPr/>
        </p:nvSpPr>
        <p:spPr>
          <a:xfrm>
            <a:off x="899922" y="2679954"/>
            <a:ext cx="3270885" cy="474345"/>
          </a:xfrm>
          <a:custGeom>
            <a:avLst/>
            <a:gdLst/>
            <a:ahLst/>
            <a:cxnLst/>
            <a:rect l="l" t="t" r="r" b="b"/>
            <a:pathLst>
              <a:path w="3270885" h="474344">
                <a:moveTo>
                  <a:pt x="0" y="359663"/>
                </a:moveTo>
                <a:lnTo>
                  <a:pt x="653796" y="120396"/>
                </a:lnTo>
                <a:lnTo>
                  <a:pt x="1307592" y="0"/>
                </a:lnTo>
                <a:lnTo>
                  <a:pt x="1961388" y="242316"/>
                </a:lnTo>
                <a:lnTo>
                  <a:pt x="2616707" y="432816"/>
                </a:lnTo>
                <a:lnTo>
                  <a:pt x="3270504" y="473963"/>
                </a:lnTo>
              </a:path>
            </a:pathLst>
          </a:custGeom>
          <a:ln w="28956">
            <a:solidFill>
              <a:srgbClr val="4471C4"/>
            </a:solidFill>
          </a:ln>
        </p:spPr>
        <p:txBody>
          <a:bodyPr wrap="square" lIns="0" tIns="0" rIns="0" bIns="0" rtlCol="0"/>
          <a:lstStyle/>
          <a:p>
            <a:endParaRPr/>
          </a:p>
        </p:txBody>
      </p:sp>
      <p:sp>
        <p:nvSpPr>
          <p:cNvPr id="16" name="object 16"/>
          <p:cNvSpPr txBox="1"/>
          <p:nvPr/>
        </p:nvSpPr>
        <p:spPr>
          <a:xfrm>
            <a:off x="338734" y="5303011"/>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$0</a:t>
            </a:r>
            <a:endParaRPr sz="900">
              <a:latin typeface="Trebuchet MS"/>
              <a:cs typeface="Trebuchet MS"/>
            </a:endParaRPr>
          </a:p>
        </p:txBody>
      </p:sp>
      <p:sp>
        <p:nvSpPr>
          <p:cNvPr id="17" name="object 17"/>
          <p:cNvSpPr txBox="1"/>
          <p:nvPr/>
        </p:nvSpPr>
        <p:spPr>
          <a:xfrm>
            <a:off x="338734" y="5018913"/>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$1</a:t>
            </a:r>
            <a:endParaRPr sz="900">
              <a:latin typeface="Trebuchet MS"/>
              <a:cs typeface="Trebuchet MS"/>
            </a:endParaRPr>
          </a:p>
        </p:txBody>
      </p:sp>
      <p:sp>
        <p:nvSpPr>
          <p:cNvPr id="18" name="object 18"/>
          <p:cNvSpPr txBox="1"/>
          <p:nvPr/>
        </p:nvSpPr>
        <p:spPr>
          <a:xfrm>
            <a:off x="338734" y="4735195"/>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$2</a:t>
            </a:r>
            <a:endParaRPr sz="900">
              <a:latin typeface="Trebuchet MS"/>
              <a:cs typeface="Trebuchet MS"/>
            </a:endParaRPr>
          </a:p>
        </p:txBody>
      </p:sp>
      <p:sp>
        <p:nvSpPr>
          <p:cNvPr id="19" name="object 19"/>
          <p:cNvSpPr txBox="1"/>
          <p:nvPr/>
        </p:nvSpPr>
        <p:spPr>
          <a:xfrm>
            <a:off x="338734" y="4450791"/>
            <a:ext cx="141605" cy="163195"/>
          </a:xfrm>
          <a:prstGeom prst="rect">
            <a:avLst/>
          </a:prstGeom>
        </p:spPr>
        <p:txBody>
          <a:bodyPr vert="horz" wrap="square" lIns="0" tIns="12700" rIns="0" bIns="0" rtlCol="0">
            <a:spAutoFit/>
          </a:bodyPr>
          <a:lstStyle/>
          <a:p>
            <a:pPr marL="12700">
              <a:lnSpc>
                <a:spcPct val="100000"/>
              </a:lnSpc>
              <a:spcBef>
                <a:spcPts val="100"/>
              </a:spcBef>
            </a:pPr>
            <a:r>
              <a:rPr sz="900" spc="-20" dirty="0">
                <a:solidFill>
                  <a:srgbClr val="585858"/>
                </a:solidFill>
                <a:latin typeface="Trebuchet MS"/>
                <a:cs typeface="Trebuchet MS"/>
              </a:rPr>
              <a:t>$3</a:t>
            </a:r>
            <a:endParaRPr sz="900">
              <a:latin typeface="Trebuchet MS"/>
              <a:cs typeface="Trebuchet MS"/>
            </a:endParaRPr>
          </a:p>
        </p:txBody>
      </p:sp>
      <p:sp>
        <p:nvSpPr>
          <p:cNvPr id="20" name="object 20"/>
          <p:cNvSpPr txBox="1"/>
          <p:nvPr/>
        </p:nvSpPr>
        <p:spPr>
          <a:xfrm>
            <a:off x="338734" y="4167378"/>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$4</a:t>
            </a:r>
            <a:endParaRPr sz="900">
              <a:latin typeface="Trebuchet MS"/>
              <a:cs typeface="Trebuchet MS"/>
            </a:endParaRPr>
          </a:p>
        </p:txBody>
      </p:sp>
      <p:sp>
        <p:nvSpPr>
          <p:cNvPr id="21" name="object 21"/>
          <p:cNvSpPr txBox="1"/>
          <p:nvPr/>
        </p:nvSpPr>
        <p:spPr>
          <a:xfrm>
            <a:off x="338734" y="3883532"/>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$5</a:t>
            </a:r>
            <a:endParaRPr sz="900">
              <a:latin typeface="Trebuchet MS"/>
              <a:cs typeface="Trebuchet MS"/>
            </a:endParaRPr>
          </a:p>
        </p:txBody>
      </p:sp>
      <p:sp>
        <p:nvSpPr>
          <p:cNvPr id="22" name="object 22"/>
          <p:cNvSpPr txBox="1"/>
          <p:nvPr/>
        </p:nvSpPr>
        <p:spPr>
          <a:xfrm>
            <a:off x="338734" y="3599433"/>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$6</a:t>
            </a:r>
            <a:endParaRPr sz="900">
              <a:latin typeface="Trebuchet MS"/>
              <a:cs typeface="Trebuchet MS"/>
            </a:endParaRPr>
          </a:p>
        </p:txBody>
      </p:sp>
      <p:sp>
        <p:nvSpPr>
          <p:cNvPr id="23" name="object 23"/>
          <p:cNvSpPr txBox="1"/>
          <p:nvPr/>
        </p:nvSpPr>
        <p:spPr>
          <a:xfrm>
            <a:off x="338734" y="3315715"/>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$7</a:t>
            </a:r>
            <a:endParaRPr sz="900">
              <a:latin typeface="Trebuchet MS"/>
              <a:cs typeface="Trebuchet MS"/>
            </a:endParaRPr>
          </a:p>
        </p:txBody>
      </p:sp>
      <p:sp>
        <p:nvSpPr>
          <p:cNvPr id="24" name="object 24"/>
          <p:cNvSpPr txBox="1"/>
          <p:nvPr/>
        </p:nvSpPr>
        <p:spPr>
          <a:xfrm>
            <a:off x="338734" y="3031616"/>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$8</a:t>
            </a:r>
            <a:endParaRPr sz="900">
              <a:latin typeface="Trebuchet MS"/>
              <a:cs typeface="Trebuchet MS"/>
            </a:endParaRPr>
          </a:p>
        </p:txBody>
      </p:sp>
      <p:sp>
        <p:nvSpPr>
          <p:cNvPr id="25" name="object 25"/>
          <p:cNvSpPr txBox="1"/>
          <p:nvPr/>
        </p:nvSpPr>
        <p:spPr>
          <a:xfrm>
            <a:off x="338734" y="2747898"/>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$9</a:t>
            </a:r>
            <a:endParaRPr sz="900">
              <a:latin typeface="Trebuchet MS"/>
              <a:cs typeface="Trebuchet MS"/>
            </a:endParaRPr>
          </a:p>
        </p:txBody>
      </p:sp>
      <p:sp>
        <p:nvSpPr>
          <p:cNvPr id="26" name="object 26"/>
          <p:cNvSpPr txBox="1"/>
          <p:nvPr/>
        </p:nvSpPr>
        <p:spPr>
          <a:xfrm>
            <a:off x="280822" y="2463800"/>
            <a:ext cx="199390"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$10</a:t>
            </a:r>
            <a:endParaRPr sz="900">
              <a:latin typeface="Trebuchet MS"/>
              <a:cs typeface="Trebuchet MS"/>
            </a:endParaRPr>
          </a:p>
        </p:txBody>
      </p:sp>
      <p:sp>
        <p:nvSpPr>
          <p:cNvPr id="27" name="object 27"/>
          <p:cNvSpPr txBox="1"/>
          <p:nvPr/>
        </p:nvSpPr>
        <p:spPr>
          <a:xfrm>
            <a:off x="775436" y="5451728"/>
            <a:ext cx="249554" cy="162560"/>
          </a:xfrm>
          <a:prstGeom prst="rect">
            <a:avLst/>
          </a:prstGeom>
        </p:spPr>
        <p:txBody>
          <a:bodyPr vert="horz" wrap="square" lIns="0" tIns="12700" rIns="0" bIns="0" rtlCol="0">
            <a:spAutoFit/>
          </a:bodyPr>
          <a:lstStyle/>
          <a:p>
            <a:pPr marL="12700">
              <a:lnSpc>
                <a:spcPct val="100000"/>
              </a:lnSpc>
              <a:spcBef>
                <a:spcPts val="100"/>
              </a:spcBef>
            </a:pPr>
            <a:r>
              <a:rPr sz="900" spc="-65" dirty="0">
                <a:solidFill>
                  <a:srgbClr val="585858"/>
                </a:solidFill>
                <a:latin typeface="Trebuchet MS"/>
                <a:cs typeface="Trebuchet MS"/>
              </a:rPr>
              <a:t>F</a:t>
            </a:r>
            <a:r>
              <a:rPr sz="900" spc="-75" dirty="0">
                <a:solidFill>
                  <a:srgbClr val="585858"/>
                </a:solidFill>
                <a:latin typeface="Trebuchet MS"/>
                <a:cs typeface="Trebuchet MS"/>
              </a:rPr>
              <a:t>Y</a:t>
            </a:r>
            <a:r>
              <a:rPr sz="900" spc="-20" dirty="0">
                <a:solidFill>
                  <a:srgbClr val="585858"/>
                </a:solidFill>
                <a:latin typeface="Trebuchet MS"/>
                <a:cs typeface="Trebuchet MS"/>
              </a:rPr>
              <a:t>15</a:t>
            </a:r>
            <a:endParaRPr sz="900">
              <a:latin typeface="Trebuchet MS"/>
              <a:cs typeface="Trebuchet MS"/>
            </a:endParaRPr>
          </a:p>
        </p:txBody>
      </p:sp>
      <p:sp>
        <p:nvSpPr>
          <p:cNvPr id="28" name="object 28"/>
          <p:cNvSpPr txBox="1"/>
          <p:nvPr/>
        </p:nvSpPr>
        <p:spPr>
          <a:xfrm>
            <a:off x="1429562" y="5451728"/>
            <a:ext cx="249554" cy="162560"/>
          </a:xfrm>
          <a:prstGeom prst="rect">
            <a:avLst/>
          </a:prstGeom>
        </p:spPr>
        <p:txBody>
          <a:bodyPr vert="horz" wrap="square" lIns="0" tIns="12700" rIns="0" bIns="0" rtlCol="0">
            <a:spAutoFit/>
          </a:bodyPr>
          <a:lstStyle/>
          <a:p>
            <a:pPr marL="12700">
              <a:lnSpc>
                <a:spcPct val="100000"/>
              </a:lnSpc>
              <a:spcBef>
                <a:spcPts val="100"/>
              </a:spcBef>
            </a:pPr>
            <a:r>
              <a:rPr sz="900" spc="-65" dirty="0">
                <a:solidFill>
                  <a:srgbClr val="585858"/>
                </a:solidFill>
                <a:latin typeface="Trebuchet MS"/>
                <a:cs typeface="Trebuchet MS"/>
              </a:rPr>
              <a:t>F</a:t>
            </a:r>
            <a:r>
              <a:rPr sz="900" spc="-75" dirty="0">
                <a:solidFill>
                  <a:srgbClr val="585858"/>
                </a:solidFill>
                <a:latin typeface="Trebuchet MS"/>
                <a:cs typeface="Trebuchet MS"/>
              </a:rPr>
              <a:t>Y</a:t>
            </a:r>
            <a:r>
              <a:rPr sz="900" spc="-20" dirty="0">
                <a:solidFill>
                  <a:srgbClr val="585858"/>
                </a:solidFill>
                <a:latin typeface="Trebuchet MS"/>
                <a:cs typeface="Trebuchet MS"/>
              </a:rPr>
              <a:t>16</a:t>
            </a:r>
            <a:endParaRPr sz="900">
              <a:latin typeface="Trebuchet MS"/>
              <a:cs typeface="Trebuchet MS"/>
            </a:endParaRPr>
          </a:p>
        </p:txBody>
      </p:sp>
      <p:sp>
        <p:nvSpPr>
          <p:cNvPr id="29" name="object 29"/>
          <p:cNvSpPr txBox="1"/>
          <p:nvPr/>
        </p:nvSpPr>
        <p:spPr>
          <a:xfrm>
            <a:off x="2083612" y="5451728"/>
            <a:ext cx="249554" cy="162560"/>
          </a:xfrm>
          <a:prstGeom prst="rect">
            <a:avLst/>
          </a:prstGeom>
        </p:spPr>
        <p:txBody>
          <a:bodyPr vert="horz" wrap="square" lIns="0" tIns="12700" rIns="0" bIns="0" rtlCol="0">
            <a:spAutoFit/>
          </a:bodyPr>
          <a:lstStyle/>
          <a:p>
            <a:pPr marL="12700">
              <a:lnSpc>
                <a:spcPct val="100000"/>
              </a:lnSpc>
              <a:spcBef>
                <a:spcPts val="100"/>
              </a:spcBef>
            </a:pPr>
            <a:r>
              <a:rPr sz="900" spc="-65" dirty="0">
                <a:solidFill>
                  <a:srgbClr val="585858"/>
                </a:solidFill>
                <a:latin typeface="Trebuchet MS"/>
                <a:cs typeface="Trebuchet MS"/>
              </a:rPr>
              <a:t>F</a:t>
            </a:r>
            <a:r>
              <a:rPr sz="900" spc="-75" dirty="0">
                <a:solidFill>
                  <a:srgbClr val="585858"/>
                </a:solidFill>
                <a:latin typeface="Trebuchet MS"/>
                <a:cs typeface="Trebuchet MS"/>
              </a:rPr>
              <a:t>Y</a:t>
            </a:r>
            <a:r>
              <a:rPr sz="900" spc="-20" dirty="0">
                <a:solidFill>
                  <a:srgbClr val="585858"/>
                </a:solidFill>
                <a:latin typeface="Trebuchet MS"/>
                <a:cs typeface="Trebuchet MS"/>
              </a:rPr>
              <a:t>17</a:t>
            </a:r>
            <a:endParaRPr sz="900">
              <a:latin typeface="Trebuchet MS"/>
              <a:cs typeface="Trebuchet MS"/>
            </a:endParaRPr>
          </a:p>
        </p:txBody>
      </p:sp>
      <p:sp>
        <p:nvSpPr>
          <p:cNvPr id="30" name="object 30"/>
          <p:cNvSpPr txBox="1"/>
          <p:nvPr/>
        </p:nvSpPr>
        <p:spPr>
          <a:xfrm>
            <a:off x="2737789" y="5451728"/>
            <a:ext cx="249554" cy="162560"/>
          </a:xfrm>
          <a:prstGeom prst="rect">
            <a:avLst/>
          </a:prstGeom>
        </p:spPr>
        <p:txBody>
          <a:bodyPr vert="horz" wrap="square" lIns="0" tIns="12700" rIns="0" bIns="0" rtlCol="0">
            <a:spAutoFit/>
          </a:bodyPr>
          <a:lstStyle/>
          <a:p>
            <a:pPr marL="12700">
              <a:lnSpc>
                <a:spcPct val="100000"/>
              </a:lnSpc>
              <a:spcBef>
                <a:spcPts val="100"/>
              </a:spcBef>
            </a:pPr>
            <a:r>
              <a:rPr sz="900" spc="-65" dirty="0">
                <a:solidFill>
                  <a:srgbClr val="585858"/>
                </a:solidFill>
                <a:latin typeface="Trebuchet MS"/>
                <a:cs typeface="Trebuchet MS"/>
              </a:rPr>
              <a:t>F</a:t>
            </a:r>
            <a:r>
              <a:rPr sz="900" spc="-75" dirty="0">
                <a:solidFill>
                  <a:srgbClr val="585858"/>
                </a:solidFill>
                <a:latin typeface="Trebuchet MS"/>
                <a:cs typeface="Trebuchet MS"/>
              </a:rPr>
              <a:t>Y</a:t>
            </a:r>
            <a:r>
              <a:rPr sz="900" spc="-20" dirty="0">
                <a:solidFill>
                  <a:srgbClr val="585858"/>
                </a:solidFill>
                <a:latin typeface="Trebuchet MS"/>
                <a:cs typeface="Trebuchet MS"/>
              </a:rPr>
              <a:t>18</a:t>
            </a:r>
            <a:endParaRPr sz="900">
              <a:latin typeface="Trebuchet MS"/>
              <a:cs typeface="Trebuchet MS"/>
            </a:endParaRPr>
          </a:p>
        </p:txBody>
      </p:sp>
      <p:sp>
        <p:nvSpPr>
          <p:cNvPr id="31" name="object 31"/>
          <p:cNvSpPr txBox="1"/>
          <p:nvPr/>
        </p:nvSpPr>
        <p:spPr>
          <a:xfrm>
            <a:off x="3391839" y="5451728"/>
            <a:ext cx="249554" cy="162560"/>
          </a:xfrm>
          <a:prstGeom prst="rect">
            <a:avLst/>
          </a:prstGeom>
        </p:spPr>
        <p:txBody>
          <a:bodyPr vert="horz" wrap="square" lIns="0" tIns="12700" rIns="0" bIns="0" rtlCol="0">
            <a:spAutoFit/>
          </a:bodyPr>
          <a:lstStyle/>
          <a:p>
            <a:pPr marL="12700">
              <a:lnSpc>
                <a:spcPct val="100000"/>
              </a:lnSpc>
              <a:spcBef>
                <a:spcPts val="100"/>
              </a:spcBef>
            </a:pPr>
            <a:r>
              <a:rPr sz="900" spc="-65" dirty="0">
                <a:solidFill>
                  <a:srgbClr val="585858"/>
                </a:solidFill>
                <a:latin typeface="Trebuchet MS"/>
                <a:cs typeface="Trebuchet MS"/>
              </a:rPr>
              <a:t>F</a:t>
            </a:r>
            <a:r>
              <a:rPr sz="900" spc="-75" dirty="0">
                <a:solidFill>
                  <a:srgbClr val="585858"/>
                </a:solidFill>
                <a:latin typeface="Trebuchet MS"/>
                <a:cs typeface="Trebuchet MS"/>
              </a:rPr>
              <a:t>Y</a:t>
            </a:r>
            <a:r>
              <a:rPr sz="900" spc="-20" dirty="0">
                <a:solidFill>
                  <a:srgbClr val="585858"/>
                </a:solidFill>
                <a:latin typeface="Trebuchet MS"/>
                <a:cs typeface="Trebuchet MS"/>
              </a:rPr>
              <a:t>19</a:t>
            </a:r>
            <a:endParaRPr sz="900">
              <a:latin typeface="Trebuchet MS"/>
              <a:cs typeface="Trebuchet MS"/>
            </a:endParaRPr>
          </a:p>
        </p:txBody>
      </p:sp>
      <p:sp>
        <p:nvSpPr>
          <p:cNvPr id="32" name="object 32"/>
          <p:cNvSpPr txBox="1"/>
          <p:nvPr/>
        </p:nvSpPr>
        <p:spPr>
          <a:xfrm>
            <a:off x="4045889" y="5451728"/>
            <a:ext cx="249554" cy="162560"/>
          </a:xfrm>
          <a:prstGeom prst="rect">
            <a:avLst/>
          </a:prstGeom>
        </p:spPr>
        <p:txBody>
          <a:bodyPr vert="horz" wrap="square" lIns="0" tIns="12700" rIns="0" bIns="0" rtlCol="0">
            <a:spAutoFit/>
          </a:bodyPr>
          <a:lstStyle/>
          <a:p>
            <a:pPr marL="12700">
              <a:lnSpc>
                <a:spcPct val="100000"/>
              </a:lnSpc>
              <a:spcBef>
                <a:spcPts val="100"/>
              </a:spcBef>
            </a:pPr>
            <a:r>
              <a:rPr sz="900" spc="-65" dirty="0">
                <a:solidFill>
                  <a:srgbClr val="585858"/>
                </a:solidFill>
                <a:latin typeface="Trebuchet MS"/>
                <a:cs typeface="Trebuchet MS"/>
              </a:rPr>
              <a:t>F</a:t>
            </a:r>
            <a:r>
              <a:rPr sz="900" spc="-75" dirty="0">
                <a:solidFill>
                  <a:srgbClr val="585858"/>
                </a:solidFill>
                <a:latin typeface="Trebuchet MS"/>
                <a:cs typeface="Trebuchet MS"/>
              </a:rPr>
              <a:t>Y</a:t>
            </a:r>
            <a:r>
              <a:rPr sz="900" spc="-20" dirty="0">
                <a:solidFill>
                  <a:srgbClr val="585858"/>
                </a:solidFill>
                <a:latin typeface="Trebuchet MS"/>
                <a:cs typeface="Trebuchet MS"/>
              </a:rPr>
              <a:t>20</a:t>
            </a:r>
            <a:endParaRPr sz="900">
              <a:latin typeface="Trebuchet MS"/>
              <a:cs typeface="Trebuchet MS"/>
            </a:endParaRPr>
          </a:p>
        </p:txBody>
      </p:sp>
      <p:sp>
        <p:nvSpPr>
          <p:cNvPr id="33" name="object 33"/>
          <p:cNvSpPr/>
          <p:nvPr/>
        </p:nvSpPr>
        <p:spPr>
          <a:xfrm>
            <a:off x="5007864" y="5056632"/>
            <a:ext cx="2940050" cy="0"/>
          </a:xfrm>
          <a:custGeom>
            <a:avLst/>
            <a:gdLst/>
            <a:ahLst/>
            <a:cxnLst/>
            <a:rect l="l" t="t" r="r" b="b"/>
            <a:pathLst>
              <a:path w="2940050">
                <a:moveTo>
                  <a:pt x="0" y="0"/>
                </a:moveTo>
                <a:lnTo>
                  <a:pt x="2939795" y="0"/>
                </a:lnTo>
              </a:path>
            </a:pathLst>
          </a:custGeom>
          <a:ln w="9144">
            <a:solidFill>
              <a:srgbClr val="D9D9D9"/>
            </a:solidFill>
          </a:ln>
        </p:spPr>
        <p:txBody>
          <a:bodyPr wrap="square" lIns="0" tIns="0" rIns="0" bIns="0" rtlCol="0"/>
          <a:lstStyle/>
          <a:p>
            <a:endParaRPr/>
          </a:p>
        </p:txBody>
      </p:sp>
      <p:sp>
        <p:nvSpPr>
          <p:cNvPr id="34" name="object 34"/>
          <p:cNvSpPr/>
          <p:nvPr/>
        </p:nvSpPr>
        <p:spPr>
          <a:xfrm>
            <a:off x="5007864" y="4779264"/>
            <a:ext cx="2940050" cy="0"/>
          </a:xfrm>
          <a:custGeom>
            <a:avLst/>
            <a:gdLst/>
            <a:ahLst/>
            <a:cxnLst/>
            <a:rect l="l" t="t" r="r" b="b"/>
            <a:pathLst>
              <a:path w="2940050">
                <a:moveTo>
                  <a:pt x="0" y="0"/>
                </a:moveTo>
                <a:lnTo>
                  <a:pt x="2939795" y="0"/>
                </a:lnTo>
              </a:path>
            </a:pathLst>
          </a:custGeom>
          <a:ln w="9144">
            <a:solidFill>
              <a:srgbClr val="D9D9D9"/>
            </a:solidFill>
          </a:ln>
        </p:spPr>
        <p:txBody>
          <a:bodyPr wrap="square" lIns="0" tIns="0" rIns="0" bIns="0" rtlCol="0"/>
          <a:lstStyle/>
          <a:p>
            <a:endParaRPr/>
          </a:p>
        </p:txBody>
      </p:sp>
      <p:sp>
        <p:nvSpPr>
          <p:cNvPr id="35" name="object 35"/>
          <p:cNvSpPr/>
          <p:nvPr/>
        </p:nvSpPr>
        <p:spPr>
          <a:xfrm>
            <a:off x="5007864" y="4501896"/>
            <a:ext cx="2940050" cy="0"/>
          </a:xfrm>
          <a:custGeom>
            <a:avLst/>
            <a:gdLst/>
            <a:ahLst/>
            <a:cxnLst/>
            <a:rect l="l" t="t" r="r" b="b"/>
            <a:pathLst>
              <a:path w="2940050">
                <a:moveTo>
                  <a:pt x="0" y="0"/>
                </a:moveTo>
                <a:lnTo>
                  <a:pt x="2939795" y="0"/>
                </a:lnTo>
              </a:path>
            </a:pathLst>
          </a:custGeom>
          <a:ln w="9144">
            <a:solidFill>
              <a:srgbClr val="D9D9D9"/>
            </a:solidFill>
          </a:ln>
        </p:spPr>
        <p:txBody>
          <a:bodyPr wrap="square" lIns="0" tIns="0" rIns="0" bIns="0" rtlCol="0"/>
          <a:lstStyle/>
          <a:p>
            <a:endParaRPr/>
          </a:p>
        </p:txBody>
      </p:sp>
      <p:sp>
        <p:nvSpPr>
          <p:cNvPr id="36" name="object 36"/>
          <p:cNvSpPr/>
          <p:nvPr/>
        </p:nvSpPr>
        <p:spPr>
          <a:xfrm>
            <a:off x="5007864" y="4224528"/>
            <a:ext cx="2940050" cy="0"/>
          </a:xfrm>
          <a:custGeom>
            <a:avLst/>
            <a:gdLst/>
            <a:ahLst/>
            <a:cxnLst/>
            <a:rect l="l" t="t" r="r" b="b"/>
            <a:pathLst>
              <a:path w="2940050">
                <a:moveTo>
                  <a:pt x="0" y="0"/>
                </a:moveTo>
                <a:lnTo>
                  <a:pt x="2939795" y="0"/>
                </a:lnTo>
              </a:path>
            </a:pathLst>
          </a:custGeom>
          <a:ln w="9144">
            <a:solidFill>
              <a:srgbClr val="D9D9D9"/>
            </a:solidFill>
          </a:ln>
        </p:spPr>
        <p:txBody>
          <a:bodyPr wrap="square" lIns="0" tIns="0" rIns="0" bIns="0" rtlCol="0"/>
          <a:lstStyle/>
          <a:p>
            <a:endParaRPr/>
          </a:p>
        </p:txBody>
      </p:sp>
      <p:sp>
        <p:nvSpPr>
          <p:cNvPr id="37" name="object 37"/>
          <p:cNvSpPr/>
          <p:nvPr/>
        </p:nvSpPr>
        <p:spPr>
          <a:xfrm>
            <a:off x="5007864" y="3947159"/>
            <a:ext cx="2940050" cy="0"/>
          </a:xfrm>
          <a:custGeom>
            <a:avLst/>
            <a:gdLst/>
            <a:ahLst/>
            <a:cxnLst/>
            <a:rect l="l" t="t" r="r" b="b"/>
            <a:pathLst>
              <a:path w="2940050">
                <a:moveTo>
                  <a:pt x="0" y="0"/>
                </a:moveTo>
                <a:lnTo>
                  <a:pt x="2939795" y="0"/>
                </a:lnTo>
              </a:path>
            </a:pathLst>
          </a:custGeom>
          <a:ln w="9144">
            <a:solidFill>
              <a:srgbClr val="D9D9D9"/>
            </a:solidFill>
          </a:ln>
        </p:spPr>
        <p:txBody>
          <a:bodyPr wrap="square" lIns="0" tIns="0" rIns="0" bIns="0" rtlCol="0"/>
          <a:lstStyle/>
          <a:p>
            <a:endParaRPr/>
          </a:p>
        </p:txBody>
      </p:sp>
      <p:sp>
        <p:nvSpPr>
          <p:cNvPr id="38" name="object 38"/>
          <p:cNvSpPr/>
          <p:nvPr/>
        </p:nvSpPr>
        <p:spPr>
          <a:xfrm>
            <a:off x="5007864" y="3669791"/>
            <a:ext cx="2940050" cy="0"/>
          </a:xfrm>
          <a:custGeom>
            <a:avLst/>
            <a:gdLst/>
            <a:ahLst/>
            <a:cxnLst/>
            <a:rect l="l" t="t" r="r" b="b"/>
            <a:pathLst>
              <a:path w="2940050">
                <a:moveTo>
                  <a:pt x="0" y="0"/>
                </a:moveTo>
                <a:lnTo>
                  <a:pt x="2939795" y="0"/>
                </a:lnTo>
              </a:path>
            </a:pathLst>
          </a:custGeom>
          <a:ln w="9144">
            <a:solidFill>
              <a:srgbClr val="D9D9D9"/>
            </a:solidFill>
          </a:ln>
        </p:spPr>
        <p:txBody>
          <a:bodyPr wrap="square" lIns="0" tIns="0" rIns="0" bIns="0" rtlCol="0"/>
          <a:lstStyle/>
          <a:p>
            <a:endParaRPr/>
          </a:p>
        </p:txBody>
      </p:sp>
      <p:sp>
        <p:nvSpPr>
          <p:cNvPr id="39" name="object 39"/>
          <p:cNvSpPr/>
          <p:nvPr/>
        </p:nvSpPr>
        <p:spPr>
          <a:xfrm>
            <a:off x="5007864" y="3392423"/>
            <a:ext cx="2940050" cy="0"/>
          </a:xfrm>
          <a:custGeom>
            <a:avLst/>
            <a:gdLst/>
            <a:ahLst/>
            <a:cxnLst/>
            <a:rect l="l" t="t" r="r" b="b"/>
            <a:pathLst>
              <a:path w="2940050">
                <a:moveTo>
                  <a:pt x="0" y="0"/>
                </a:moveTo>
                <a:lnTo>
                  <a:pt x="2939795" y="0"/>
                </a:lnTo>
              </a:path>
            </a:pathLst>
          </a:custGeom>
          <a:ln w="9144">
            <a:solidFill>
              <a:srgbClr val="D9D9D9"/>
            </a:solidFill>
          </a:ln>
        </p:spPr>
        <p:txBody>
          <a:bodyPr wrap="square" lIns="0" tIns="0" rIns="0" bIns="0" rtlCol="0"/>
          <a:lstStyle/>
          <a:p>
            <a:endParaRPr/>
          </a:p>
        </p:txBody>
      </p:sp>
      <p:sp>
        <p:nvSpPr>
          <p:cNvPr id="40" name="object 40"/>
          <p:cNvSpPr/>
          <p:nvPr/>
        </p:nvSpPr>
        <p:spPr>
          <a:xfrm>
            <a:off x="5007864" y="3115055"/>
            <a:ext cx="2940050" cy="0"/>
          </a:xfrm>
          <a:custGeom>
            <a:avLst/>
            <a:gdLst/>
            <a:ahLst/>
            <a:cxnLst/>
            <a:rect l="l" t="t" r="r" b="b"/>
            <a:pathLst>
              <a:path w="2940050">
                <a:moveTo>
                  <a:pt x="0" y="0"/>
                </a:moveTo>
                <a:lnTo>
                  <a:pt x="2939795" y="0"/>
                </a:lnTo>
              </a:path>
            </a:pathLst>
          </a:custGeom>
          <a:ln w="9144">
            <a:solidFill>
              <a:srgbClr val="D9D9D9"/>
            </a:solidFill>
          </a:ln>
        </p:spPr>
        <p:txBody>
          <a:bodyPr wrap="square" lIns="0" tIns="0" rIns="0" bIns="0" rtlCol="0"/>
          <a:lstStyle/>
          <a:p>
            <a:endParaRPr/>
          </a:p>
        </p:txBody>
      </p:sp>
      <p:sp>
        <p:nvSpPr>
          <p:cNvPr id="41" name="object 41"/>
          <p:cNvSpPr/>
          <p:nvPr/>
        </p:nvSpPr>
        <p:spPr>
          <a:xfrm>
            <a:off x="5007864" y="2837688"/>
            <a:ext cx="2940050" cy="0"/>
          </a:xfrm>
          <a:custGeom>
            <a:avLst/>
            <a:gdLst/>
            <a:ahLst/>
            <a:cxnLst/>
            <a:rect l="l" t="t" r="r" b="b"/>
            <a:pathLst>
              <a:path w="2940050">
                <a:moveTo>
                  <a:pt x="0" y="0"/>
                </a:moveTo>
                <a:lnTo>
                  <a:pt x="2939795" y="0"/>
                </a:lnTo>
              </a:path>
            </a:pathLst>
          </a:custGeom>
          <a:ln w="9144">
            <a:solidFill>
              <a:srgbClr val="D9D9D9"/>
            </a:solidFill>
          </a:ln>
        </p:spPr>
        <p:txBody>
          <a:bodyPr wrap="square" lIns="0" tIns="0" rIns="0" bIns="0" rtlCol="0"/>
          <a:lstStyle/>
          <a:p>
            <a:endParaRPr/>
          </a:p>
        </p:txBody>
      </p:sp>
      <p:sp>
        <p:nvSpPr>
          <p:cNvPr id="42" name="object 42"/>
          <p:cNvSpPr/>
          <p:nvPr/>
        </p:nvSpPr>
        <p:spPr>
          <a:xfrm>
            <a:off x="5007864" y="2560320"/>
            <a:ext cx="2940050" cy="0"/>
          </a:xfrm>
          <a:custGeom>
            <a:avLst/>
            <a:gdLst/>
            <a:ahLst/>
            <a:cxnLst/>
            <a:rect l="l" t="t" r="r" b="b"/>
            <a:pathLst>
              <a:path w="2940050">
                <a:moveTo>
                  <a:pt x="0" y="0"/>
                </a:moveTo>
                <a:lnTo>
                  <a:pt x="2939795" y="0"/>
                </a:lnTo>
              </a:path>
            </a:pathLst>
          </a:custGeom>
          <a:ln w="9144">
            <a:solidFill>
              <a:srgbClr val="D9D9D9"/>
            </a:solidFill>
          </a:ln>
        </p:spPr>
        <p:txBody>
          <a:bodyPr wrap="square" lIns="0" tIns="0" rIns="0" bIns="0" rtlCol="0"/>
          <a:lstStyle/>
          <a:p>
            <a:endParaRPr/>
          </a:p>
        </p:txBody>
      </p:sp>
      <p:sp>
        <p:nvSpPr>
          <p:cNvPr id="43" name="object 43"/>
          <p:cNvSpPr/>
          <p:nvPr/>
        </p:nvSpPr>
        <p:spPr>
          <a:xfrm>
            <a:off x="5007864" y="5332476"/>
            <a:ext cx="2940050" cy="0"/>
          </a:xfrm>
          <a:custGeom>
            <a:avLst/>
            <a:gdLst/>
            <a:ahLst/>
            <a:cxnLst/>
            <a:rect l="l" t="t" r="r" b="b"/>
            <a:pathLst>
              <a:path w="2940050">
                <a:moveTo>
                  <a:pt x="0" y="0"/>
                </a:moveTo>
                <a:lnTo>
                  <a:pt x="2939795" y="0"/>
                </a:lnTo>
              </a:path>
            </a:pathLst>
          </a:custGeom>
          <a:ln w="9144">
            <a:solidFill>
              <a:srgbClr val="D9D9D9"/>
            </a:solidFill>
          </a:ln>
        </p:spPr>
        <p:txBody>
          <a:bodyPr wrap="square" lIns="0" tIns="0" rIns="0" bIns="0" rtlCol="0"/>
          <a:lstStyle/>
          <a:p>
            <a:endParaRPr/>
          </a:p>
        </p:txBody>
      </p:sp>
      <p:sp>
        <p:nvSpPr>
          <p:cNvPr id="44" name="object 44"/>
          <p:cNvSpPr/>
          <p:nvPr/>
        </p:nvSpPr>
        <p:spPr>
          <a:xfrm>
            <a:off x="5252465" y="4447794"/>
            <a:ext cx="2451100" cy="708660"/>
          </a:xfrm>
          <a:custGeom>
            <a:avLst/>
            <a:gdLst/>
            <a:ahLst/>
            <a:cxnLst/>
            <a:rect l="l" t="t" r="r" b="b"/>
            <a:pathLst>
              <a:path w="2451100" h="708660">
                <a:moveTo>
                  <a:pt x="0" y="708659"/>
                </a:moveTo>
                <a:lnTo>
                  <a:pt x="490728" y="629411"/>
                </a:lnTo>
                <a:lnTo>
                  <a:pt x="979932" y="541019"/>
                </a:lnTo>
                <a:lnTo>
                  <a:pt x="1470660" y="297179"/>
                </a:lnTo>
                <a:lnTo>
                  <a:pt x="1959864" y="321563"/>
                </a:lnTo>
                <a:lnTo>
                  <a:pt x="2450591" y="0"/>
                </a:lnTo>
              </a:path>
            </a:pathLst>
          </a:custGeom>
          <a:ln w="28956">
            <a:solidFill>
              <a:srgbClr val="6FAC46"/>
            </a:solidFill>
          </a:ln>
        </p:spPr>
        <p:txBody>
          <a:bodyPr wrap="square" lIns="0" tIns="0" rIns="0" bIns="0" rtlCol="0"/>
          <a:lstStyle/>
          <a:p>
            <a:endParaRPr/>
          </a:p>
        </p:txBody>
      </p:sp>
      <p:sp>
        <p:nvSpPr>
          <p:cNvPr id="45" name="object 45"/>
          <p:cNvSpPr/>
          <p:nvPr/>
        </p:nvSpPr>
        <p:spPr>
          <a:xfrm>
            <a:off x="5252465" y="4005834"/>
            <a:ext cx="2451100" cy="935990"/>
          </a:xfrm>
          <a:custGeom>
            <a:avLst/>
            <a:gdLst/>
            <a:ahLst/>
            <a:cxnLst/>
            <a:rect l="l" t="t" r="r" b="b"/>
            <a:pathLst>
              <a:path w="2451100" h="935989">
                <a:moveTo>
                  <a:pt x="0" y="896112"/>
                </a:moveTo>
                <a:lnTo>
                  <a:pt x="490728" y="935736"/>
                </a:lnTo>
                <a:lnTo>
                  <a:pt x="979932" y="743712"/>
                </a:lnTo>
                <a:lnTo>
                  <a:pt x="1470660" y="332232"/>
                </a:lnTo>
                <a:lnTo>
                  <a:pt x="1959864" y="371856"/>
                </a:lnTo>
                <a:lnTo>
                  <a:pt x="2450591" y="0"/>
                </a:lnTo>
              </a:path>
            </a:pathLst>
          </a:custGeom>
          <a:ln w="28956">
            <a:solidFill>
              <a:srgbClr val="4471C4"/>
            </a:solidFill>
          </a:ln>
        </p:spPr>
        <p:txBody>
          <a:bodyPr wrap="square" lIns="0" tIns="0" rIns="0" bIns="0" rtlCol="0"/>
          <a:lstStyle/>
          <a:p>
            <a:endParaRPr/>
          </a:p>
        </p:txBody>
      </p:sp>
      <p:sp>
        <p:nvSpPr>
          <p:cNvPr id="46" name="object 46"/>
          <p:cNvSpPr/>
          <p:nvPr/>
        </p:nvSpPr>
        <p:spPr>
          <a:xfrm>
            <a:off x="5252465" y="4146041"/>
            <a:ext cx="2451100" cy="1187450"/>
          </a:xfrm>
          <a:custGeom>
            <a:avLst/>
            <a:gdLst/>
            <a:ahLst/>
            <a:cxnLst/>
            <a:rect l="l" t="t" r="r" b="b"/>
            <a:pathLst>
              <a:path w="2451100" h="1187450">
                <a:moveTo>
                  <a:pt x="0" y="458723"/>
                </a:moveTo>
                <a:lnTo>
                  <a:pt x="490728" y="312419"/>
                </a:lnTo>
                <a:lnTo>
                  <a:pt x="979932" y="0"/>
                </a:lnTo>
                <a:lnTo>
                  <a:pt x="1470660" y="475487"/>
                </a:lnTo>
                <a:lnTo>
                  <a:pt x="1959864" y="495299"/>
                </a:lnTo>
                <a:lnTo>
                  <a:pt x="2450591" y="1187195"/>
                </a:lnTo>
              </a:path>
            </a:pathLst>
          </a:custGeom>
          <a:ln w="28956">
            <a:solidFill>
              <a:srgbClr val="C00000"/>
            </a:solidFill>
          </a:ln>
        </p:spPr>
        <p:txBody>
          <a:bodyPr wrap="square" lIns="0" tIns="0" rIns="0" bIns="0" rtlCol="0"/>
          <a:lstStyle/>
          <a:p>
            <a:endParaRPr/>
          </a:p>
        </p:txBody>
      </p:sp>
      <p:sp>
        <p:nvSpPr>
          <p:cNvPr id="47" name="object 47"/>
          <p:cNvSpPr/>
          <p:nvPr/>
        </p:nvSpPr>
        <p:spPr>
          <a:xfrm>
            <a:off x="5252465" y="4319778"/>
            <a:ext cx="2451100" cy="1013460"/>
          </a:xfrm>
          <a:custGeom>
            <a:avLst/>
            <a:gdLst/>
            <a:ahLst/>
            <a:cxnLst/>
            <a:rect l="l" t="t" r="r" b="b"/>
            <a:pathLst>
              <a:path w="2451100" h="1013460">
                <a:moveTo>
                  <a:pt x="0" y="47244"/>
                </a:moveTo>
                <a:lnTo>
                  <a:pt x="490728" y="0"/>
                </a:lnTo>
                <a:lnTo>
                  <a:pt x="979932" y="475488"/>
                </a:lnTo>
                <a:lnTo>
                  <a:pt x="1470660" y="890016"/>
                </a:lnTo>
                <a:lnTo>
                  <a:pt x="1959864" y="993648"/>
                </a:lnTo>
                <a:lnTo>
                  <a:pt x="2450591" y="1013460"/>
                </a:lnTo>
              </a:path>
            </a:pathLst>
          </a:custGeom>
          <a:ln w="28956">
            <a:solidFill>
              <a:srgbClr val="BEBEBE"/>
            </a:solidFill>
          </a:ln>
        </p:spPr>
        <p:txBody>
          <a:bodyPr wrap="square" lIns="0" tIns="0" rIns="0" bIns="0" rtlCol="0"/>
          <a:lstStyle/>
          <a:p>
            <a:endParaRPr/>
          </a:p>
        </p:txBody>
      </p:sp>
      <p:sp>
        <p:nvSpPr>
          <p:cNvPr id="48" name="object 48"/>
          <p:cNvSpPr txBox="1"/>
          <p:nvPr/>
        </p:nvSpPr>
        <p:spPr>
          <a:xfrm>
            <a:off x="4773548" y="5239258"/>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$0</a:t>
            </a:r>
            <a:endParaRPr sz="900">
              <a:latin typeface="Trebuchet MS"/>
              <a:cs typeface="Trebuchet MS"/>
            </a:endParaRPr>
          </a:p>
        </p:txBody>
      </p:sp>
      <p:sp>
        <p:nvSpPr>
          <p:cNvPr id="49" name="object 49"/>
          <p:cNvSpPr txBox="1"/>
          <p:nvPr/>
        </p:nvSpPr>
        <p:spPr>
          <a:xfrm>
            <a:off x="4773548" y="4962270"/>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$1</a:t>
            </a:r>
            <a:endParaRPr sz="900">
              <a:latin typeface="Trebuchet MS"/>
              <a:cs typeface="Trebuchet MS"/>
            </a:endParaRPr>
          </a:p>
        </p:txBody>
      </p:sp>
      <p:sp>
        <p:nvSpPr>
          <p:cNvPr id="50" name="object 50"/>
          <p:cNvSpPr txBox="1"/>
          <p:nvPr/>
        </p:nvSpPr>
        <p:spPr>
          <a:xfrm>
            <a:off x="4773548" y="4684903"/>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$2</a:t>
            </a:r>
            <a:endParaRPr sz="900">
              <a:latin typeface="Trebuchet MS"/>
              <a:cs typeface="Trebuchet MS"/>
            </a:endParaRPr>
          </a:p>
        </p:txBody>
      </p:sp>
      <p:sp>
        <p:nvSpPr>
          <p:cNvPr id="51" name="object 51"/>
          <p:cNvSpPr txBox="1"/>
          <p:nvPr/>
        </p:nvSpPr>
        <p:spPr>
          <a:xfrm>
            <a:off x="4773548" y="4407230"/>
            <a:ext cx="141605" cy="163195"/>
          </a:xfrm>
          <a:prstGeom prst="rect">
            <a:avLst/>
          </a:prstGeom>
        </p:spPr>
        <p:txBody>
          <a:bodyPr vert="horz" wrap="square" lIns="0" tIns="12700" rIns="0" bIns="0" rtlCol="0">
            <a:spAutoFit/>
          </a:bodyPr>
          <a:lstStyle/>
          <a:p>
            <a:pPr marL="12700">
              <a:lnSpc>
                <a:spcPct val="100000"/>
              </a:lnSpc>
              <a:spcBef>
                <a:spcPts val="100"/>
              </a:spcBef>
            </a:pPr>
            <a:r>
              <a:rPr sz="900" spc="-20" dirty="0">
                <a:solidFill>
                  <a:srgbClr val="585858"/>
                </a:solidFill>
                <a:latin typeface="Trebuchet MS"/>
                <a:cs typeface="Trebuchet MS"/>
              </a:rPr>
              <a:t>$3</a:t>
            </a:r>
            <a:endParaRPr sz="900">
              <a:latin typeface="Trebuchet MS"/>
              <a:cs typeface="Trebuchet MS"/>
            </a:endParaRPr>
          </a:p>
        </p:txBody>
      </p:sp>
      <p:sp>
        <p:nvSpPr>
          <p:cNvPr id="52" name="object 52"/>
          <p:cNvSpPr txBox="1"/>
          <p:nvPr/>
        </p:nvSpPr>
        <p:spPr>
          <a:xfrm>
            <a:off x="4773548" y="4130420"/>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$4</a:t>
            </a:r>
            <a:endParaRPr sz="900">
              <a:latin typeface="Trebuchet MS"/>
              <a:cs typeface="Trebuchet MS"/>
            </a:endParaRPr>
          </a:p>
        </p:txBody>
      </p:sp>
      <p:sp>
        <p:nvSpPr>
          <p:cNvPr id="53" name="object 53"/>
          <p:cNvSpPr txBox="1"/>
          <p:nvPr/>
        </p:nvSpPr>
        <p:spPr>
          <a:xfrm>
            <a:off x="4773548" y="3853053"/>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$5</a:t>
            </a:r>
            <a:endParaRPr sz="900">
              <a:latin typeface="Trebuchet MS"/>
              <a:cs typeface="Trebuchet MS"/>
            </a:endParaRPr>
          </a:p>
        </p:txBody>
      </p:sp>
      <p:sp>
        <p:nvSpPr>
          <p:cNvPr id="54" name="object 54"/>
          <p:cNvSpPr txBox="1"/>
          <p:nvPr/>
        </p:nvSpPr>
        <p:spPr>
          <a:xfrm>
            <a:off x="4773548" y="3575380"/>
            <a:ext cx="141605" cy="163195"/>
          </a:xfrm>
          <a:prstGeom prst="rect">
            <a:avLst/>
          </a:prstGeom>
        </p:spPr>
        <p:txBody>
          <a:bodyPr vert="horz" wrap="square" lIns="0" tIns="12700" rIns="0" bIns="0" rtlCol="0">
            <a:spAutoFit/>
          </a:bodyPr>
          <a:lstStyle/>
          <a:p>
            <a:pPr marL="12700">
              <a:lnSpc>
                <a:spcPct val="100000"/>
              </a:lnSpc>
              <a:spcBef>
                <a:spcPts val="100"/>
              </a:spcBef>
            </a:pPr>
            <a:r>
              <a:rPr sz="900" spc="-20" dirty="0">
                <a:solidFill>
                  <a:srgbClr val="585858"/>
                </a:solidFill>
                <a:latin typeface="Trebuchet MS"/>
                <a:cs typeface="Trebuchet MS"/>
              </a:rPr>
              <a:t>$6</a:t>
            </a:r>
            <a:endParaRPr sz="900">
              <a:latin typeface="Trebuchet MS"/>
              <a:cs typeface="Trebuchet MS"/>
            </a:endParaRPr>
          </a:p>
        </p:txBody>
      </p:sp>
      <p:sp>
        <p:nvSpPr>
          <p:cNvPr id="55" name="object 55"/>
          <p:cNvSpPr txBox="1"/>
          <p:nvPr/>
        </p:nvSpPr>
        <p:spPr>
          <a:xfrm>
            <a:off x="4773548" y="3298697"/>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$7</a:t>
            </a:r>
            <a:endParaRPr sz="900">
              <a:latin typeface="Trebuchet MS"/>
              <a:cs typeface="Trebuchet MS"/>
            </a:endParaRPr>
          </a:p>
        </p:txBody>
      </p:sp>
      <p:sp>
        <p:nvSpPr>
          <p:cNvPr id="56" name="object 56"/>
          <p:cNvSpPr txBox="1"/>
          <p:nvPr/>
        </p:nvSpPr>
        <p:spPr>
          <a:xfrm>
            <a:off x="4773548" y="3021329"/>
            <a:ext cx="141605"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$8</a:t>
            </a:r>
            <a:endParaRPr sz="900">
              <a:latin typeface="Trebuchet MS"/>
              <a:cs typeface="Trebuchet MS"/>
            </a:endParaRPr>
          </a:p>
        </p:txBody>
      </p:sp>
      <p:sp>
        <p:nvSpPr>
          <p:cNvPr id="57" name="object 57"/>
          <p:cNvSpPr txBox="1"/>
          <p:nvPr/>
        </p:nvSpPr>
        <p:spPr>
          <a:xfrm>
            <a:off x="4773548" y="2743657"/>
            <a:ext cx="141605" cy="163195"/>
          </a:xfrm>
          <a:prstGeom prst="rect">
            <a:avLst/>
          </a:prstGeom>
        </p:spPr>
        <p:txBody>
          <a:bodyPr vert="horz" wrap="square" lIns="0" tIns="12700" rIns="0" bIns="0" rtlCol="0">
            <a:spAutoFit/>
          </a:bodyPr>
          <a:lstStyle/>
          <a:p>
            <a:pPr marL="12700">
              <a:lnSpc>
                <a:spcPct val="100000"/>
              </a:lnSpc>
              <a:spcBef>
                <a:spcPts val="100"/>
              </a:spcBef>
            </a:pPr>
            <a:r>
              <a:rPr sz="900" spc="-20" dirty="0">
                <a:solidFill>
                  <a:srgbClr val="585858"/>
                </a:solidFill>
                <a:latin typeface="Trebuchet MS"/>
                <a:cs typeface="Trebuchet MS"/>
              </a:rPr>
              <a:t>$9</a:t>
            </a:r>
            <a:endParaRPr sz="900">
              <a:latin typeface="Trebuchet MS"/>
              <a:cs typeface="Trebuchet MS"/>
            </a:endParaRPr>
          </a:p>
        </p:txBody>
      </p:sp>
      <p:sp>
        <p:nvSpPr>
          <p:cNvPr id="58" name="object 58"/>
          <p:cNvSpPr txBox="1"/>
          <p:nvPr/>
        </p:nvSpPr>
        <p:spPr>
          <a:xfrm>
            <a:off x="4715636" y="2466847"/>
            <a:ext cx="199390" cy="162560"/>
          </a:xfrm>
          <a:prstGeom prst="rect">
            <a:avLst/>
          </a:prstGeom>
        </p:spPr>
        <p:txBody>
          <a:bodyPr vert="horz" wrap="square" lIns="0" tIns="12700" rIns="0" bIns="0" rtlCol="0">
            <a:spAutoFit/>
          </a:bodyPr>
          <a:lstStyle/>
          <a:p>
            <a:pPr marL="12700">
              <a:lnSpc>
                <a:spcPct val="100000"/>
              </a:lnSpc>
              <a:spcBef>
                <a:spcPts val="100"/>
              </a:spcBef>
            </a:pPr>
            <a:r>
              <a:rPr sz="900" spc="-25" dirty="0">
                <a:solidFill>
                  <a:srgbClr val="585858"/>
                </a:solidFill>
                <a:latin typeface="Trebuchet MS"/>
                <a:cs typeface="Trebuchet MS"/>
              </a:rPr>
              <a:t>$10</a:t>
            </a:r>
            <a:endParaRPr sz="900">
              <a:latin typeface="Trebuchet MS"/>
              <a:cs typeface="Trebuchet MS"/>
            </a:endParaRPr>
          </a:p>
        </p:txBody>
      </p:sp>
      <p:sp>
        <p:nvSpPr>
          <p:cNvPr id="59" name="object 59"/>
          <p:cNvSpPr txBox="1"/>
          <p:nvPr/>
        </p:nvSpPr>
        <p:spPr>
          <a:xfrm>
            <a:off x="5128564" y="5388102"/>
            <a:ext cx="249554" cy="162560"/>
          </a:xfrm>
          <a:prstGeom prst="rect">
            <a:avLst/>
          </a:prstGeom>
        </p:spPr>
        <p:txBody>
          <a:bodyPr vert="horz" wrap="square" lIns="0" tIns="12700" rIns="0" bIns="0" rtlCol="0">
            <a:spAutoFit/>
          </a:bodyPr>
          <a:lstStyle/>
          <a:p>
            <a:pPr marL="12700">
              <a:lnSpc>
                <a:spcPct val="100000"/>
              </a:lnSpc>
              <a:spcBef>
                <a:spcPts val="100"/>
              </a:spcBef>
            </a:pPr>
            <a:r>
              <a:rPr sz="900" spc="-65" dirty="0">
                <a:solidFill>
                  <a:srgbClr val="585858"/>
                </a:solidFill>
                <a:latin typeface="Trebuchet MS"/>
                <a:cs typeface="Trebuchet MS"/>
              </a:rPr>
              <a:t>F</a:t>
            </a:r>
            <a:r>
              <a:rPr sz="900" spc="-75" dirty="0">
                <a:solidFill>
                  <a:srgbClr val="585858"/>
                </a:solidFill>
                <a:latin typeface="Trebuchet MS"/>
                <a:cs typeface="Trebuchet MS"/>
              </a:rPr>
              <a:t>Y</a:t>
            </a:r>
            <a:r>
              <a:rPr sz="900" spc="-20" dirty="0">
                <a:solidFill>
                  <a:srgbClr val="585858"/>
                </a:solidFill>
                <a:latin typeface="Trebuchet MS"/>
                <a:cs typeface="Trebuchet MS"/>
              </a:rPr>
              <a:t>15</a:t>
            </a:r>
            <a:endParaRPr sz="900">
              <a:latin typeface="Trebuchet MS"/>
              <a:cs typeface="Trebuchet MS"/>
            </a:endParaRPr>
          </a:p>
        </p:txBody>
      </p:sp>
      <p:sp>
        <p:nvSpPr>
          <p:cNvPr id="60" name="object 60"/>
          <p:cNvSpPr txBox="1"/>
          <p:nvPr/>
        </p:nvSpPr>
        <p:spPr>
          <a:xfrm>
            <a:off x="5618657" y="5388102"/>
            <a:ext cx="249554" cy="162560"/>
          </a:xfrm>
          <a:prstGeom prst="rect">
            <a:avLst/>
          </a:prstGeom>
        </p:spPr>
        <p:txBody>
          <a:bodyPr vert="horz" wrap="square" lIns="0" tIns="12700" rIns="0" bIns="0" rtlCol="0">
            <a:spAutoFit/>
          </a:bodyPr>
          <a:lstStyle/>
          <a:p>
            <a:pPr marL="12700">
              <a:lnSpc>
                <a:spcPct val="100000"/>
              </a:lnSpc>
              <a:spcBef>
                <a:spcPts val="100"/>
              </a:spcBef>
            </a:pPr>
            <a:r>
              <a:rPr sz="900" spc="-65" dirty="0">
                <a:solidFill>
                  <a:srgbClr val="585858"/>
                </a:solidFill>
                <a:latin typeface="Trebuchet MS"/>
                <a:cs typeface="Trebuchet MS"/>
              </a:rPr>
              <a:t>F</a:t>
            </a:r>
            <a:r>
              <a:rPr sz="900" spc="-75" dirty="0">
                <a:solidFill>
                  <a:srgbClr val="585858"/>
                </a:solidFill>
                <a:latin typeface="Trebuchet MS"/>
                <a:cs typeface="Trebuchet MS"/>
              </a:rPr>
              <a:t>Y</a:t>
            </a:r>
            <a:r>
              <a:rPr sz="900" spc="-20" dirty="0">
                <a:solidFill>
                  <a:srgbClr val="585858"/>
                </a:solidFill>
                <a:latin typeface="Trebuchet MS"/>
                <a:cs typeface="Trebuchet MS"/>
              </a:rPr>
              <a:t>16</a:t>
            </a:r>
            <a:endParaRPr sz="900">
              <a:latin typeface="Trebuchet MS"/>
              <a:cs typeface="Trebuchet MS"/>
            </a:endParaRPr>
          </a:p>
        </p:txBody>
      </p:sp>
      <p:sp>
        <p:nvSpPr>
          <p:cNvPr id="61" name="object 61"/>
          <p:cNvSpPr txBox="1"/>
          <p:nvPr/>
        </p:nvSpPr>
        <p:spPr>
          <a:xfrm>
            <a:off x="6108877" y="5388102"/>
            <a:ext cx="249554" cy="162560"/>
          </a:xfrm>
          <a:prstGeom prst="rect">
            <a:avLst/>
          </a:prstGeom>
        </p:spPr>
        <p:txBody>
          <a:bodyPr vert="horz" wrap="square" lIns="0" tIns="12700" rIns="0" bIns="0" rtlCol="0">
            <a:spAutoFit/>
          </a:bodyPr>
          <a:lstStyle/>
          <a:p>
            <a:pPr marL="12700">
              <a:lnSpc>
                <a:spcPct val="100000"/>
              </a:lnSpc>
              <a:spcBef>
                <a:spcPts val="100"/>
              </a:spcBef>
            </a:pPr>
            <a:r>
              <a:rPr sz="900" spc="-65" dirty="0">
                <a:solidFill>
                  <a:srgbClr val="585858"/>
                </a:solidFill>
                <a:latin typeface="Trebuchet MS"/>
                <a:cs typeface="Trebuchet MS"/>
              </a:rPr>
              <a:t>F</a:t>
            </a:r>
            <a:r>
              <a:rPr sz="900" spc="-75" dirty="0">
                <a:solidFill>
                  <a:srgbClr val="585858"/>
                </a:solidFill>
                <a:latin typeface="Trebuchet MS"/>
                <a:cs typeface="Trebuchet MS"/>
              </a:rPr>
              <a:t>Y</a:t>
            </a:r>
            <a:r>
              <a:rPr sz="900" spc="-20" dirty="0">
                <a:solidFill>
                  <a:srgbClr val="585858"/>
                </a:solidFill>
                <a:latin typeface="Trebuchet MS"/>
                <a:cs typeface="Trebuchet MS"/>
              </a:rPr>
              <a:t>17</a:t>
            </a:r>
            <a:endParaRPr sz="900">
              <a:latin typeface="Trebuchet MS"/>
              <a:cs typeface="Trebuchet MS"/>
            </a:endParaRPr>
          </a:p>
        </p:txBody>
      </p:sp>
      <p:sp>
        <p:nvSpPr>
          <p:cNvPr id="62" name="object 62"/>
          <p:cNvSpPr txBox="1"/>
          <p:nvPr/>
        </p:nvSpPr>
        <p:spPr>
          <a:xfrm>
            <a:off x="6599225" y="5388102"/>
            <a:ext cx="249554" cy="162560"/>
          </a:xfrm>
          <a:prstGeom prst="rect">
            <a:avLst/>
          </a:prstGeom>
        </p:spPr>
        <p:txBody>
          <a:bodyPr vert="horz" wrap="square" lIns="0" tIns="12700" rIns="0" bIns="0" rtlCol="0">
            <a:spAutoFit/>
          </a:bodyPr>
          <a:lstStyle/>
          <a:p>
            <a:pPr marL="12700">
              <a:lnSpc>
                <a:spcPct val="100000"/>
              </a:lnSpc>
              <a:spcBef>
                <a:spcPts val="100"/>
              </a:spcBef>
            </a:pPr>
            <a:r>
              <a:rPr sz="900" spc="-65" dirty="0">
                <a:solidFill>
                  <a:srgbClr val="585858"/>
                </a:solidFill>
                <a:latin typeface="Trebuchet MS"/>
                <a:cs typeface="Trebuchet MS"/>
              </a:rPr>
              <a:t>F</a:t>
            </a:r>
            <a:r>
              <a:rPr sz="900" spc="-75" dirty="0">
                <a:solidFill>
                  <a:srgbClr val="585858"/>
                </a:solidFill>
                <a:latin typeface="Trebuchet MS"/>
                <a:cs typeface="Trebuchet MS"/>
              </a:rPr>
              <a:t>Y</a:t>
            </a:r>
            <a:r>
              <a:rPr sz="900" spc="-20" dirty="0">
                <a:solidFill>
                  <a:srgbClr val="585858"/>
                </a:solidFill>
                <a:latin typeface="Trebuchet MS"/>
                <a:cs typeface="Trebuchet MS"/>
              </a:rPr>
              <a:t>18</a:t>
            </a:r>
            <a:endParaRPr sz="900">
              <a:latin typeface="Trebuchet MS"/>
              <a:cs typeface="Trebuchet MS"/>
            </a:endParaRPr>
          </a:p>
        </p:txBody>
      </p:sp>
      <p:sp>
        <p:nvSpPr>
          <p:cNvPr id="63" name="object 63"/>
          <p:cNvSpPr txBox="1"/>
          <p:nvPr/>
        </p:nvSpPr>
        <p:spPr>
          <a:xfrm>
            <a:off x="7089317" y="5388102"/>
            <a:ext cx="249554" cy="162560"/>
          </a:xfrm>
          <a:prstGeom prst="rect">
            <a:avLst/>
          </a:prstGeom>
        </p:spPr>
        <p:txBody>
          <a:bodyPr vert="horz" wrap="square" lIns="0" tIns="12700" rIns="0" bIns="0" rtlCol="0">
            <a:spAutoFit/>
          </a:bodyPr>
          <a:lstStyle/>
          <a:p>
            <a:pPr marL="12700">
              <a:lnSpc>
                <a:spcPct val="100000"/>
              </a:lnSpc>
              <a:spcBef>
                <a:spcPts val="100"/>
              </a:spcBef>
            </a:pPr>
            <a:r>
              <a:rPr sz="900" spc="-65" dirty="0">
                <a:solidFill>
                  <a:srgbClr val="585858"/>
                </a:solidFill>
                <a:latin typeface="Trebuchet MS"/>
                <a:cs typeface="Trebuchet MS"/>
              </a:rPr>
              <a:t>F</a:t>
            </a:r>
            <a:r>
              <a:rPr sz="900" spc="-75" dirty="0">
                <a:solidFill>
                  <a:srgbClr val="585858"/>
                </a:solidFill>
                <a:latin typeface="Trebuchet MS"/>
                <a:cs typeface="Trebuchet MS"/>
              </a:rPr>
              <a:t>Y</a:t>
            </a:r>
            <a:r>
              <a:rPr sz="900" spc="-20" dirty="0">
                <a:solidFill>
                  <a:srgbClr val="585858"/>
                </a:solidFill>
                <a:latin typeface="Trebuchet MS"/>
                <a:cs typeface="Trebuchet MS"/>
              </a:rPr>
              <a:t>19</a:t>
            </a:r>
            <a:endParaRPr sz="900">
              <a:latin typeface="Trebuchet MS"/>
              <a:cs typeface="Trebuchet MS"/>
            </a:endParaRPr>
          </a:p>
        </p:txBody>
      </p:sp>
      <p:sp>
        <p:nvSpPr>
          <p:cNvPr id="64" name="object 64"/>
          <p:cNvSpPr txBox="1"/>
          <p:nvPr/>
        </p:nvSpPr>
        <p:spPr>
          <a:xfrm>
            <a:off x="7579538" y="5388102"/>
            <a:ext cx="249554" cy="162560"/>
          </a:xfrm>
          <a:prstGeom prst="rect">
            <a:avLst/>
          </a:prstGeom>
        </p:spPr>
        <p:txBody>
          <a:bodyPr vert="horz" wrap="square" lIns="0" tIns="12700" rIns="0" bIns="0" rtlCol="0">
            <a:spAutoFit/>
          </a:bodyPr>
          <a:lstStyle/>
          <a:p>
            <a:pPr marL="12700">
              <a:lnSpc>
                <a:spcPct val="100000"/>
              </a:lnSpc>
              <a:spcBef>
                <a:spcPts val="100"/>
              </a:spcBef>
            </a:pPr>
            <a:r>
              <a:rPr sz="900" spc="-65" dirty="0">
                <a:solidFill>
                  <a:srgbClr val="585858"/>
                </a:solidFill>
                <a:latin typeface="Trebuchet MS"/>
                <a:cs typeface="Trebuchet MS"/>
              </a:rPr>
              <a:t>F</a:t>
            </a:r>
            <a:r>
              <a:rPr sz="900" spc="-75" dirty="0">
                <a:solidFill>
                  <a:srgbClr val="585858"/>
                </a:solidFill>
                <a:latin typeface="Trebuchet MS"/>
                <a:cs typeface="Trebuchet MS"/>
              </a:rPr>
              <a:t>Y</a:t>
            </a:r>
            <a:r>
              <a:rPr sz="900" spc="-20" dirty="0">
                <a:solidFill>
                  <a:srgbClr val="585858"/>
                </a:solidFill>
                <a:latin typeface="Trebuchet MS"/>
                <a:cs typeface="Trebuchet MS"/>
              </a:rPr>
              <a:t>20</a:t>
            </a:r>
            <a:endParaRPr sz="900">
              <a:latin typeface="Trebuchet MS"/>
              <a:cs typeface="Trebuchet MS"/>
            </a:endParaRPr>
          </a:p>
        </p:txBody>
      </p:sp>
      <p:sp>
        <p:nvSpPr>
          <p:cNvPr id="65" name="object 65"/>
          <p:cNvSpPr/>
          <p:nvPr/>
        </p:nvSpPr>
        <p:spPr>
          <a:xfrm>
            <a:off x="8146542" y="3702558"/>
            <a:ext cx="243840" cy="0"/>
          </a:xfrm>
          <a:custGeom>
            <a:avLst/>
            <a:gdLst/>
            <a:ahLst/>
            <a:cxnLst/>
            <a:rect l="l" t="t" r="r" b="b"/>
            <a:pathLst>
              <a:path w="243840">
                <a:moveTo>
                  <a:pt x="0" y="0"/>
                </a:moveTo>
                <a:lnTo>
                  <a:pt x="243839" y="0"/>
                </a:lnTo>
              </a:path>
            </a:pathLst>
          </a:custGeom>
          <a:ln w="28956">
            <a:solidFill>
              <a:srgbClr val="6FAC46"/>
            </a:solidFill>
          </a:ln>
        </p:spPr>
        <p:txBody>
          <a:bodyPr wrap="square" lIns="0" tIns="0" rIns="0" bIns="0" rtlCol="0"/>
          <a:lstStyle/>
          <a:p>
            <a:endParaRPr/>
          </a:p>
        </p:txBody>
      </p:sp>
      <p:sp>
        <p:nvSpPr>
          <p:cNvPr id="66" name="object 66"/>
          <p:cNvSpPr/>
          <p:nvPr/>
        </p:nvSpPr>
        <p:spPr>
          <a:xfrm>
            <a:off x="8146542" y="3917441"/>
            <a:ext cx="243840" cy="0"/>
          </a:xfrm>
          <a:custGeom>
            <a:avLst/>
            <a:gdLst/>
            <a:ahLst/>
            <a:cxnLst/>
            <a:rect l="l" t="t" r="r" b="b"/>
            <a:pathLst>
              <a:path w="243840">
                <a:moveTo>
                  <a:pt x="0" y="0"/>
                </a:moveTo>
                <a:lnTo>
                  <a:pt x="243839" y="0"/>
                </a:lnTo>
              </a:path>
            </a:pathLst>
          </a:custGeom>
          <a:ln w="28956">
            <a:solidFill>
              <a:srgbClr val="4471C4"/>
            </a:solidFill>
          </a:ln>
        </p:spPr>
        <p:txBody>
          <a:bodyPr wrap="square" lIns="0" tIns="0" rIns="0" bIns="0" rtlCol="0"/>
          <a:lstStyle/>
          <a:p>
            <a:endParaRPr/>
          </a:p>
        </p:txBody>
      </p:sp>
      <p:sp>
        <p:nvSpPr>
          <p:cNvPr id="67" name="object 67"/>
          <p:cNvSpPr/>
          <p:nvPr/>
        </p:nvSpPr>
        <p:spPr>
          <a:xfrm>
            <a:off x="8146542" y="4132326"/>
            <a:ext cx="243840" cy="0"/>
          </a:xfrm>
          <a:custGeom>
            <a:avLst/>
            <a:gdLst/>
            <a:ahLst/>
            <a:cxnLst/>
            <a:rect l="l" t="t" r="r" b="b"/>
            <a:pathLst>
              <a:path w="243840">
                <a:moveTo>
                  <a:pt x="0" y="0"/>
                </a:moveTo>
                <a:lnTo>
                  <a:pt x="243839" y="0"/>
                </a:lnTo>
              </a:path>
            </a:pathLst>
          </a:custGeom>
          <a:ln w="28956">
            <a:solidFill>
              <a:srgbClr val="C00000"/>
            </a:solidFill>
          </a:ln>
        </p:spPr>
        <p:txBody>
          <a:bodyPr wrap="square" lIns="0" tIns="0" rIns="0" bIns="0" rtlCol="0"/>
          <a:lstStyle/>
          <a:p>
            <a:endParaRPr/>
          </a:p>
        </p:txBody>
      </p:sp>
      <p:sp>
        <p:nvSpPr>
          <p:cNvPr id="68" name="object 68"/>
          <p:cNvSpPr/>
          <p:nvPr/>
        </p:nvSpPr>
        <p:spPr>
          <a:xfrm>
            <a:off x="8146542" y="4345685"/>
            <a:ext cx="243840" cy="0"/>
          </a:xfrm>
          <a:custGeom>
            <a:avLst/>
            <a:gdLst/>
            <a:ahLst/>
            <a:cxnLst/>
            <a:rect l="l" t="t" r="r" b="b"/>
            <a:pathLst>
              <a:path w="243840">
                <a:moveTo>
                  <a:pt x="0" y="0"/>
                </a:moveTo>
                <a:lnTo>
                  <a:pt x="243839" y="0"/>
                </a:lnTo>
              </a:path>
            </a:pathLst>
          </a:custGeom>
          <a:ln w="28956">
            <a:solidFill>
              <a:srgbClr val="BEBEBE"/>
            </a:solidFill>
          </a:ln>
        </p:spPr>
        <p:txBody>
          <a:bodyPr wrap="square" lIns="0" tIns="0" rIns="0" bIns="0" rtlCol="0"/>
          <a:lstStyle/>
          <a:p>
            <a:endParaRPr/>
          </a:p>
        </p:txBody>
      </p:sp>
      <p:sp>
        <p:nvSpPr>
          <p:cNvPr id="69" name="object 69"/>
          <p:cNvSpPr txBox="1"/>
          <p:nvPr/>
        </p:nvSpPr>
        <p:spPr>
          <a:xfrm>
            <a:off x="8430818" y="3531615"/>
            <a:ext cx="415290" cy="883285"/>
          </a:xfrm>
          <a:prstGeom prst="rect">
            <a:avLst/>
          </a:prstGeom>
        </p:spPr>
        <p:txBody>
          <a:bodyPr vert="horz" wrap="square" lIns="0" tIns="89535" rIns="0" bIns="0" rtlCol="0">
            <a:spAutoFit/>
          </a:bodyPr>
          <a:lstStyle/>
          <a:p>
            <a:pPr marL="12700">
              <a:lnSpc>
                <a:spcPct val="100000"/>
              </a:lnSpc>
              <a:spcBef>
                <a:spcPts val="705"/>
              </a:spcBef>
            </a:pPr>
            <a:r>
              <a:rPr sz="900" spc="-55" dirty="0">
                <a:solidFill>
                  <a:srgbClr val="585858"/>
                </a:solidFill>
                <a:latin typeface="Trebuchet MS"/>
                <a:cs typeface="Trebuchet MS"/>
              </a:rPr>
              <a:t>GF</a:t>
            </a:r>
            <a:endParaRPr sz="900">
              <a:latin typeface="Trebuchet MS"/>
              <a:cs typeface="Trebuchet MS"/>
            </a:endParaRPr>
          </a:p>
          <a:p>
            <a:pPr marL="12700" marR="70485">
              <a:lnSpc>
                <a:spcPct val="156300"/>
              </a:lnSpc>
              <a:spcBef>
                <a:spcPts val="5"/>
              </a:spcBef>
            </a:pPr>
            <a:r>
              <a:rPr sz="900" spc="-45" dirty="0">
                <a:solidFill>
                  <a:srgbClr val="585858"/>
                </a:solidFill>
                <a:latin typeface="Trebuchet MS"/>
                <a:cs typeface="Trebuchet MS"/>
              </a:rPr>
              <a:t>SF</a:t>
            </a:r>
            <a:r>
              <a:rPr sz="900" spc="-140" dirty="0">
                <a:solidFill>
                  <a:srgbClr val="585858"/>
                </a:solidFill>
                <a:latin typeface="Trebuchet MS"/>
                <a:cs typeface="Trebuchet MS"/>
              </a:rPr>
              <a:t> </a:t>
            </a:r>
            <a:r>
              <a:rPr sz="900" spc="-45" dirty="0">
                <a:solidFill>
                  <a:srgbClr val="585858"/>
                </a:solidFill>
                <a:latin typeface="Trebuchet MS"/>
                <a:cs typeface="Trebuchet MS"/>
              </a:rPr>
              <a:t>(BB)  </a:t>
            </a:r>
            <a:r>
              <a:rPr sz="900" spc="-55" dirty="0">
                <a:solidFill>
                  <a:srgbClr val="585858"/>
                </a:solidFill>
                <a:latin typeface="Trebuchet MS"/>
                <a:cs typeface="Trebuchet MS"/>
              </a:rPr>
              <a:t>GC</a:t>
            </a:r>
            <a:endParaRPr sz="900">
              <a:latin typeface="Trebuchet MS"/>
              <a:cs typeface="Trebuchet MS"/>
            </a:endParaRPr>
          </a:p>
          <a:p>
            <a:pPr marL="12700">
              <a:lnSpc>
                <a:spcPct val="100000"/>
              </a:lnSpc>
              <a:spcBef>
                <a:spcPts val="605"/>
              </a:spcBef>
            </a:pPr>
            <a:r>
              <a:rPr sz="900" spc="-40" dirty="0">
                <a:solidFill>
                  <a:srgbClr val="585858"/>
                </a:solidFill>
                <a:latin typeface="Trebuchet MS"/>
                <a:cs typeface="Trebuchet MS"/>
              </a:rPr>
              <a:t>IDT </a:t>
            </a:r>
            <a:r>
              <a:rPr sz="900" spc="-25" dirty="0">
                <a:solidFill>
                  <a:srgbClr val="585858"/>
                </a:solidFill>
                <a:latin typeface="Trebuchet MS"/>
                <a:cs typeface="Trebuchet MS"/>
              </a:rPr>
              <a:t>&amp;</a:t>
            </a:r>
            <a:r>
              <a:rPr sz="900" spc="-160" dirty="0">
                <a:solidFill>
                  <a:srgbClr val="585858"/>
                </a:solidFill>
                <a:latin typeface="Trebuchet MS"/>
                <a:cs typeface="Trebuchet MS"/>
              </a:rPr>
              <a:t> </a:t>
            </a:r>
            <a:r>
              <a:rPr sz="900" spc="-65" dirty="0">
                <a:solidFill>
                  <a:srgbClr val="585858"/>
                </a:solidFill>
                <a:latin typeface="Trebuchet MS"/>
                <a:cs typeface="Trebuchet MS"/>
              </a:rPr>
              <a:t>FF</a:t>
            </a:r>
            <a:endParaRPr sz="900">
              <a:latin typeface="Trebuchet MS"/>
              <a:cs typeface="Trebuchet MS"/>
            </a:endParaRPr>
          </a:p>
        </p:txBody>
      </p:sp>
      <p:sp>
        <p:nvSpPr>
          <p:cNvPr id="70" name="object 70"/>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17</a:t>
            </a:fld>
            <a:endParaRPr spc="-25"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D9A9E-1CDD-44EB-B373-208FA57D1383}"/>
              </a:ext>
            </a:extLst>
          </p:cNvPr>
          <p:cNvSpPr>
            <a:spLocks noGrp="1"/>
          </p:cNvSpPr>
          <p:nvPr>
            <p:ph type="title"/>
          </p:nvPr>
        </p:nvSpPr>
        <p:spPr>
          <a:xfrm>
            <a:off x="457200" y="204969"/>
            <a:ext cx="8229600" cy="1143000"/>
          </a:xfrm>
        </p:spPr>
        <p:txBody>
          <a:bodyPr/>
          <a:lstStyle/>
          <a:p>
            <a:r>
              <a:rPr lang="en-US" dirty="0"/>
              <a:t>S.7: ACO Integration </a:t>
            </a:r>
          </a:p>
        </p:txBody>
      </p:sp>
      <p:sp>
        <p:nvSpPr>
          <p:cNvPr id="3" name="Content Placeholder 2">
            <a:extLst>
              <a:ext uri="{FF2B5EF4-FFF2-40B4-BE49-F238E27FC236}">
                <a16:creationId xmlns:a16="http://schemas.microsoft.com/office/drawing/2014/main" id="{62215846-C998-40D6-8D79-2BB909C6A9A0}"/>
              </a:ext>
            </a:extLst>
          </p:cNvPr>
          <p:cNvSpPr>
            <a:spLocks noGrp="1"/>
          </p:cNvSpPr>
          <p:nvPr>
            <p:ph idx="1"/>
          </p:nvPr>
        </p:nvSpPr>
        <p:spPr>
          <a:xfrm>
            <a:off x="76200" y="1000884"/>
            <a:ext cx="8991600" cy="5018916"/>
          </a:xfrm>
        </p:spPr>
        <p:txBody>
          <a:bodyPr>
            <a:normAutofit fontScale="85000" lnSpcReduction="10000"/>
          </a:bodyPr>
          <a:lstStyle/>
          <a:p>
            <a:endParaRPr lang="en-US" dirty="0"/>
          </a:p>
          <a:p>
            <a:r>
              <a:rPr lang="en-US" dirty="0"/>
              <a:t>An act relating to social service integration with Vermont’s health care system </a:t>
            </a:r>
          </a:p>
          <a:p>
            <a:endParaRPr lang="en-US" dirty="0"/>
          </a:p>
          <a:p>
            <a:r>
              <a:rPr lang="en-US" dirty="0"/>
              <a:t>1/1/2021: AHS and GMCB submit to committees of jurisdiction a plan to coordinate the financing and delivery of Medicaid Behavioral Health Services and Medicaid Home and Community-Based Services with the All-Payer Financial Target Services. </a:t>
            </a:r>
          </a:p>
          <a:p>
            <a:pPr lvl="1"/>
            <a:r>
              <a:rPr lang="en-US" dirty="0"/>
              <a:t>1/15/2020: AHS provides an interim update to committees of jurisdiction on the process for the plan’s development and identities of stakeholders with whom the Agency has consulted.</a:t>
            </a:r>
          </a:p>
          <a:p>
            <a:pPr indent="-228600"/>
            <a:endParaRPr lang="en-US" dirty="0"/>
          </a:p>
          <a:p>
            <a:pPr indent="-228600"/>
            <a:r>
              <a:rPr lang="en-US" dirty="0"/>
              <a:t>12/1/2019: GMCB submit a report to committees of jurisdiction evaluating the manner and degree to which social services, including the parent-child center network, designated and specialized agencies, and home health and hospice agencies are integrated into ACOs. </a:t>
            </a:r>
          </a:p>
          <a:p>
            <a:pPr indent="-228600"/>
            <a:endParaRPr lang="en-US" dirty="0"/>
          </a:p>
          <a:p>
            <a:pPr indent="-228600"/>
            <a:r>
              <a:rPr lang="en-US" dirty="0"/>
              <a:t>Budget Criteria (P): the extent to which the ACO provides resources to primary care practices to ensure that care coordination and services, such as mental health and substance use disorder counseling provided by community health teams are available without imposing unreasonable burdens on primary care providers or ACO member organizations.</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964243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21535" y="465531"/>
            <a:ext cx="4844415" cy="574675"/>
          </a:xfrm>
          <a:prstGeom prst="rect">
            <a:avLst/>
          </a:prstGeom>
        </p:spPr>
        <p:txBody>
          <a:bodyPr vert="horz" wrap="square" lIns="0" tIns="12700" rIns="0" bIns="0" rtlCol="0">
            <a:spAutoFit/>
          </a:bodyPr>
          <a:lstStyle/>
          <a:p>
            <a:pPr marL="12700">
              <a:lnSpc>
                <a:spcPct val="100000"/>
              </a:lnSpc>
              <a:spcBef>
                <a:spcPts val="100"/>
              </a:spcBef>
            </a:pPr>
            <a:r>
              <a:rPr sz="3600" spc="-55" dirty="0">
                <a:latin typeface="Franklin Gothic Medium" panose="020B0603020102020204" pitchFamily="34" charset="0"/>
              </a:rPr>
              <a:t>S.31: </a:t>
            </a:r>
            <a:r>
              <a:rPr sz="3600" spc="-80" dirty="0">
                <a:latin typeface="Franklin Gothic Medium" panose="020B0603020102020204" pitchFamily="34" charset="0"/>
              </a:rPr>
              <a:t>Price</a:t>
            </a:r>
            <a:r>
              <a:rPr sz="3600" spc="-370" dirty="0">
                <a:latin typeface="Franklin Gothic Medium" panose="020B0603020102020204" pitchFamily="34" charset="0"/>
              </a:rPr>
              <a:t> </a:t>
            </a:r>
            <a:r>
              <a:rPr sz="3600" spc="-100" dirty="0">
                <a:latin typeface="Franklin Gothic Medium" panose="020B0603020102020204" pitchFamily="34" charset="0"/>
              </a:rPr>
              <a:t>Transparency</a:t>
            </a:r>
            <a:endParaRPr sz="3600" dirty="0">
              <a:latin typeface="Franklin Gothic Medium" panose="020B0603020102020204" pitchFamily="34" charset="0"/>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3</a:t>
            </a:fld>
            <a:endParaRPr spc="-25" dirty="0"/>
          </a:p>
        </p:txBody>
      </p:sp>
      <p:sp>
        <p:nvSpPr>
          <p:cNvPr id="3" name="object 3"/>
          <p:cNvSpPr txBox="1"/>
          <p:nvPr/>
        </p:nvSpPr>
        <p:spPr>
          <a:xfrm>
            <a:off x="370433" y="1294231"/>
            <a:ext cx="8382634" cy="4724370"/>
          </a:xfrm>
          <a:prstGeom prst="rect">
            <a:avLst/>
          </a:prstGeom>
        </p:spPr>
        <p:txBody>
          <a:bodyPr vert="horz" wrap="square" lIns="0" tIns="43180" rIns="0" bIns="0" rtlCol="0">
            <a:spAutoFit/>
          </a:bodyPr>
          <a:lstStyle/>
          <a:p>
            <a:pPr marL="12700">
              <a:lnSpc>
                <a:spcPct val="100000"/>
              </a:lnSpc>
              <a:spcBef>
                <a:spcPts val="340"/>
              </a:spcBef>
            </a:pPr>
            <a:r>
              <a:rPr sz="2000" spc="85" dirty="0">
                <a:latin typeface="Palatino Linotype" panose="02040502050505030304" pitchFamily="18" charset="0"/>
                <a:cs typeface="Times New Roman"/>
              </a:rPr>
              <a:t>Patient </a:t>
            </a:r>
            <a:r>
              <a:rPr sz="2000" spc="-10" dirty="0">
                <a:latin typeface="Palatino Linotype" panose="02040502050505030304" pitchFamily="18" charset="0"/>
                <a:cs typeface="Times New Roman"/>
              </a:rPr>
              <a:t>Bill </a:t>
            </a:r>
            <a:r>
              <a:rPr sz="2000" spc="45" dirty="0">
                <a:latin typeface="Palatino Linotype" panose="02040502050505030304" pitchFamily="18" charset="0"/>
                <a:cs typeface="Times New Roman"/>
              </a:rPr>
              <a:t>of</a:t>
            </a:r>
            <a:r>
              <a:rPr sz="2000" spc="-105" dirty="0">
                <a:latin typeface="Palatino Linotype" panose="02040502050505030304" pitchFamily="18" charset="0"/>
                <a:cs typeface="Times New Roman"/>
              </a:rPr>
              <a:t> </a:t>
            </a:r>
            <a:r>
              <a:rPr sz="2000" spc="75" dirty="0">
                <a:latin typeface="Palatino Linotype" panose="02040502050505030304" pitchFamily="18" charset="0"/>
                <a:cs typeface="Times New Roman"/>
              </a:rPr>
              <a:t>Rights</a:t>
            </a:r>
            <a:endParaRPr sz="2000" dirty="0">
              <a:latin typeface="Palatino Linotype" panose="02040502050505030304" pitchFamily="18" charset="0"/>
              <a:cs typeface="Times New Roman"/>
            </a:endParaRPr>
          </a:p>
          <a:p>
            <a:pPr marL="355600" marR="5080" indent="-342900">
              <a:lnSpc>
                <a:spcPct val="90000"/>
              </a:lnSpc>
              <a:spcBef>
                <a:spcPts val="480"/>
              </a:spcBef>
              <a:buFont typeface="Arial"/>
              <a:buChar char="•"/>
              <a:tabLst>
                <a:tab pos="354965" algn="l"/>
                <a:tab pos="355600" algn="l"/>
              </a:tabLst>
            </a:pPr>
            <a:r>
              <a:rPr sz="2000" spc="85" dirty="0">
                <a:latin typeface="Palatino Linotype" panose="02040502050505030304" pitchFamily="18" charset="0"/>
                <a:cs typeface="Times New Roman"/>
              </a:rPr>
              <a:t>Patients </a:t>
            </a:r>
            <a:r>
              <a:rPr sz="2000" spc="105" dirty="0">
                <a:latin typeface="Palatino Linotype" panose="02040502050505030304" pitchFamily="18" charset="0"/>
                <a:cs typeface="Times New Roman"/>
              </a:rPr>
              <a:t>have the right </a:t>
            </a:r>
            <a:r>
              <a:rPr sz="2000" spc="90" dirty="0">
                <a:latin typeface="Palatino Linotype" panose="02040502050505030304" pitchFamily="18" charset="0"/>
                <a:cs typeface="Times New Roman"/>
              </a:rPr>
              <a:t>to </a:t>
            </a:r>
            <a:r>
              <a:rPr sz="2000" spc="65" dirty="0">
                <a:latin typeface="Palatino Linotype" panose="02040502050505030304" pitchFamily="18" charset="0"/>
                <a:cs typeface="Times New Roman"/>
              </a:rPr>
              <a:t>receive </a:t>
            </a:r>
            <a:r>
              <a:rPr sz="2000" spc="140" dirty="0">
                <a:latin typeface="Palatino Linotype" panose="02040502050505030304" pitchFamily="18" charset="0"/>
                <a:cs typeface="Times New Roman"/>
              </a:rPr>
              <a:t>an </a:t>
            </a:r>
            <a:r>
              <a:rPr sz="2000" spc="90" dirty="0">
                <a:latin typeface="Palatino Linotype" panose="02040502050505030304" pitchFamily="18" charset="0"/>
                <a:cs typeface="Times New Roman"/>
              </a:rPr>
              <a:t>itemized, </a:t>
            </a:r>
            <a:r>
              <a:rPr sz="2000" spc="95" dirty="0">
                <a:latin typeface="Palatino Linotype" panose="02040502050505030304" pitchFamily="18" charset="0"/>
                <a:cs typeface="Times New Roman"/>
              </a:rPr>
              <a:t>detailed, </a:t>
            </a:r>
            <a:r>
              <a:rPr sz="2000" spc="165" dirty="0">
                <a:latin typeface="Palatino Linotype" panose="02040502050505030304" pitchFamily="18" charset="0"/>
                <a:cs typeface="Times New Roman"/>
              </a:rPr>
              <a:t>and  </a:t>
            </a:r>
            <a:r>
              <a:rPr sz="2000" spc="120" dirty="0">
                <a:latin typeface="Palatino Linotype" panose="02040502050505030304" pitchFamily="18" charset="0"/>
                <a:cs typeface="Times New Roman"/>
              </a:rPr>
              <a:t>understandable</a:t>
            </a:r>
            <a:r>
              <a:rPr sz="2000" spc="-15" dirty="0">
                <a:latin typeface="Palatino Linotype" panose="02040502050505030304" pitchFamily="18" charset="0"/>
                <a:cs typeface="Times New Roman"/>
              </a:rPr>
              <a:t> </a:t>
            </a:r>
            <a:r>
              <a:rPr sz="2000" spc="95" dirty="0">
                <a:latin typeface="Palatino Linotype" panose="02040502050505030304" pitchFamily="18" charset="0"/>
                <a:cs typeface="Times New Roman"/>
              </a:rPr>
              <a:t>explanation</a:t>
            </a:r>
            <a:r>
              <a:rPr sz="2000" spc="-20" dirty="0">
                <a:latin typeface="Palatino Linotype" panose="02040502050505030304" pitchFamily="18" charset="0"/>
                <a:cs typeface="Times New Roman"/>
              </a:rPr>
              <a:t> </a:t>
            </a:r>
            <a:r>
              <a:rPr sz="2000" spc="45" dirty="0">
                <a:latin typeface="Palatino Linotype" panose="02040502050505030304" pitchFamily="18" charset="0"/>
                <a:cs typeface="Times New Roman"/>
              </a:rPr>
              <a:t>of</a:t>
            </a:r>
            <a:r>
              <a:rPr sz="2000" dirty="0">
                <a:latin typeface="Palatino Linotype" panose="02040502050505030304" pitchFamily="18" charset="0"/>
                <a:cs typeface="Times New Roman"/>
              </a:rPr>
              <a:t> </a:t>
            </a:r>
            <a:r>
              <a:rPr sz="2000" spc="95" dirty="0">
                <a:latin typeface="Palatino Linotype" panose="02040502050505030304" pitchFamily="18" charset="0"/>
                <a:cs typeface="Times New Roman"/>
              </a:rPr>
              <a:t>charges</a:t>
            </a:r>
            <a:r>
              <a:rPr sz="2000" spc="-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regardless</a:t>
            </a:r>
            <a:r>
              <a:rPr sz="2000" spc="-15" dirty="0">
                <a:latin typeface="Palatino Linotype" panose="02040502050505030304" pitchFamily="18" charset="0"/>
                <a:cs typeface="Times New Roman"/>
              </a:rPr>
              <a:t> </a:t>
            </a:r>
            <a:r>
              <a:rPr sz="2000" spc="45" dirty="0">
                <a:latin typeface="Palatino Linotype" panose="02040502050505030304" pitchFamily="18" charset="0"/>
                <a:cs typeface="Times New Roman"/>
              </a:rPr>
              <a:t>of</a:t>
            </a:r>
            <a:r>
              <a:rPr sz="2000" dirty="0">
                <a:latin typeface="Palatino Linotype" panose="02040502050505030304" pitchFamily="18" charset="0"/>
                <a:cs typeface="Times New Roman"/>
              </a:rPr>
              <a:t> </a:t>
            </a:r>
            <a:r>
              <a:rPr sz="2000" spc="95" dirty="0">
                <a:latin typeface="Palatino Linotype" panose="02040502050505030304" pitchFamily="18" charset="0"/>
                <a:cs typeface="Times New Roman"/>
              </a:rPr>
              <a:t>source</a:t>
            </a:r>
            <a:r>
              <a:rPr sz="2000" spc="-10" dirty="0">
                <a:latin typeface="Palatino Linotype" panose="02040502050505030304" pitchFamily="18" charset="0"/>
                <a:cs typeface="Times New Roman"/>
              </a:rPr>
              <a:t> </a:t>
            </a:r>
            <a:r>
              <a:rPr sz="2000" spc="45" dirty="0">
                <a:latin typeface="Palatino Linotype" panose="02040502050505030304" pitchFamily="18" charset="0"/>
                <a:cs typeface="Times New Roman"/>
              </a:rPr>
              <a:t>of</a:t>
            </a:r>
            <a:r>
              <a:rPr sz="2000" spc="-15" dirty="0">
                <a:latin typeface="Palatino Linotype" panose="02040502050505030304" pitchFamily="18" charset="0"/>
                <a:cs typeface="Times New Roman"/>
              </a:rPr>
              <a:t> </a:t>
            </a:r>
            <a:r>
              <a:rPr sz="2000" spc="135" dirty="0">
                <a:latin typeface="Palatino Linotype" panose="02040502050505030304" pitchFamily="18" charset="0"/>
                <a:cs typeface="Times New Roman"/>
              </a:rPr>
              <a:t>payment  </a:t>
            </a:r>
            <a:r>
              <a:rPr sz="2000" spc="165" dirty="0">
                <a:latin typeface="Palatino Linotype" panose="02040502050505030304" pitchFamily="18" charset="0"/>
                <a:cs typeface="Times New Roman"/>
              </a:rPr>
              <a:t>and </a:t>
            </a:r>
            <a:r>
              <a:rPr sz="2000" spc="85" dirty="0">
                <a:latin typeface="Palatino Linotype" panose="02040502050505030304" pitchFamily="18" charset="0"/>
                <a:cs typeface="Times New Roman"/>
              </a:rPr>
              <a:t>be </a:t>
            </a:r>
            <a:r>
              <a:rPr sz="2000" spc="130" dirty="0">
                <a:latin typeface="Palatino Linotype" panose="02040502050505030304" pitchFamily="18" charset="0"/>
                <a:cs typeface="Times New Roman"/>
              </a:rPr>
              <a:t>provided </a:t>
            </a:r>
            <a:r>
              <a:rPr sz="2000" spc="125" dirty="0">
                <a:latin typeface="Palatino Linotype" panose="02040502050505030304" pitchFamily="18" charset="0"/>
                <a:cs typeface="Times New Roman"/>
              </a:rPr>
              <a:t>with </a:t>
            </a:r>
            <a:r>
              <a:rPr sz="2000" spc="100" dirty="0">
                <a:latin typeface="Palatino Linotype" panose="02040502050505030304" pitchFamily="18" charset="0"/>
                <a:cs typeface="Times New Roman"/>
              </a:rPr>
              <a:t>information </a:t>
            </a:r>
            <a:r>
              <a:rPr sz="2000" spc="125" dirty="0">
                <a:latin typeface="Palatino Linotype" panose="02040502050505030304" pitchFamily="18" charset="0"/>
                <a:cs typeface="Times New Roman"/>
              </a:rPr>
              <a:t>about </a:t>
            </a:r>
            <a:r>
              <a:rPr sz="2000" spc="70" dirty="0">
                <a:latin typeface="Palatino Linotype" panose="02040502050505030304" pitchFamily="18" charset="0"/>
                <a:cs typeface="Times New Roman"/>
              </a:rPr>
              <a:t>financial </a:t>
            </a:r>
            <a:r>
              <a:rPr sz="2000" spc="80" dirty="0">
                <a:latin typeface="Palatino Linotype" panose="02040502050505030304" pitchFamily="18" charset="0"/>
                <a:cs typeface="Times New Roman"/>
              </a:rPr>
              <a:t>assistance </a:t>
            </a:r>
            <a:r>
              <a:rPr sz="2000" spc="165" dirty="0">
                <a:latin typeface="Palatino Linotype" panose="02040502050505030304" pitchFamily="18" charset="0"/>
                <a:cs typeface="Times New Roman"/>
              </a:rPr>
              <a:t>and  </a:t>
            </a:r>
            <a:r>
              <a:rPr sz="2000" spc="65" dirty="0">
                <a:latin typeface="Palatino Linotype" panose="02040502050505030304" pitchFamily="18" charset="0"/>
                <a:cs typeface="Times New Roman"/>
              </a:rPr>
              <a:t>billing </a:t>
            </a:r>
            <a:r>
              <a:rPr sz="2000" spc="60" dirty="0">
                <a:latin typeface="Palatino Linotype" panose="02040502050505030304" pitchFamily="18" charset="0"/>
                <a:cs typeface="Times New Roman"/>
              </a:rPr>
              <a:t>collections</a:t>
            </a:r>
            <a:r>
              <a:rPr sz="2000" spc="-75" dirty="0">
                <a:latin typeface="Palatino Linotype" panose="02040502050505030304" pitchFamily="18" charset="0"/>
                <a:cs typeface="Times New Roman"/>
              </a:rPr>
              <a:t> </a:t>
            </a:r>
            <a:r>
              <a:rPr sz="2000" spc="70" dirty="0">
                <a:latin typeface="Palatino Linotype" panose="02040502050505030304" pitchFamily="18" charset="0"/>
                <a:cs typeface="Times New Roman"/>
              </a:rPr>
              <a:t>practices</a:t>
            </a:r>
            <a:endParaRPr sz="2000" dirty="0">
              <a:latin typeface="Palatino Linotype" panose="02040502050505030304" pitchFamily="18" charset="0"/>
              <a:cs typeface="Times New Roman"/>
            </a:endParaRPr>
          </a:p>
          <a:p>
            <a:pPr>
              <a:lnSpc>
                <a:spcPct val="100000"/>
              </a:lnSpc>
            </a:pPr>
            <a:endParaRPr sz="2500" dirty="0">
              <a:latin typeface="Palatino Linotype" panose="02040502050505030304" pitchFamily="18" charset="0"/>
              <a:cs typeface="Times New Roman"/>
            </a:endParaRPr>
          </a:p>
          <a:p>
            <a:pPr marL="12700">
              <a:lnSpc>
                <a:spcPts val="2280"/>
              </a:lnSpc>
              <a:spcBef>
                <a:spcPts val="5"/>
              </a:spcBef>
            </a:pPr>
            <a:r>
              <a:rPr sz="2000" spc="75" dirty="0">
                <a:latin typeface="Palatino Linotype" panose="02040502050505030304" pitchFamily="18" charset="0"/>
                <a:cs typeface="Times New Roman"/>
              </a:rPr>
              <a:t>The</a:t>
            </a:r>
            <a:r>
              <a:rPr sz="200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Board</a:t>
            </a:r>
            <a:r>
              <a:rPr sz="2000" spc="-20" dirty="0">
                <a:latin typeface="Palatino Linotype" panose="02040502050505030304" pitchFamily="18" charset="0"/>
                <a:cs typeface="Times New Roman"/>
              </a:rPr>
              <a:t> </a:t>
            </a:r>
            <a:r>
              <a:rPr sz="2000" spc="80" dirty="0">
                <a:latin typeface="Palatino Linotype" panose="02040502050505030304" pitchFamily="18" charset="0"/>
                <a:cs typeface="Times New Roman"/>
              </a:rPr>
              <a:t>shall</a:t>
            </a:r>
            <a:r>
              <a:rPr sz="2000" spc="5" dirty="0">
                <a:latin typeface="Palatino Linotype" panose="02040502050505030304" pitchFamily="18" charset="0"/>
                <a:cs typeface="Times New Roman"/>
              </a:rPr>
              <a:t> </a:t>
            </a:r>
            <a:r>
              <a:rPr sz="2000" spc="45" dirty="0">
                <a:latin typeface="Palatino Linotype" panose="02040502050505030304" pitchFamily="18" charset="0"/>
                <a:cs typeface="Times New Roman"/>
              </a:rPr>
              <a:t>collect</a:t>
            </a:r>
            <a:r>
              <a:rPr sz="2000" spc="-15" dirty="0">
                <a:latin typeface="Palatino Linotype" panose="02040502050505030304" pitchFamily="18" charset="0"/>
                <a:cs typeface="Times New Roman"/>
              </a:rPr>
              <a:t> </a:t>
            </a:r>
            <a:r>
              <a:rPr sz="2000" spc="165" dirty="0">
                <a:latin typeface="Palatino Linotype" panose="02040502050505030304" pitchFamily="18" charset="0"/>
                <a:cs typeface="Times New Roman"/>
              </a:rPr>
              <a:t>and</a:t>
            </a:r>
            <a:r>
              <a:rPr sz="2000" spc="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review</a:t>
            </a:r>
            <a:r>
              <a:rPr sz="2000" spc="-10" dirty="0">
                <a:latin typeface="Palatino Linotype" panose="02040502050505030304" pitchFamily="18" charset="0"/>
                <a:cs typeface="Times New Roman"/>
              </a:rPr>
              <a:t> </a:t>
            </a:r>
            <a:r>
              <a:rPr sz="2000" spc="135" dirty="0">
                <a:latin typeface="Palatino Linotype" panose="02040502050505030304" pitchFamily="18" charset="0"/>
                <a:cs typeface="Times New Roman"/>
              </a:rPr>
              <a:t>data</a:t>
            </a:r>
            <a:r>
              <a:rPr sz="200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from</a:t>
            </a:r>
            <a:r>
              <a:rPr sz="2000" spc="-25" dirty="0">
                <a:latin typeface="Palatino Linotype" panose="02040502050505030304" pitchFamily="18" charset="0"/>
                <a:cs typeface="Times New Roman"/>
              </a:rPr>
              <a:t> </a:t>
            </a:r>
            <a:r>
              <a:rPr sz="2000" spc="85" dirty="0">
                <a:latin typeface="Palatino Linotype" panose="02040502050505030304" pitchFamily="18" charset="0"/>
                <a:cs typeface="Times New Roman"/>
              </a:rPr>
              <a:t>each</a:t>
            </a:r>
            <a:r>
              <a:rPr sz="2000" spc="-10" dirty="0">
                <a:latin typeface="Palatino Linotype" panose="02040502050505030304" pitchFamily="18" charset="0"/>
                <a:cs typeface="Times New Roman"/>
              </a:rPr>
              <a:t> </a:t>
            </a:r>
            <a:r>
              <a:rPr sz="2000" spc="80" dirty="0">
                <a:latin typeface="Palatino Linotype" panose="02040502050505030304" pitchFamily="18" charset="0"/>
                <a:cs typeface="Times New Roman"/>
              </a:rPr>
              <a:t>psychiatric</a:t>
            </a:r>
            <a:r>
              <a:rPr sz="2000" spc="-25" dirty="0">
                <a:latin typeface="Palatino Linotype" panose="02040502050505030304" pitchFamily="18" charset="0"/>
                <a:cs typeface="Times New Roman"/>
              </a:rPr>
              <a:t> </a:t>
            </a:r>
            <a:r>
              <a:rPr sz="2000" spc="95" dirty="0">
                <a:latin typeface="Palatino Linotype" panose="02040502050505030304" pitchFamily="18" charset="0"/>
                <a:cs typeface="Times New Roman"/>
              </a:rPr>
              <a:t>hospital</a:t>
            </a:r>
            <a:r>
              <a:rPr lang="en-US" sz="2000" dirty="0">
                <a:latin typeface="Palatino Linotype" panose="02040502050505030304" pitchFamily="18" charset="0"/>
                <a:cs typeface="Times New Roman"/>
              </a:rPr>
              <a:t> </a:t>
            </a:r>
            <a:r>
              <a:rPr sz="2000" spc="80" dirty="0">
                <a:latin typeface="Palatino Linotype" panose="02040502050505030304" pitchFamily="18" charset="0"/>
                <a:cs typeface="Times New Roman"/>
              </a:rPr>
              <a:t>licensed </a:t>
            </a:r>
            <a:r>
              <a:rPr sz="2000" spc="114" dirty="0">
                <a:latin typeface="Palatino Linotype" panose="02040502050505030304" pitchFamily="18" charset="0"/>
                <a:cs typeface="Times New Roman"/>
              </a:rPr>
              <a:t>which </a:t>
            </a:r>
            <a:r>
              <a:rPr sz="2000" spc="145" dirty="0">
                <a:latin typeface="Palatino Linotype" panose="02040502050505030304" pitchFamily="18" charset="0"/>
                <a:cs typeface="Times New Roman"/>
              </a:rPr>
              <a:t>may </a:t>
            </a:r>
            <a:r>
              <a:rPr sz="2000" spc="100" dirty="0">
                <a:latin typeface="Palatino Linotype" panose="02040502050505030304" pitchFamily="18" charset="0"/>
                <a:cs typeface="Times New Roman"/>
              </a:rPr>
              <a:t>include </a:t>
            </a:r>
            <a:r>
              <a:rPr sz="2000" spc="50" dirty="0">
                <a:latin typeface="Palatino Linotype" panose="02040502050505030304" pitchFamily="18" charset="0"/>
                <a:cs typeface="Times New Roman"/>
              </a:rPr>
              <a:t>hospital’s </a:t>
            </a:r>
            <a:r>
              <a:rPr sz="2000" spc="85" dirty="0">
                <a:latin typeface="Palatino Linotype" panose="02040502050505030304" pitchFamily="18" charset="0"/>
                <a:cs typeface="Times New Roman"/>
              </a:rPr>
              <a:t>scope </a:t>
            </a:r>
            <a:r>
              <a:rPr sz="2000" spc="45" dirty="0">
                <a:latin typeface="Palatino Linotype" panose="02040502050505030304" pitchFamily="18" charset="0"/>
                <a:cs typeface="Times New Roman"/>
              </a:rPr>
              <a:t>of </a:t>
            </a:r>
            <a:r>
              <a:rPr sz="2000" spc="60" dirty="0">
                <a:latin typeface="Palatino Linotype" panose="02040502050505030304" pitchFamily="18" charset="0"/>
                <a:cs typeface="Times New Roman"/>
              </a:rPr>
              <a:t>services, </a:t>
            </a:r>
            <a:r>
              <a:rPr sz="2000" spc="100" dirty="0">
                <a:latin typeface="Palatino Linotype" panose="02040502050505030304" pitchFamily="18" charset="0"/>
                <a:cs typeface="Times New Roman"/>
              </a:rPr>
              <a:t>volume,  </a:t>
            </a:r>
            <a:r>
              <a:rPr sz="2000" spc="80" dirty="0">
                <a:latin typeface="Palatino Linotype" panose="02040502050505030304" pitchFamily="18" charset="0"/>
                <a:cs typeface="Times New Roman"/>
              </a:rPr>
              <a:t>utilization,</a:t>
            </a:r>
            <a:r>
              <a:rPr sz="2000" spc="-3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discharges,</a:t>
            </a:r>
            <a:r>
              <a:rPr sz="2000" spc="-25"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payer</a:t>
            </a:r>
            <a:r>
              <a:rPr sz="2000" spc="-10" dirty="0">
                <a:latin typeface="Palatino Linotype" panose="02040502050505030304" pitchFamily="18" charset="0"/>
                <a:cs typeface="Times New Roman"/>
              </a:rPr>
              <a:t> </a:t>
            </a:r>
            <a:r>
              <a:rPr sz="2000" spc="65" dirty="0">
                <a:latin typeface="Palatino Linotype" panose="02040502050505030304" pitchFamily="18" charset="0"/>
                <a:cs typeface="Times New Roman"/>
              </a:rPr>
              <a:t>mix,</a:t>
            </a:r>
            <a:r>
              <a:rPr sz="2000" spc="5" dirty="0">
                <a:latin typeface="Palatino Linotype" panose="02040502050505030304" pitchFamily="18" charset="0"/>
                <a:cs typeface="Times New Roman"/>
              </a:rPr>
              <a:t> </a:t>
            </a:r>
            <a:r>
              <a:rPr sz="2000" spc="60" dirty="0">
                <a:latin typeface="Palatino Linotype" panose="02040502050505030304" pitchFamily="18" charset="0"/>
                <a:cs typeface="Times New Roman"/>
              </a:rPr>
              <a:t>quality,</a:t>
            </a:r>
            <a:r>
              <a:rPr sz="2000" spc="-3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coordination</a:t>
            </a:r>
            <a:r>
              <a:rPr sz="2000" spc="-35" dirty="0">
                <a:latin typeface="Palatino Linotype" panose="02040502050505030304" pitchFamily="18" charset="0"/>
                <a:cs typeface="Times New Roman"/>
              </a:rPr>
              <a:t> </a:t>
            </a:r>
            <a:r>
              <a:rPr sz="2000" spc="125" dirty="0">
                <a:latin typeface="Palatino Linotype" panose="02040502050505030304" pitchFamily="18" charset="0"/>
                <a:cs typeface="Times New Roman"/>
              </a:rPr>
              <a:t>with</a:t>
            </a:r>
            <a:r>
              <a:rPr sz="2000" spc="-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other</a:t>
            </a:r>
            <a:r>
              <a:rPr sz="2000" spc="-1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aspects  </a:t>
            </a:r>
            <a:r>
              <a:rPr sz="2000" spc="45" dirty="0">
                <a:latin typeface="Palatino Linotype" panose="02040502050505030304" pitchFamily="18" charset="0"/>
                <a:cs typeface="Times New Roman"/>
              </a:rPr>
              <a:t>of </a:t>
            </a:r>
            <a:r>
              <a:rPr sz="2000" spc="85" dirty="0">
                <a:latin typeface="Palatino Linotype" panose="02040502050505030304" pitchFamily="18" charset="0"/>
                <a:cs typeface="Times New Roman"/>
              </a:rPr>
              <a:t>system, </a:t>
            </a:r>
            <a:r>
              <a:rPr sz="2000" spc="165" dirty="0">
                <a:latin typeface="Palatino Linotype" panose="02040502050505030304" pitchFamily="18" charset="0"/>
                <a:cs typeface="Times New Roman"/>
              </a:rPr>
              <a:t>and </a:t>
            </a:r>
            <a:r>
              <a:rPr sz="2000" spc="70" dirty="0">
                <a:latin typeface="Palatino Linotype" panose="02040502050505030304" pitchFamily="18" charset="0"/>
                <a:cs typeface="Times New Roman"/>
              </a:rPr>
              <a:t>financial </a:t>
            </a:r>
            <a:r>
              <a:rPr sz="2000" spc="85" dirty="0">
                <a:latin typeface="Palatino Linotype" panose="02040502050505030304" pitchFamily="18" charset="0"/>
                <a:cs typeface="Times New Roman"/>
              </a:rPr>
              <a:t>condition, </a:t>
            </a:r>
            <a:r>
              <a:rPr sz="2000" spc="165" dirty="0">
                <a:latin typeface="Palatino Linotype" panose="02040502050505030304" pitchFamily="18" charset="0"/>
                <a:cs typeface="Times New Roman"/>
              </a:rPr>
              <a:t>and </a:t>
            </a:r>
            <a:r>
              <a:rPr sz="2000" spc="95" dirty="0">
                <a:latin typeface="Palatino Linotype" panose="02040502050505030304" pitchFamily="18" charset="0"/>
                <a:cs typeface="Times New Roman"/>
              </a:rPr>
              <a:t>consider </a:t>
            </a:r>
            <a:r>
              <a:rPr sz="2000" spc="114" dirty="0">
                <a:latin typeface="Palatino Linotype" panose="02040502050505030304" pitchFamily="18" charset="0"/>
                <a:cs typeface="Times New Roman"/>
              </a:rPr>
              <a:t>ways </a:t>
            </a:r>
            <a:r>
              <a:rPr sz="2000" spc="80" dirty="0">
                <a:latin typeface="Palatino Linotype" panose="02040502050505030304" pitchFamily="18" charset="0"/>
                <a:cs typeface="Times New Roman"/>
              </a:rPr>
              <a:t>psychiatric  </a:t>
            </a:r>
            <a:r>
              <a:rPr sz="2000" spc="90" dirty="0">
                <a:latin typeface="Palatino Linotype" panose="02040502050505030304" pitchFamily="18" charset="0"/>
                <a:cs typeface="Times New Roman"/>
              </a:rPr>
              <a:t>hospitals</a:t>
            </a:r>
            <a:r>
              <a:rPr sz="2000" spc="-1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can</a:t>
            </a:r>
            <a:r>
              <a:rPr sz="200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be</a:t>
            </a:r>
            <a:r>
              <a:rPr sz="2000" spc="1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integrated</a:t>
            </a:r>
            <a:r>
              <a:rPr sz="200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into</a:t>
            </a:r>
            <a:r>
              <a:rPr sz="2000" spc="-10"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systemwide</a:t>
            </a:r>
            <a:r>
              <a:rPr sz="2000" dirty="0">
                <a:latin typeface="Palatino Linotype" panose="02040502050505030304" pitchFamily="18" charset="0"/>
                <a:cs typeface="Times New Roman"/>
              </a:rPr>
              <a:t> </a:t>
            </a:r>
            <a:r>
              <a:rPr sz="2000" spc="135" dirty="0">
                <a:latin typeface="Palatino Linotype" panose="02040502050505030304" pitchFamily="18" charset="0"/>
                <a:cs typeface="Times New Roman"/>
              </a:rPr>
              <a:t>payment</a:t>
            </a:r>
            <a:r>
              <a:rPr sz="2000" spc="-10" dirty="0">
                <a:latin typeface="Palatino Linotype" panose="02040502050505030304" pitchFamily="18" charset="0"/>
                <a:cs typeface="Times New Roman"/>
              </a:rPr>
              <a:t> </a:t>
            </a:r>
            <a:r>
              <a:rPr sz="2000" spc="165" dirty="0">
                <a:latin typeface="Palatino Linotype" panose="02040502050505030304" pitchFamily="18" charset="0"/>
                <a:cs typeface="Times New Roman"/>
              </a:rPr>
              <a:t>and</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delivery</a:t>
            </a:r>
            <a:r>
              <a:rPr sz="2000" spc="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system  </a:t>
            </a:r>
            <a:r>
              <a:rPr sz="2000" spc="85" dirty="0">
                <a:latin typeface="Palatino Linotype" panose="02040502050505030304" pitchFamily="18" charset="0"/>
                <a:cs typeface="Times New Roman"/>
              </a:rPr>
              <a:t>reform.</a:t>
            </a:r>
            <a:endParaRPr sz="2000" dirty="0">
              <a:latin typeface="Palatino Linotype" panose="02040502050505030304" pitchFamily="18" charset="0"/>
              <a:cs typeface="Times New Roman"/>
            </a:endParaRPr>
          </a:p>
          <a:p>
            <a:pPr>
              <a:lnSpc>
                <a:spcPct val="100000"/>
              </a:lnSpc>
            </a:pPr>
            <a:endParaRPr sz="2000" dirty="0">
              <a:latin typeface="Palatino Linotype" panose="02040502050505030304" pitchFamily="18" charset="0"/>
              <a:cs typeface="Times New Roman"/>
            </a:endParaRPr>
          </a:p>
          <a:p>
            <a:pPr>
              <a:lnSpc>
                <a:spcPct val="100000"/>
              </a:lnSpc>
            </a:pPr>
            <a:endParaRPr sz="2800" dirty="0">
              <a:latin typeface="Palatino Linotype" panose="02040502050505030304" pitchFamily="18" charset="0"/>
              <a:cs typeface="Times New Roman"/>
            </a:endParaRPr>
          </a:p>
          <a:p>
            <a:pPr marL="12700">
              <a:lnSpc>
                <a:spcPct val="100000"/>
              </a:lnSpc>
            </a:pPr>
            <a:r>
              <a:rPr sz="2000" spc="40" dirty="0">
                <a:latin typeface="Palatino Linotype" panose="02040502050505030304" pitchFamily="18" charset="0"/>
                <a:cs typeface="Times New Roman"/>
              </a:rPr>
              <a:t>Effective </a:t>
            </a:r>
            <a:r>
              <a:rPr sz="2000" spc="65" dirty="0">
                <a:latin typeface="Palatino Linotype" panose="02040502050505030304" pitchFamily="18" charset="0"/>
                <a:cs typeface="Times New Roman"/>
              </a:rPr>
              <a:t>Date: </a:t>
            </a:r>
            <a:r>
              <a:rPr sz="2000" spc="60" dirty="0">
                <a:latin typeface="Palatino Linotype" panose="02040502050505030304" pitchFamily="18" charset="0"/>
                <a:cs typeface="Times New Roman"/>
              </a:rPr>
              <a:t>July </a:t>
            </a:r>
            <a:r>
              <a:rPr sz="2000" dirty="0">
                <a:latin typeface="Palatino Linotype" panose="02040502050505030304" pitchFamily="18" charset="0"/>
                <a:cs typeface="Times New Roman"/>
              </a:rPr>
              <a:t>1,</a:t>
            </a:r>
            <a:r>
              <a:rPr sz="2000" spc="-225" dirty="0">
                <a:latin typeface="Palatino Linotype" panose="02040502050505030304" pitchFamily="18" charset="0"/>
                <a:cs typeface="Times New Roman"/>
              </a:rPr>
              <a:t> </a:t>
            </a:r>
            <a:r>
              <a:rPr sz="2000" dirty="0">
                <a:latin typeface="Palatino Linotype" panose="02040502050505030304" pitchFamily="18" charset="0"/>
                <a:cs typeface="Times New Roman"/>
              </a:rPr>
              <a:t>2019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49220" y="545719"/>
            <a:ext cx="4843145" cy="574040"/>
          </a:xfrm>
          <a:prstGeom prst="rect">
            <a:avLst/>
          </a:prstGeom>
        </p:spPr>
        <p:txBody>
          <a:bodyPr vert="horz" wrap="square" lIns="0" tIns="12700" rIns="0" bIns="0" rtlCol="0">
            <a:spAutoFit/>
          </a:bodyPr>
          <a:lstStyle/>
          <a:p>
            <a:pPr marL="12700">
              <a:lnSpc>
                <a:spcPct val="100000"/>
              </a:lnSpc>
              <a:spcBef>
                <a:spcPts val="100"/>
              </a:spcBef>
            </a:pPr>
            <a:r>
              <a:rPr sz="3600" spc="-55" dirty="0">
                <a:latin typeface="Franklin Gothic Medium" panose="020B0603020102020204" pitchFamily="34" charset="0"/>
              </a:rPr>
              <a:t>S.31: </a:t>
            </a:r>
            <a:r>
              <a:rPr sz="3600" spc="-80" dirty="0">
                <a:latin typeface="Franklin Gothic Medium" panose="020B0603020102020204" pitchFamily="34" charset="0"/>
              </a:rPr>
              <a:t>Price</a:t>
            </a:r>
            <a:r>
              <a:rPr sz="3600" spc="-375" dirty="0">
                <a:latin typeface="Franklin Gothic Medium" panose="020B0603020102020204" pitchFamily="34" charset="0"/>
              </a:rPr>
              <a:t> </a:t>
            </a:r>
            <a:r>
              <a:rPr sz="3600" spc="-100" dirty="0">
                <a:latin typeface="Franklin Gothic Medium" panose="020B0603020102020204" pitchFamily="34" charset="0"/>
              </a:rPr>
              <a:t>Transparency</a:t>
            </a:r>
            <a:endParaRPr sz="3600" dirty="0">
              <a:latin typeface="Franklin Gothic Medium" panose="020B0603020102020204" pitchFamily="34" charset="0"/>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4</a:t>
            </a:fld>
            <a:endParaRPr spc="-25" dirty="0"/>
          </a:p>
        </p:txBody>
      </p:sp>
      <p:sp>
        <p:nvSpPr>
          <p:cNvPr id="3" name="object 3"/>
          <p:cNvSpPr txBox="1"/>
          <p:nvPr/>
        </p:nvSpPr>
        <p:spPr>
          <a:xfrm>
            <a:off x="569657" y="1219200"/>
            <a:ext cx="8002270" cy="4586512"/>
          </a:xfrm>
          <a:prstGeom prst="rect">
            <a:avLst/>
          </a:prstGeom>
        </p:spPr>
        <p:txBody>
          <a:bodyPr vert="horz" wrap="square" lIns="0" tIns="74295" rIns="0" bIns="0" rtlCol="0">
            <a:spAutoFit/>
          </a:bodyPr>
          <a:lstStyle/>
          <a:p>
            <a:pPr marL="12700">
              <a:lnSpc>
                <a:spcPct val="100000"/>
              </a:lnSpc>
              <a:spcBef>
                <a:spcPts val="585"/>
              </a:spcBef>
            </a:pPr>
            <a:r>
              <a:rPr sz="2000" spc="75" dirty="0">
                <a:latin typeface="Palatino Linotype" panose="02040502050505030304" pitchFamily="18" charset="0"/>
                <a:cs typeface="Times New Roman"/>
              </a:rPr>
              <a:t>The</a:t>
            </a:r>
            <a:r>
              <a:rPr sz="2000" dirty="0">
                <a:latin typeface="Palatino Linotype" panose="02040502050505030304" pitchFamily="18" charset="0"/>
                <a:cs typeface="Times New Roman"/>
              </a:rPr>
              <a:t> </a:t>
            </a:r>
            <a:r>
              <a:rPr sz="2000" spc="30" dirty="0">
                <a:latin typeface="Palatino Linotype" panose="02040502050505030304" pitchFamily="18" charset="0"/>
                <a:cs typeface="Times New Roman"/>
              </a:rPr>
              <a:t>GMCB,</a:t>
            </a:r>
            <a:r>
              <a:rPr sz="2000" spc="-2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along</a:t>
            </a:r>
            <a:r>
              <a:rPr sz="2000" spc="-5" dirty="0">
                <a:latin typeface="Palatino Linotype" panose="02040502050505030304" pitchFamily="18" charset="0"/>
                <a:cs typeface="Times New Roman"/>
              </a:rPr>
              <a:t> </a:t>
            </a:r>
            <a:r>
              <a:rPr sz="2000" spc="125" dirty="0">
                <a:latin typeface="Palatino Linotype" panose="02040502050505030304" pitchFamily="18" charset="0"/>
                <a:cs typeface="Times New Roman"/>
              </a:rPr>
              <a:t>with</a:t>
            </a:r>
            <a:r>
              <a:rPr sz="2000" spc="-1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interested</a:t>
            </a:r>
            <a:r>
              <a:rPr sz="200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stakeholders,</a:t>
            </a:r>
            <a:r>
              <a:rPr sz="2000" spc="-15" dirty="0">
                <a:latin typeface="Palatino Linotype" panose="02040502050505030304" pitchFamily="18" charset="0"/>
                <a:cs typeface="Times New Roman"/>
              </a:rPr>
              <a:t> </a:t>
            </a:r>
            <a:r>
              <a:rPr sz="2000" spc="55" dirty="0">
                <a:latin typeface="Palatino Linotype" panose="02040502050505030304" pitchFamily="18" charset="0"/>
                <a:cs typeface="Times New Roman"/>
              </a:rPr>
              <a:t>shall:</a:t>
            </a:r>
            <a:endParaRPr sz="2000" dirty="0">
              <a:latin typeface="Palatino Linotype" panose="02040502050505030304" pitchFamily="18" charset="0"/>
              <a:cs typeface="Times New Roman"/>
            </a:endParaRPr>
          </a:p>
          <a:p>
            <a:pPr marL="469900" marR="5080" indent="-457200">
              <a:lnSpc>
                <a:spcPct val="100000"/>
              </a:lnSpc>
              <a:spcBef>
                <a:spcPts val="480"/>
              </a:spcBef>
              <a:buAutoNum type="arabicPeriod"/>
              <a:tabLst>
                <a:tab pos="469900" algn="l"/>
                <a:tab pos="470534" algn="l"/>
              </a:tabLst>
            </a:pPr>
            <a:r>
              <a:rPr sz="2000" spc="90" dirty="0">
                <a:latin typeface="Palatino Linotype" panose="02040502050505030304" pitchFamily="18" charset="0"/>
                <a:cs typeface="Times New Roman"/>
              </a:rPr>
              <a:t>Examine</a:t>
            </a:r>
            <a:r>
              <a:rPr sz="2000" spc="-1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health</a:t>
            </a:r>
            <a:r>
              <a:rPr sz="2000" spc="-10" dirty="0">
                <a:latin typeface="Palatino Linotype" panose="02040502050505030304" pitchFamily="18" charset="0"/>
                <a:cs typeface="Times New Roman"/>
              </a:rPr>
              <a:t> </a:t>
            </a:r>
            <a:r>
              <a:rPr sz="2000" spc="75" dirty="0">
                <a:latin typeface="Palatino Linotype" panose="02040502050505030304" pitchFamily="18" charset="0"/>
                <a:cs typeface="Times New Roman"/>
              </a:rPr>
              <a:t>care</a:t>
            </a:r>
            <a:r>
              <a:rPr sz="2000" spc="-20" dirty="0">
                <a:latin typeface="Palatino Linotype" panose="02040502050505030304" pitchFamily="18" charset="0"/>
                <a:cs typeface="Times New Roman"/>
              </a:rPr>
              <a:t> </a:t>
            </a:r>
            <a:r>
              <a:rPr sz="2000" spc="80" dirty="0">
                <a:latin typeface="Palatino Linotype" panose="02040502050505030304" pitchFamily="18" charset="0"/>
                <a:cs typeface="Times New Roman"/>
              </a:rPr>
              <a:t>price</a:t>
            </a:r>
            <a:r>
              <a:rPr sz="2000"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transparency</a:t>
            </a:r>
            <a:r>
              <a:rPr sz="2000" spc="-30" dirty="0">
                <a:latin typeface="Palatino Linotype" panose="02040502050505030304" pitchFamily="18" charset="0"/>
                <a:cs typeface="Times New Roman"/>
              </a:rPr>
              <a:t> </a:t>
            </a:r>
            <a:r>
              <a:rPr sz="2000" spc="70" dirty="0">
                <a:latin typeface="Palatino Linotype" panose="02040502050505030304" pitchFamily="18" charset="0"/>
                <a:cs typeface="Times New Roman"/>
              </a:rPr>
              <a:t>initiatives</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in</a:t>
            </a:r>
            <a:r>
              <a:rPr sz="2000" spc="-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other</a:t>
            </a:r>
            <a:r>
              <a:rPr sz="200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states</a:t>
            </a:r>
            <a:r>
              <a:rPr sz="2000" spc="-1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  identify</a:t>
            </a:r>
            <a:r>
              <a:rPr sz="2000" spc="-10" dirty="0">
                <a:latin typeface="Palatino Linotype" panose="02040502050505030304" pitchFamily="18" charset="0"/>
                <a:cs typeface="Times New Roman"/>
              </a:rPr>
              <a:t> </a:t>
            </a:r>
            <a:r>
              <a:rPr sz="2000" spc="80" dirty="0">
                <a:latin typeface="Palatino Linotype" panose="02040502050505030304" pitchFamily="18" charset="0"/>
                <a:cs typeface="Times New Roman"/>
              </a:rPr>
              <a:t>possible</a:t>
            </a:r>
            <a:r>
              <a:rPr sz="2000" spc="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options</a:t>
            </a:r>
            <a:r>
              <a:rPr sz="2000" spc="-15" dirty="0">
                <a:latin typeface="Palatino Linotype" panose="02040502050505030304" pitchFamily="18" charset="0"/>
                <a:cs typeface="Times New Roman"/>
              </a:rPr>
              <a:t> </a:t>
            </a:r>
            <a:r>
              <a:rPr sz="2000" spc="70" dirty="0">
                <a:latin typeface="Palatino Linotype" panose="02040502050505030304" pitchFamily="18" charset="0"/>
                <a:cs typeface="Times New Roman"/>
              </a:rPr>
              <a:t>for</a:t>
            </a:r>
            <a:r>
              <a:rPr sz="2000" dirty="0">
                <a:latin typeface="Palatino Linotype" panose="02040502050505030304" pitchFamily="18" charset="0"/>
                <a:cs typeface="Times New Roman"/>
              </a:rPr>
              <a:t> </a:t>
            </a:r>
            <a:r>
              <a:rPr sz="2000" spc="125" dirty="0">
                <a:latin typeface="Palatino Linotype" panose="02040502050505030304" pitchFamily="18" charset="0"/>
                <a:cs typeface="Times New Roman"/>
              </a:rPr>
              <a:t>making</a:t>
            </a:r>
            <a:r>
              <a:rPr sz="2000" spc="-2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applicable</a:t>
            </a:r>
            <a:r>
              <a:rPr sz="2000" spc="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health</a:t>
            </a:r>
            <a:r>
              <a:rPr sz="2000" spc="-10" dirty="0">
                <a:latin typeface="Palatino Linotype" panose="02040502050505030304" pitchFamily="18" charset="0"/>
                <a:cs typeface="Times New Roman"/>
              </a:rPr>
              <a:t> </a:t>
            </a:r>
            <a:r>
              <a:rPr sz="2000" spc="75" dirty="0">
                <a:latin typeface="Palatino Linotype" panose="02040502050505030304" pitchFamily="18" charset="0"/>
                <a:cs typeface="Times New Roman"/>
              </a:rPr>
              <a:t>care</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pricing  </a:t>
            </a:r>
            <a:r>
              <a:rPr sz="2000" spc="100" dirty="0">
                <a:latin typeface="Palatino Linotype" panose="02040502050505030304" pitchFamily="18" charset="0"/>
                <a:cs typeface="Times New Roman"/>
              </a:rPr>
              <a:t>information readily </a:t>
            </a:r>
            <a:r>
              <a:rPr sz="2000" spc="75" dirty="0">
                <a:latin typeface="Palatino Linotype" panose="02040502050505030304" pitchFamily="18" charset="0"/>
                <a:cs typeface="Times New Roman"/>
              </a:rPr>
              <a:t>available </a:t>
            </a:r>
            <a:r>
              <a:rPr sz="2000" spc="90" dirty="0">
                <a:latin typeface="Palatino Linotype" panose="02040502050505030304" pitchFamily="18" charset="0"/>
                <a:cs typeface="Times New Roman"/>
              </a:rPr>
              <a:t>to </a:t>
            </a:r>
            <a:r>
              <a:rPr sz="2000" spc="110" dirty="0">
                <a:latin typeface="Palatino Linotype" panose="02040502050505030304" pitchFamily="18" charset="0"/>
                <a:cs typeface="Times New Roman"/>
              </a:rPr>
              <a:t>consumers </a:t>
            </a:r>
            <a:r>
              <a:rPr sz="2000" spc="90" dirty="0">
                <a:latin typeface="Palatino Linotype" panose="02040502050505030304" pitchFamily="18" charset="0"/>
                <a:cs typeface="Times New Roman"/>
              </a:rPr>
              <a:t>in </a:t>
            </a:r>
            <a:r>
              <a:rPr sz="2000" spc="85" dirty="0">
                <a:latin typeface="Palatino Linotype" panose="02040502050505030304" pitchFamily="18" charset="0"/>
                <a:cs typeface="Times New Roman"/>
              </a:rPr>
              <a:t>Vermont </a:t>
            </a:r>
            <a:r>
              <a:rPr sz="2000" spc="90" dirty="0">
                <a:latin typeface="Palatino Linotype" panose="02040502050505030304" pitchFamily="18" charset="0"/>
                <a:cs typeface="Times New Roman"/>
              </a:rPr>
              <a:t>to </a:t>
            </a:r>
            <a:r>
              <a:rPr sz="2000" spc="110" dirty="0">
                <a:latin typeface="Palatino Linotype" panose="02040502050505030304" pitchFamily="18" charset="0"/>
                <a:cs typeface="Times New Roman"/>
              </a:rPr>
              <a:t>help  </a:t>
            </a:r>
            <a:r>
              <a:rPr sz="2000" spc="105" dirty="0">
                <a:latin typeface="Palatino Linotype" panose="02040502050505030304" pitchFamily="18" charset="0"/>
                <a:cs typeface="Times New Roman"/>
              </a:rPr>
              <a:t>inform</a:t>
            </a:r>
            <a:r>
              <a:rPr sz="2000" spc="-3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their</a:t>
            </a:r>
            <a:r>
              <a:rPr sz="2000" spc="-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health</a:t>
            </a:r>
            <a:r>
              <a:rPr sz="2000" spc="-15" dirty="0">
                <a:latin typeface="Palatino Linotype" panose="02040502050505030304" pitchFamily="18" charset="0"/>
                <a:cs typeface="Times New Roman"/>
              </a:rPr>
              <a:t> </a:t>
            </a:r>
            <a:r>
              <a:rPr sz="2000" spc="75" dirty="0">
                <a:latin typeface="Palatino Linotype" panose="02040502050505030304" pitchFamily="18" charset="0"/>
                <a:cs typeface="Times New Roman"/>
              </a:rPr>
              <a:t>care</a:t>
            </a:r>
            <a:r>
              <a:rPr sz="2000" dirty="0">
                <a:latin typeface="Palatino Linotype" panose="02040502050505030304" pitchFamily="18" charset="0"/>
                <a:cs typeface="Times New Roman"/>
              </a:rPr>
              <a:t> </a:t>
            </a:r>
            <a:r>
              <a:rPr sz="2000" spc="80" dirty="0">
                <a:latin typeface="Palatino Linotype" panose="02040502050505030304" pitchFamily="18" charset="0"/>
                <a:cs typeface="Times New Roman"/>
              </a:rPr>
              <a:t>decision</a:t>
            </a:r>
            <a:r>
              <a:rPr sz="2000" spc="-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making.</a:t>
            </a:r>
            <a:endParaRPr sz="2000" dirty="0">
              <a:latin typeface="Palatino Linotype" panose="02040502050505030304" pitchFamily="18" charset="0"/>
              <a:cs typeface="Times New Roman"/>
            </a:endParaRPr>
          </a:p>
          <a:p>
            <a:pPr>
              <a:lnSpc>
                <a:spcPct val="100000"/>
              </a:lnSpc>
              <a:spcBef>
                <a:spcPts val="30"/>
              </a:spcBef>
              <a:buFont typeface="Times New Roman"/>
              <a:buAutoNum type="arabicPeriod"/>
            </a:pPr>
            <a:endParaRPr sz="2900" dirty="0">
              <a:latin typeface="Palatino Linotype" panose="02040502050505030304" pitchFamily="18" charset="0"/>
              <a:cs typeface="Times New Roman"/>
            </a:endParaRPr>
          </a:p>
          <a:p>
            <a:pPr marL="469900" marR="38100" indent="-457200">
              <a:lnSpc>
                <a:spcPct val="100000"/>
              </a:lnSpc>
              <a:buAutoNum type="arabicPeriod"/>
              <a:tabLst>
                <a:tab pos="469900" algn="l"/>
                <a:tab pos="470534" algn="l"/>
              </a:tabLst>
            </a:pPr>
            <a:r>
              <a:rPr sz="2000" spc="100" dirty="0">
                <a:latin typeface="Palatino Linotype" panose="02040502050505030304" pitchFamily="18" charset="0"/>
                <a:cs typeface="Times New Roman"/>
              </a:rPr>
              <a:t>Consider </a:t>
            </a:r>
            <a:r>
              <a:rPr sz="2000" spc="165" dirty="0">
                <a:latin typeface="Palatino Linotype" panose="02040502050505030304" pitchFamily="18" charset="0"/>
                <a:cs typeface="Times New Roman"/>
              </a:rPr>
              <a:t>and </a:t>
            </a:r>
            <a:r>
              <a:rPr sz="2000" spc="120" dirty="0">
                <a:latin typeface="Palatino Linotype" panose="02040502050505030304" pitchFamily="18" charset="0"/>
                <a:cs typeface="Times New Roman"/>
              </a:rPr>
              <a:t>provide </a:t>
            </a:r>
            <a:r>
              <a:rPr sz="2000" spc="114" dirty="0">
                <a:latin typeface="Palatino Linotype" panose="02040502050505030304" pitchFamily="18" charset="0"/>
                <a:cs typeface="Times New Roman"/>
              </a:rPr>
              <a:t>recommendations regarding </a:t>
            </a:r>
            <a:r>
              <a:rPr sz="2000" spc="90" dirty="0">
                <a:latin typeface="Palatino Linotype" panose="02040502050505030304" pitchFamily="18" charset="0"/>
                <a:cs typeface="Times New Roman"/>
              </a:rPr>
              <a:t>potential  </a:t>
            </a:r>
            <a:r>
              <a:rPr sz="2000" spc="70" dirty="0">
                <a:latin typeface="Palatino Linotype" panose="02040502050505030304" pitchFamily="18" charset="0"/>
                <a:cs typeface="Times New Roman"/>
              </a:rPr>
              <a:t>financial</a:t>
            </a:r>
            <a:r>
              <a:rPr sz="2000" spc="-35"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procedures</a:t>
            </a:r>
            <a:r>
              <a:rPr sz="2000" spc="-15" dirty="0">
                <a:latin typeface="Palatino Linotype" panose="02040502050505030304" pitchFamily="18" charset="0"/>
                <a:cs typeface="Times New Roman"/>
              </a:rPr>
              <a:t> </a:t>
            </a:r>
            <a:r>
              <a:rPr sz="2000" spc="70" dirty="0">
                <a:latin typeface="Palatino Linotype" panose="02040502050505030304" pitchFamily="18" charset="0"/>
                <a:cs typeface="Times New Roman"/>
              </a:rPr>
              <a:t>for</a:t>
            </a:r>
            <a:r>
              <a:rPr sz="2000" spc="-2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health</a:t>
            </a:r>
            <a:r>
              <a:rPr sz="2000" spc="-20" dirty="0">
                <a:latin typeface="Palatino Linotype" panose="02040502050505030304" pitchFamily="18" charset="0"/>
                <a:cs typeface="Times New Roman"/>
              </a:rPr>
              <a:t> </a:t>
            </a:r>
            <a:r>
              <a:rPr sz="2000" spc="75" dirty="0">
                <a:latin typeface="Palatino Linotype" panose="02040502050505030304" pitchFamily="18" charset="0"/>
                <a:cs typeface="Times New Roman"/>
              </a:rPr>
              <a:t>care</a:t>
            </a:r>
            <a:r>
              <a:rPr sz="2000" spc="-5" dirty="0">
                <a:latin typeface="Palatino Linotype" panose="02040502050505030304" pitchFamily="18" charset="0"/>
                <a:cs typeface="Times New Roman"/>
              </a:rPr>
              <a:t> </a:t>
            </a:r>
            <a:r>
              <a:rPr sz="2000" spc="70" dirty="0">
                <a:latin typeface="Palatino Linotype" panose="02040502050505030304" pitchFamily="18" charset="0"/>
                <a:cs typeface="Times New Roman"/>
              </a:rPr>
              <a:t>services</a:t>
            </a:r>
            <a:r>
              <a:rPr sz="2000" spc="-10"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that</a:t>
            </a:r>
            <a:r>
              <a:rPr sz="2000" spc="-10" dirty="0">
                <a:latin typeface="Palatino Linotype" panose="02040502050505030304" pitchFamily="18" charset="0"/>
                <a:cs typeface="Times New Roman"/>
              </a:rPr>
              <a:t> </a:t>
            </a:r>
            <a:r>
              <a:rPr sz="2000" spc="145" dirty="0">
                <a:latin typeface="Palatino Linotype" panose="02040502050505030304" pitchFamily="18" charset="0"/>
                <a:cs typeface="Times New Roman"/>
              </a:rPr>
              <a:t>would</a:t>
            </a:r>
            <a:r>
              <a:rPr sz="2000" spc="-2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coordinate  </a:t>
            </a:r>
            <a:r>
              <a:rPr sz="2000" spc="80" dirty="0">
                <a:latin typeface="Palatino Linotype" panose="02040502050505030304" pitchFamily="18" charset="0"/>
                <a:cs typeface="Times New Roman"/>
              </a:rPr>
              <a:t>processes </a:t>
            </a:r>
            <a:r>
              <a:rPr sz="2000" spc="105" dirty="0">
                <a:latin typeface="Palatino Linotype" panose="02040502050505030304" pitchFamily="18" charset="0"/>
                <a:cs typeface="Times New Roman"/>
              </a:rPr>
              <a:t>between </a:t>
            </a:r>
            <a:r>
              <a:rPr sz="2000" spc="90" dirty="0">
                <a:latin typeface="Palatino Linotype" panose="02040502050505030304" pitchFamily="18" charset="0"/>
                <a:cs typeface="Times New Roman"/>
              </a:rPr>
              <a:t>hospitals </a:t>
            </a:r>
            <a:r>
              <a:rPr sz="2000" spc="165" dirty="0">
                <a:latin typeface="Palatino Linotype" panose="02040502050505030304" pitchFamily="18" charset="0"/>
                <a:cs typeface="Times New Roman"/>
              </a:rPr>
              <a:t>and </a:t>
            </a:r>
            <a:r>
              <a:rPr sz="2000" spc="105" dirty="0">
                <a:latin typeface="Palatino Linotype" panose="02040502050505030304" pitchFamily="18" charset="0"/>
                <a:cs typeface="Times New Roman"/>
              </a:rPr>
              <a:t>payers </a:t>
            </a:r>
            <a:r>
              <a:rPr sz="2000" spc="125" dirty="0">
                <a:latin typeface="Palatino Linotype" panose="02040502050505030304" pitchFamily="18" charset="0"/>
                <a:cs typeface="Times New Roman"/>
              </a:rPr>
              <a:t>without </a:t>
            </a:r>
            <a:r>
              <a:rPr sz="2000" spc="105" dirty="0">
                <a:latin typeface="Palatino Linotype" panose="02040502050505030304" pitchFamily="18" charset="0"/>
                <a:cs typeface="Times New Roman"/>
              </a:rPr>
              <a:t>requiring the  </a:t>
            </a:r>
            <a:r>
              <a:rPr sz="2000" spc="50" dirty="0">
                <a:latin typeface="Palatino Linotype" panose="02040502050505030304" pitchFamily="18" charset="0"/>
                <a:cs typeface="Times New Roman"/>
              </a:rPr>
              <a:t>patient’s</a:t>
            </a:r>
            <a:r>
              <a:rPr sz="2000" spc="-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involvement</a:t>
            </a:r>
            <a:r>
              <a:rPr sz="2000" spc="-15" dirty="0">
                <a:latin typeface="Palatino Linotype" panose="02040502050505030304" pitchFamily="18" charset="0"/>
                <a:cs typeface="Times New Roman"/>
              </a:rPr>
              <a:t> </a:t>
            </a:r>
            <a:r>
              <a:rPr sz="2000" spc="165" dirty="0">
                <a:latin typeface="Palatino Linotype" panose="02040502050505030304" pitchFamily="18" charset="0"/>
                <a:cs typeface="Times New Roman"/>
              </a:rPr>
              <a:t>and</a:t>
            </a:r>
            <a:r>
              <a:rPr sz="2000" dirty="0">
                <a:latin typeface="Palatino Linotype" panose="02040502050505030304" pitchFamily="18" charset="0"/>
                <a:cs typeface="Times New Roman"/>
              </a:rPr>
              <a:t> </a:t>
            </a:r>
            <a:r>
              <a:rPr sz="2000" spc="145" dirty="0">
                <a:latin typeface="Palatino Linotype" panose="02040502050505030304" pitchFamily="18" charset="0"/>
                <a:cs typeface="Times New Roman"/>
              </a:rPr>
              <a:t>would</a:t>
            </a:r>
            <a:r>
              <a:rPr sz="2000" spc="-25" dirty="0">
                <a:latin typeface="Palatino Linotype" panose="02040502050505030304" pitchFamily="18" charset="0"/>
                <a:cs typeface="Times New Roman"/>
              </a:rPr>
              <a:t> </a:t>
            </a:r>
            <a:r>
              <a:rPr sz="2000" spc="120" dirty="0">
                <a:latin typeface="Palatino Linotype" panose="02040502050505030304" pitchFamily="18" charset="0"/>
                <a:cs typeface="Times New Roman"/>
              </a:rPr>
              <a:t>provide</a:t>
            </a:r>
            <a:r>
              <a:rPr sz="2000" spc="-1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patients</a:t>
            </a:r>
            <a:r>
              <a:rPr sz="2000" dirty="0">
                <a:latin typeface="Palatino Linotype" panose="02040502050505030304" pitchFamily="18" charset="0"/>
                <a:cs typeface="Times New Roman"/>
              </a:rPr>
              <a:t> </a:t>
            </a:r>
            <a:r>
              <a:rPr sz="2000" spc="160" dirty="0">
                <a:latin typeface="Palatino Linotype" panose="02040502050505030304" pitchFamily="18" charset="0"/>
                <a:cs typeface="Times New Roman"/>
              </a:rPr>
              <a:t>who</a:t>
            </a:r>
            <a:r>
              <a:rPr sz="2000" spc="-25" dirty="0">
                <a:latin typeface="Palatino Linotype" panose="02040502050505030304" pitchFamily="18" charset="0"/>
                <a:cs typeface="Times New Roman"/>
              </a:rPr>
              <a:t> </a:t>
            </a:r>
            <a:r>
              <a:rPr sz="2000" spc="65" dirty="0">
                <a:latin typeface="Palatino Linotype" panose="02040502050505030304" pitchFamily="18" charset="0"/>
                <a:cs typeface="Times New Roman"/>
              </a:rPr>
              <a:t>receive</a:t>
            </a:r>
            <a:endParaRPr sz="2000" dirty="0">
              <a:latin typeface="Palatino Linotype" panose="02040502050505030304" pitchFamily="18" charset="0"/>
              <a:cs typeface="Times New Roman"/>
            </a:endParaRPr>
          </a:p>
          <a:p>
            <a:pPr marL="469900">
              <a:lnSpc>
                <a:spcPct val="100000"/>
              </a:lnSpc>
            </a:pPr>
            <a:r>
              <a:rPr sz="2000" spc="70" dirty="0">
                <a:latin typeface="Palatino Linotype" panose="02040502050505030304" pitchFamily="18" charset="0"/>
                <a:cs typeface="Times New Roman"/>
              </a:rPr>
              <a:t>services</a:t>
            </a:r>
            <a:r>
              <a:rPr sz="2000" spc="5" dirty="0">
                <a:latin typeface="Palatino Linotype" panose="02040502050505030304" pitchFamily="18" charset="0"/>
                <a:cs typeface="Times New Roman"/>
              </a:rPr>
              <a:t> </a:t>
            </a:r>
            <a:r>
              <a:rPr sz="2000" spc="120" dirty="0">
                <a:latin typeface="Palatino Linotype" panose="02040502050505030304" pitchFamily="18" charset="0"/>
                <a:cs typeface="Times New Roman"/>
              </a:rPr>
              <a:t>with</a:t>
            </a:r>
            <a:r>
              <a:rPr sz="2000" spc="-5"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a</a:t>
            </a:r>
            <a:r>
              <a:rPr sz="2000" spc="5" dirty="0">
                <a:latin typeface="Palatino Linotype" panose="02040502050505030304" pitchFamily="18" charset="0"/>
                <a:cs typeface="Times New Roman"/>
              </a:rPr>
              <a:t> </a:t>
            </a:r>
            <a:r>
              <a:rPr sz="2000" spc="65" dirty="0">
                <a:latin typeface="Palatino Linotype" panose="02040502050505030304" pitchFamily="18" charset="0"/>
                <a:cs typeface="Times New Roman"/>
              </a:rPr>
              <a:t>single,</a:t>
            </a:r>
            <a:r>
              <a:rPr sz="2000" spc="1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comprehensive</a:t>
            </a:r>
            <a:r>
              <a:rPr sz="2000" spc="-5" dirty="0">
                <a:latin typeface="Palatino Linotype" panose="02040502050505030304" pitchFamily="18" charset="0"/>
                <a:cs typeface="Times New Roman"/>
              </a:rPr>
              <a:t> </a:t>
            </a:r>
            <a:r>
              <a:rPr sz="2000" spc="40" dirty="0">
                <a:latin typeface="Palatino Linotype" panose="02040502050505030304" pitchFamily="18" charset="0"/>
                <a:cs typeface="Times New Roman"/>
              </a:rPr>
              <a:t>bill</a:t>
            </a:r>
            <a:r>
              <a:rPr sz="2000" spc="15"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that</a:t>
            </a:r>
            <a:r>
              <a:rPr sz="2000" spc="-5" dirty="0">
                <a:latin typeface="Palatino Linotype" panose="02040502050505030304" pitchFamily="18" charset="0"/>
                <a:cs typeface="Times New Roman"/>
              </a:rPr>
              <a:t> </a:t>
            </a:r>
            <a:r>
              <a:rPr sz="2000" spc="55" dirty="0">
                <a:latin typeface="Palatino Linotype" panose="02040502050505030304" pitchFamily="18" charset="0"/>
                <a:cs typeface="Times New Roman"/>
              </a:rPr>
              <a:t>reflects</a:t>
            </a:r>
            <a:r>
              <a:rPr sz="200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spc="10" dirty="0">
                <a:latin typeface="Palatino Linotype" panose="02040502050505030304" pitchFamily="18" charset="0"/>
                <a:cs typeface="Times New Roman"/>
              </a:rPr>
              <a:t> </a:t>
            </a:r>
            <a:r>
              <a:rPr sz="2000" spc="50" dirty="0">
                <a:latin typeface="Palatino Linotype" panose="02040502050505030304" pitchFamily="18" charset="0"/>
                <a:cs typeface="Times New Roman"/>
              </a:rPr>
              <a:t>patient’s</a:t>
            </a:r>
            <a:r>
              <a:rPr lang="en-US" sz="2000" dirty="0">
                <a:latin typeface="Palatino Linotype" panose="02040502050505030304" pitchFamily="18" charset="0"/>
                <a:cs typeface="Times New Roman"/>
              </a:rPr>
              <a:t> </a:t>
            </a:r>
            <a:r>
              <a:rPr sz="2000" spc="75" dirty="0">
                <a:latin typeface="Palatino Linotype" panose="02040502050505030304" pitchFamily="18" charset="0"/>
                <a:cs typeface="Times New Roman"/>
              </a:rPr>
              <a:t>entire, </a:t>
            </a:r>
            <a:r>
              <a:rPr sz="2000" spc="90" dirty="0">
                <a:latin typeface="Palatino Linotype" panose="02040502050505030304" pitchFamily="18" charset="0"/>
                <a:cs typeface="Times New Roman"/>
              </a:rPr>
              <a:t>actual </a:t>
            </a:r>
            <a:r>
              <a:rPr sz="2000" spc="70" dirty="0">
                <a:latin typeface="Palatino Linotype" panose="02040502050505030304" pitchFamily="18" charset="0"/>
                <a:cs typeface="Times New Roman"/>
              </a:rPr>
              <a:t>financial</a:t>
            </a:r>
            <a:r>
              <a:rPr sz="2000" spc="-225" dirty="0">
                <a:latin typeface="Palatino Linotype" panose="02040502050505030304" pitchFamily="18" charset="0"/>
                <a:cs typeface="Times New Roman"/>
              </a:rPr>
              <a:t> </a:t>
            </a:r>
            <a:r>
              <a:rPr sz="2000" spc="75" dirty="0">
                <a:latin typeface="Palatino Linotype" panose="02040502050505030304" pitchFamily="18" charset="0"/>
                <a:cs typeface="Times New Roman"/>
              </a:rPr>
              <a:t>obligation.</a:t>
            </a:r>
            <a:endParaRPr sz="2000" dirty="0">
              <a:latin typeface="Palatino Linotype" panose="02040502050505030304" pitchFamily="18" charset="0"/>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68929" y="545719"/>
            <a:ext cx="3404870" cy="574040"/>
          </a:xfrm>
          <a:prstGeom prst="rect">
            <a:avLst/>
          </a:prstGeom>
        </p:spPr>
        <p:txBody>
          <a:bodyPr vert="horz" wrap="square" lIns="0" tIns="12700" rIns="0" bIns="0" rtlCol="0">
            <a:spAutoFit/>
          </a:bodyPr>
          <a:lstStyle/>
          <a:p>
            <a:pPr marL="12700">
              <a:lnSpc>
                <a:spcPct val="100000"/>
              </a:lnSpc>
              <a:spcBef>
                <a:spcPts val="100"/>
              </a:spcBef>
            </a:pPr>
            <a:r>
              <a:rPr sz="3600" spc="45" dirty="0">
                <a:latin typeface="Franklin Gothic Medium" panose="020B0603020102020204" pitchFamily="34" charset="0"/>
              </a:rPr>
              <a:t>S.31 </a:t>
            </a:r>
            <a:r>
              <a:rPr sz="3600" spc="-35" dirty="0">
                <a:latin typeface="Franklin Gothic Medium" panose="020B0603020102020204" pitchFamily="34" charset="0"/>
              </a:rPr>
              <a:t>HIE</a:t>
            </a:r>
            <a:r>
              <a:rPr sz="3600" spc="-465" dirty="0">
                <a:latin typeface="Franklin Gothic Medium" panose="020B0603020102020204" pitchFamily="34" charset="0"/>
              </a:rPr>
              <a:t> </a:t>
            </a:r>
            <a:r>
              <a:rPr sz="3600" spc="-50" dirty="0">
                <a:latin typeface="Franklin Gothic Medium" panose="020B0603020102020204" pitchFamily="34" charset="0"/>
              </a:rPr>
              <a:t>Consent</a:t>
            </a:r>
            <a:endParaRPr sz="3600" dirty="0">
              <a:latin typeface="Franklin Gothic Medium" panose="020B0603020102020204" pitchFamily="34" charset="0"/>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5</a:t>
            </a:fld>
            <a:endParaRPr spc="-25" dirty="0"/>
          </a:p>
        </p:txBody>
      </p:sp>
      <p:sp>
        <p:nvSpPr>
          <p:cNvPr id="3" name="object 3"/>
          <p:cNvSpPr txBox="1"/>
          <p:nvPr/>
        </p:nvSpPr>
        <p:spPr>
          <a:xfrm>
            <a:off x="464616" y="1185799"/>
            <a:ext cx="8143240" cy="4498026"/>
          </a:xfrm>
          <a:prstGeom prst="rect">
            <a:avLst/>
          </a:prstGeom>
        </p:spPr>
        <p:txBody>
          <a:bodyPr vert="horz" wrap="square" lIns="0" tIns="47625" rIns="0" bIns="0" rtlCol="0">
            <a:spAutoFit/>
          </a:bodyPr>
          <a:lstStyle/>
          <a:p>
            <a:pPr marL="12700" marR="70485">
              <a:lnSpc>
                <a:spcPts val="2160"/>
              </a:lnSpc>
              <a:spcBef>
                <a:spcPts val="375"/>
              </a:spcBef>
            </a:pPr>
            <a:r>
              <a:rPr sz="2000" spc="110" dirty="0">
                <a:latin typeface="Palatino Linotype" panose="02040502050505030304" pitchFamily="18" charset="0"/>
                <a:cs typeface="Times New Roman"/>
              </a:rPr>
              <a:t>DVHA</a:t>
            </a:r>
            <a:r>
              <a:rPr sz="2000" spc="-12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in</a:t>
            </a:r>
            <a:r>
              <a:rPr sz="200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consultation</a:t>
            </a:r>
            <a:r>
              <a:rPr sz="2000" spc="-25" dirty="0">
                <a:latin typeface="Palatino Linotype" panose="02040502050505030304" pitchFamily="18" charset="0"/>
                <a:cs typeface="Times New Roman"/>
              </a:rPr>
              <a:t> </a:t>
            </a:r>
            <a:r>
              <a:rPr sz="2000" spc="125" dirty="0">
                <a:latin typeface="Palatino Linotype" panose="02040502050505030304" pitchFamily="18" charset="0"/>
                <a:cs typeface="Times New Roman"/>
              </a:rPr>
              <a:t>with</a:t>
            </a:r>
            <a:r>
              <a:rPr sz="2000" spc="-10" dirty="0">
                <a:latin typeface="Palatino Linotype" panose="02040502050505030304" pitchFamily="18" charset="0"/>
                <a:cs typeface="Times New Roman"/>
              </a:rPr>
              <a:t> </a:t>
            </a:r>
            <a:r>
              <a:rPr sz="2000" spc="80" dirty="0">
                <a:latin typeface="Palatino Linotype" panose="02040502050505030304" pitchFamily="18" charset="0"/>
                <a:cs typeface="Times New Roman"/>
              </a:rPr>
              <a:t>Department’s</a:t>
            </a:r>
            <a:r>
              <a:rPr sz="2000" spc="5"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Health</a:t>
            </a:r>
            <a:r>
              <a:rPr sz="2000" spc="-1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Information</a:t>
            </a:r>
            <a:r>
              <a:rPr sz="2000" spc="-30" dirty="0">
                <a:latin typeface="Palatino Linotype" panose="02040502050505030304" pitchFamily="18" charset="0"/>
                <a:cs typeface="Times New Roman"/>
              </a:rPr>
              <a:t> </a:t>
            </a:r>
            <a:r>
              <a:rPr sz="2000" spc="80" dirty="0">
                <a:latin typeface="Palatino Linotype" panose="02040502050505030304" pitchFamily="18" charset="0"/>
                <a:cs typeface="Times New Roman"/>
              </a:rPr>
              <a:t>Exchange  </a:t>
            </a:r>
            <a:r>
              <a:rPr sz="2000" spc="45" dirty="0">
                <a:latin typeface="Palatino Linotype" panose="02040502050505030304" pitchFamily="18" charset="0"/>
                <a:cs typeface="Times New Roman"/>
              </a:rPr>
              <a:t>(HIE) </a:t>
            </a:r>
            <a:r>
              <a:rPr sz="2000" spc="75" dirty="0">
                <a:latin typeface="Palatino Linotype" panose="02040502050505030304" pitchFamily="18" charset="0"/>
                <a:cs typeface="Times New Roman"/>
              </a:rPr>
              <a:t>Steering </a:t>
            </a:r>
            <a:r>
              <a:rPr sz="2000" spc="100" dirty="0">
                <a:latin typeface="Palatino Linotype" panose="02040502050505030304" pitchFamily="18" charset="0"/>
                <a:cs typeface="Times New Roman"/>
              </a:rPr>
              <a:t>Committee </a:t>
            </a:r>
            <a:r>
              <a:rPr sz="2000" spc="45" dirty="0">
                <a:latin typeface="Palatino Linotype" panose="02040502050505030304" pitchFamily="18" charset="0"/>
                <a:cs typeface="Times New Roman"/>
              </a:rPr>
              <a:t>is </a:t>
            </a:r>
            <a:r>
              <a:rPr sz="2000" spc="90" dirty="0">
                <a:latin typeface="Palatino Linotype" panose="02040502050505030304" pitchFamily="18" charset="0"/>
                <a:cs typeface="Times New Roman"/>
              </a:rPr>
              <a:t>responsible </a:t>
            </a:r>
            <a:r>
              <a:rPr sz="2000" spc="70" dirty="0">
                <a:latin typeface="Palatino Linotype" panose="02040502050505030304" pitchFamily="18" charset="0"/>
                <a:cs typeface="Times New Roman"/>
              </a:rPr>
              <a:t>for </a:t>
            </a:r>
            <a:r>
              <a:rPr sz="2000" spc="100" dirty="0">
                <a:latin typeface="Palatino Linotype" panose="02040502050505030304" pitchFamily="18" charset="0"/>
                <a:cs typeface="Times New Roman"/>
              </a:rPr>
              <a:t>coordination </a:t>
            </a:r>
            <a:r>
              <a:rPr sz="2000" spc="45" dirty="0">
                <a:latin typeface="Palatino Linotype" panose="02040502050505030304" pitchFamily="18" charset="0"/>
                <a:cs typeface="Times New Roman"/>
              </a:rPr>
              <a:t>of </a:t>
            </a:r>
            <a:r>
              <a:rPr sz="2000" spc="-70" dirty="0">
                <a:latin typeface="Palatino Linotype" panose="02040502050505030304" pitchFamily="18" charset="0"/>
                <a:cs typeface="Times New Roman"/>
              </a:rPr>
              <a:t>VT’s  </a:t>
            </a:r>
            <a:r>
              <a:rPr sz="2000" spc="110" dirty="0">
                <a:latin typeface="Palatino Linotype" panose="02040502050505030304" pitchFamily="18" charset="0"/>
                <a:cs typeface="Times New Roman"/>
              </a:rPr>
              <a:t>statewide </a:t>
            </a:r>
            <a:r>
              <a:rPr sz="2000" spc="75" dirty="0">
                <a:latin typeface="Palatino Linotype" panose="02040502050505030304" pitchFamily="18" charset="0"/>
                <a:cs typeface="Times New Roman"/>
              </a:rPr>
              <a:t>HIT</a:t>
            </a:r>
            <a:r>
              <a:rPr sz="2000" spc="-135" dirty="0">
                <a:latin typeface="Palatino Linotype" panose="02040502050505030304" pitchFamily="18" charset="0"/>
                <a:cs typeface="Times New Roman"/>
              </a:rPr>
              <a:t> </a:t>
            </a:r>
            <a:r>
              <a:rPr sz="2000" spc="80" dirty="0">
                <a:latin typeface="Palatino Linotype" panose="02040502050505030304" pitchFamily="18" charset="0"/>
                <a:cs typeface="Times New Roman"/>
              </a:rPr>
              <a:t>Plan.</a:t>
            </a:r>
            <a:endParaRPr sz="2000" dirty="0">
              <a:latin typeface="Palatino Linotype" panose="02040502050505030304" pitchFamily="18" charset="0"/>
              <a:cs typeface="Times New Roman"/>
            </a:endParaRPr>
          </a:p>
          <a:p>
            <a:pPr marL="756285" marR="224790" indent="-286385" algn="just">
              <a:lnSpc>
                <a:spcPts val="2160"/>
              </a:lnSpc>
              <a:spcBef>
                <a:spcPts val="480"/>
              </a:spcBef>
              <a:buFont typeface="Arial"/>
              <a:buChar char="–"/>
              <a:tabLst>
                <a:tab pos="756920" algn="l"/>
              </a:tabLst>
            </a:pPr>
            <a:r>
              <a:rPr sz="2000" spc="75" dirty="0">
                <a:latin typeface="Palatino Linotype" panose="02040502050505030304" pitchFamily="18" charset="0"/>
                <a:cs typeface="Times New Roman"/>
              </a:rPr>
              <a:t>The</a:t>
            </a:r>
            <a:r>
              <a:rPr sz="200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Plan</a:t>
            </a:r>
            <a:r>
              <a:rPr sz="2000" dirty="0">
                <a:latin typeface="Palatino Linotype" panose="02040502050505030304" pitchFamily="18" charset="0"/>
                <a:cs typeface="Times New Roman"/>
              </a:rPr>
              <a:t> </a:t>
            </a:r>
            <a:r>
              <a:rPr sz="2000" spc="75" dirty="0">
                <a:latin typeface="Palatino Linotype" panose="02040502050505030304" pitchFamily="18" charset="0"/>
                <a:cs typeface="Times New Roman"/>
              </a:rPr>
              <a:t>will</a:t>
            </a:r>
            <a:r>
              <a:rPr sz="200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be</a:t>
            </a:r>
            <a:r>
              <a:rPr sz="200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revised</a:t>
            </a:r>
            <a:r>
              <a:rPr sz="2000"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annually</a:t>
            </a:r>
            <a:r>
              <a:rPr sz="2000" spc="-35" dirty="0">
                <a:latin typeface="Palatino Linotype" panose="02040502050505030304" pitchFamily="18" charset="0"/>
                <a:cs typeface="Times New Roman"/>
              </a:rPr>
              <a:t> </a:t>
            </a:r>
            <a:r>
              <a:rPr sz="2000" spc="165" dirty="0">
                <a:latin typeface="Palatino Linotype" panose="02040502050505030304" pitchFamily="18" charset="0"/>
                <a:cs typeface="Times New Roman"/>
              </a:rPr>
              <a:t>and</a:t>
            </a:r>
            <a:r>
              <a:rPr sz="2000" dirty="0">
                <a:latin typeface="Palatino Linotype" panose="02040502050505030304" pitchFamily="18" charset="0"/>
                <a:cs typeface="Times New Roman"/>
              </a:rPr>
              <a:t> </a:t>
            </a:r>
            <a:r>
              <a:rPr sz="2000" spc="160" dirty="0">
                <a:latin typeface="Palatino Linotype" panose="02040502050505030304" pitchFamily="18" charset="0"/>
                <a:cs typeface="Times New Roman"/>
              </a:rPr>
              <a:t>updated</a:t>
            </a:r>
            <a:r>
              <a:rPr sz="2000" spc="-1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every</a:t>
            </a:r>
            <a:r>
              <a:rPr sz="2000" spc="-5" dirty="0">
                <a:latin typeface="Palatino Linotype" panose="02040502050505030304" pitchFamily="18" charset="0"/>
                <a:cs typeface="Times New Roman"/>
              </a:rPr>
              <a:t> </a:t>
            </a:r>
            <a:r>
              <a:rPr sz="2000" dirty="0">
                <a:latin typeface="Palatino Linotype" panose="02040502050505030304" pitchFamily="18" charset="0"/>
                <a:cs typeface="Times New Roman"/>
              </a:rPr>
              <a:t>5 </a:t>
            </a:r>
            <a:r>
              <a:rPr sz="2000" spc="90" dirty="0">
                <a:latin typeface="Palatino Linotype" panose="02040502050505030304" pitchFamily="18" charset="0"/>
                <a:cs typeface="Times New Roman"/>
              </a:rPr>
              <a:t>years</a:t>
            </a:r>
            <a:r>
              <a:rPr sz="2000" spc="-1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  </a:t>
            </a:r>
            <a:r>
              <a:rPr sz="2000" spc="120" dirty="0">
                <a:latin typeface="Palatino Linotype" panose="02040502050505030304" pitchFamily="18" charset="0"/>
                <a:cs typeface="Times New Roman"/>
              </a:rPr>
              <a:t>provide</a:t>
            </a:r>
            <a:r>
              <a:rPr sz="2000" spc="-10"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a</a:t>
            </a:r>
            <a:r>
              <a:rPr sz="2000" spc="5" dirty="0">
                <a:latin typeface="Palatino Linotype" panose="02040502050505030304" pitchFamily="18" charset="0"/>
                <a:cs typeface="Times New Roman"/>
              </a:rPr>
              <a:t> </a:t>
            </a:r>
            <a:r>
              <a:rPr sz="2000" spc="80" dirty="0">
                <a:latin typeface="Palatino Linotype" panose="02040502050505030304" pitchFamily="18" charset="0"/>
                <a:cs typeface="Times New Roman"/>
              </a:rPr>
              <a:t>strategic</a:t>
            </a:r>
            <a:r>
              <a:rPr sz="2000" spc="-5" dirty="0">
                <a:latin typeface="Palatino Linotype" panose="02040502050505030304" pitchFamily="18" charset="0"/>
                <a:cs typeface="Times New Roman"/>
              </a:rPr>
              <a:t> </a:t>
            </a:r>
            <a:r>
              <a:rPr sz="2000" spc="85" dirty="0">
                <a:latin typeface="Palatino Linotype" panose="02040502050505030304" pitchFamily="18" charset="0"/>
                <a:cs typeface="Times New Roman"/>
              </a:rPr>
              <a:t>vision</a:t>
            </a:r>
            <a:r>
              <a:rPr sz="2000" spc="-25" dirty="0">
                <a:latin typeface="Palatino Linotype" panose="02040502050505030304" pitchFamily="18" charset="0"/>
                <a:cs typeface="Times New Roman"/>
              </a:rPr>
              <a:t> </a:t>
            </a:r>
            <a:r>
              <a:rPr sz="2000" spc="70" dirty="0">
                <a:latin typeface="Palatino Linotype" panose="02040502050505030304" pitchFamily="18" charset="0"/>
                <a:cs typeface="Times New Roman"/>
              </a:rPr>
              <a:t>for</a:t>
            </a:r>
            <a:r>
              <a:rPr sz="2000" spc="-15" dirty="0">
                <a:latin typeface="Palatino Linotype" panose="02040502050505030304" pitchFamily="18" charset="0"/>
                <a:cs typeface="Times New Roman"/>
              </a:rPr>
              <a:t> </a:t>
            </a:r>
            <a:r>
              <a:rPr sz="2000" spc="45" dirty="0">
                <a:latin typeface="Palatino Linotype" panose="02040502050505030304" pitchFamily="18" charset="0"/>
                <a:cs typeface="Times New Roman"/>
              </a:rPr>
              <a:t>clinical</a:t>
            </a:r>
            <a:r>
              <a:rPr sz="2000" spc="5" dirty="0">
                <a:latin typeface="Palatino Linotype" panose="02040502050505030304" pitchFamily="18" charset="0"/>
                <a:cs typeface="Times New Roman"/>
              </a:rPr>
              <a:t> </a:t>
            </a:r>
            <a:r>
              <a:rPr sz="2000" spc="70" dirty="0">
                <a:latin typeface="Palatino Linotype" panose="02040502050505030304" pitchFamily="18" charset="0"/>
                <a:cs typeface="Times New Roman"/>
              </a:rPr>
              <a:t>HIT</a:t>
            </a:r>
            <a:r>
              <a:rPr sz="2000" dirty="0">
                <a:latin typeface="Palatino Linotype" panose="02040502050505030304" pitchFamily="18" charset="0"/>
                <a:cs typeface="Times New Roman"/>
              </a:rPr>
              <a:t> </a:t>
            </a:r>
            <a:r>
              <a:rPr sz="2000" spc="35" dirty="0">
                <a:latin typeface="Palatino Linotype" panose="02040502050505030304" pitchFamily="18" charset="0"/>
                <a:cs typeface="Times New Roman"/>
              </a:rPr>
              <a:t>(Effective</a:t>
            </a:r>
            <a:r>
              <a:rPr sz="2000" spc="-30" dirty="0">
                <a:latin typeface="Palatino Linotype" panose="02040502050505030304" pitchFamily="18" charset="0"/>
                <a:cs typeface="Times New Roman"/>
              </a:rPr>
              <a:t> </a:t>
            </a:r>
            <a:r>
              <a:rPr sz="2000" spc="65" dirty="0">
                <a:latin typeface="Palatino Linotype" panose="02040502050505030304" pitchFamily="18" charset="0"/>
                <a:cs typeface="Times New Roman"/>
              </a:rPr>
              <a:t>Date:</a:t>
            </a:r>
            <a:r>
              <a:rPr sz="2000" spc="5" dirty="0">
                <a:latin typeface="Palatino Linotype" panose="02040502050505030304" pitchFamily="18" charset="0"/>
                <a:cs typeface="Times New Roman"/>
              </a:rPr>
              <a:t> </a:t>
            </a:r>
            <a:r>
              <a:rPr sz="2000" spc="60" dirty="0">
                <a:latin typeface="Palatino Linotype" panose="02040502050505030304" pitchFamily="18" charset="0"/>
                <a:cs typeface="Times New Roman"/>
              </a:rPr>
              <a:t>July</a:t>
            </a:r>
            <a:r>
              <a:rPr sz="2000" spc="-35" dirty="0">
                <a:latin typeface="Palatino Linotype" panose="02040502050505030304" pitchFamily="18" charset="0"/>
                <a:cs typeface="Times New Roman"/>
              </a:rPr>
              <a:t> </a:t>
            </a:r>
            <a:r>
              <a:rPr sz="2000" dirty="0">
                <a:latin typeface="Palatino Linotype" panose="02040502050505030304" pitchFamily="18" charset="0"/>
                <a:cs typeface="Times New Roman"/>
              </a:rPr>
              <a:t>1,  </a:t>
            </a:r>
            <a:r>
              <a:rPr sz="2000" spc="5" dirty="0">
                <a:latin typeface="Palatino Linotype" panose="02040502050505030304" pitchFamily="18" charset="0"/>
                <a:cs typeface="Times New Roman"/>
              </a:rPr>
              <a:t>2020).</a:t>
            </a:r>
            <a:endParaRPr sz="2000" dirty="0">
              <a:latin typeface="Palatino Linotype" panose="02040502050505030304" pitchFamily="18" charset="0"/>
              <a:cs typeface="Times New Roman"/>
            </a:endParaRPr>
          </a:p>
          <a:p>
            <a:pPr marL="756285" marR="5080" indent="-286385">
              <a:lnSpc>
                <a:spcPct val="90000"/>
              </a:lnSpc>
              <a:spcBef>
                <a:spcPts val="450"/>
              </a:spcBef>
              <a:buFont typeface="Arial"/>
              <a:buChar char="–"/>
              <a:tabLst>
                <a:tab pos="756285" algn="l"/>
                <a:tab pos="756920" algn="l"/>
              </a:tabLst>
            </a:pPr>
            <a:r>
              <a:rPr sz="2000" spc="75" dirty="0">
                <a:latin typeface="Palatino Linotype" panose="02040502050505030304" pitchFamily="18" charset="0"/>
                <a:cs typeface="Times New Roman"/>
              </a:rPr>
              <a:t>The</a:t>
            </a:r>
            <a:r>
              <a:rPr sz="200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Plan</a:t>
            </a:r>
            <a:r>
              <a:rPr sz="2000" spc="5" dirty="0">
                <a:latin typeface="Palatino Linotype" panose="02040502050505030304" pitchFamily="18" charset="0"/>
                <a:cs typeface="Times New Roman"/>
              </a:rPr>
              <a:t> </a:t>
            </a:r>
            <a:r>
              <a:rPr sz="2000" spc="80" dirty="0">
                <a:latin typeface="Palatino Linotype" panose="02040502050505030304" pitchFamily="18" charset="0"/>
                <a:cs typeface="Times New Roman"/>
              </a:rPr>
              <a:t>shall</a:t>
            </a:r>
            <a:r>
              <a:rPr sz="2000" spc="-1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include</a:t>
            </a:r>
            <a:r>
              <a:rPr sz="2000" spc="-5"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a</a:t>
            </a:r>
            <a:r>
              <a:rPr sz="2000" dirty="0">
                <a:latin typeface="Palatino Linotype" panose="02040502050505030304" pitchFamily="18" charset="0"/>
                <a:cs typeface="Times New Roman"/>
              </a:rPr>
              <a:t> </a:t>
            </a:r>
            <a:r>
              <a:rPr sz="2000" spc="75" dirty="0">
                <a:latin typeface="Palatino Linotype" panose="02040502050505030304" pitchFamily="18" charset="0"/>
                <a:cs typeface="Times New Roman"/>
              </a:rPr>
              <a:t>policy</a:t>
            </a:r>
            <a:r>
              <a:rPr sz="2000" spc="-5"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that</a:t>
            </a:r>
            <a:r>
              <a:rPr sz="2000" spc="-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health</a:t>
            </a:r>
            <a:r>
              <a:rPr sz="2000" spc="-1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information</a:t>
            </a:r>
            <a:r>
              <a:rPr sz="2000" spc="-3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contained  </a:t>
            </a:r>
            <a:r>
              <a:rPr sz="2000" spc="90" dirty="0">
                <a:latin typeface="Palatino Linotype" panose="02040502050505030304" pitchFamily="18" charset="0"/>
                <a:cs typeface="Times New Roman"/>
              </a:rPr>
              <a:t>in </a:t>
            </a:r>
            <a:r>
              <a:rPr sz="2000" spc="105" dirty="0">
                <a:latin typeface="Palatino Linotype" panose="02040502050505030304" pitchFamily="18" charset="0"/>
                <a:cs typeface="Times New Roman"/>
              </a:rPr>
              <a:t>the </a:t>
            </a:r>
            <a:r>
              <a:rPr sz="2000" spc="85" dirty="0">
                <a:latin typeface="Palatino Linotype" panose="02040502050505030304" pitchFamily="18" charset="0"/>
                <a:cs typeface="Times New Roman"/>
              </a:rPr>
              <a:t>Vermont </a:t>
            </a:r>
            <a:r>
              <a:rPr sz="2000" spc="110" dirty="0">
                <a:latin typeface="Palatino Linotype" panose="02040502050505030304" pitchFamily="18" charset="0"/>
                <a:cs typeface="Times New Roman"/>
              </a:rPr>
              <a:t>Health </a:t>
            </a:r>
            <a:r>
              <a:rPr sz="2000" spc="100" dirty="0">
                <a:latin typeface="Palatino Linotype" panose="02040502050505030304" pitchFamily="18" charset="0"/>
                <a:cs typeface="Times New Roman"/>
              </a:rPr>
              <a:t>Information </a:t>
            </a:r>
            <a:r>
              <a:rPr sz="2000" spc="80" dirty="0">
                <a:latin typeface="Palatino Linotype" panose="02040502050505030304" pitchFamily="18" charset="0"/>
                <a:cs typeface="Times New Roman"/>
              </a:rPr>
              <a:t>Exchange </a:t>
            </a:r>
            <a:r>
              <a:rPr sz="2000" spc="35" dirty="0">
                <a:latin typeface="Palatino Linotype" panose="02040502050505030304" pitchFamily="18" charset="0"/>
                <a:cs typeface="Times New Roman"/>
              </a:rPr>
              <a:t>(VHIE) </a:t>
            </a:r>
            <a:r>
              <a:rPr sz="2000" spc="80" dirty="0">
                <a:latin typeface="Palatino Linotype" panose="02040502050505030304" pitchFamily="18" charset="0"/>
                <a:cs typeface="Times New Roman"/>
              </a:rPr>
              <a:t>shall </a:t>
            </a:r>
            <a:r>
              <a:rPr sz="2000" spc="85" dirty="0">
                <a:latin typeface="Palatino Linotype" panose="02040502050505030304" pitchFamily="18" charset="0"/>
                <a:cs typeface="Times New Roman"/>
              </a:rPr>
              <a:t>be  </a:t>
            </a:r>
            <a:r>
              <a:rPr sz="2000" spc="65" dirty="0">
                <a:latin typeface="Palatino Linotype" panose="02040502050505030304" pitchFamily="18" charset="0"/>
                <a:cs typeface="Times New Roman"/>
              </a:rPr>
              <a:t>electronically</a:t>
            </a:r>
            <a:r>
              <a:rPr sz="2000" spc="-1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exchangeable</a:t>
            </a:r>
            <a:r>
              <a:rPr sz="2000" spc="10" dirty="0">
                <a:latin typeface="Palatino Linotype" panose="02040502050505030304" pitchFamily="18" charset="0"/>
                <a:cs typeface="Times New Roman"/>
              </a:rPr>
              <a:t> </a:t>
            </a:r>
            <a:r>
              <a:rPr sz="2000" spc="95" dirty="0">
                <a:latin typeface="Palatino Linotype" panose="02040502050505030304" pitchFamily="18" charset="0"/>
                <a:cs typeface="Times New Roman"/>
              </a:rPr>
              <a:t>in</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accordance</a:t>
            </a:r>
            <a:r>
              <a:rPr sz="2000" spc="-10" dirty="0">
                <a:latin typeface="Palatino Linotype" panose="02040502050505030304" pitchFamily="18" charset="0"/>
                <a:cs typeface="Times New Roman"/>
              </a:rPr>
              <a:t> </a:t>
            </a:r>
            <a:r>
              <a:rPr sz="2000" spc="125" dirty="0">
                <a:latin typeface="Palatino Linotype" panose="02040502050505030304" pitchFamily="18" charset="0"/>
                <a:cs typeface="Times New Roman"/>
              </a:rPr>
              <a:t>with</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federal</a:t>
            </a:r>
            <a:r>
              <a:rPr sz="2000" spc="-10" dirty="0">
                <a:latin typeface="Palatino Linotype" panose="02040502050505030304" pitchFamily="18" charset="0"/>
                <a:cs typeface="Times New Roman"/>
              </a:rPr>
              <a:t> </a:t>
            </a:r>
            <a:r>
              <a:rPr sz="2000" spc="120" dirty="0">
                <a:latin typeface="Palatino Linotype" panose="02040502050505030304" pitchFamily="18" charset="0"/>
                <a:cs typeface="Times New Roman"/>
              </a:rPr>
              <a:t>law</a:t>
            </a:r>
            <a:r>
              <a:rPr sz="2000" spc="30" dirty="0">
                <a:latin typeface="Palatino Linotype" panose="02040502050505030304" pitchFamily="18" charset="0"/>
                <a:cs typeface="Times New Roman"/>
              </a:rPr>
              <a:t> </a:t>
            </a:r>
            <a:r>
              <a:rPr sz="2000" u="heavy" spc="95" dirty="0">
                <a:uFill>
                  <a:solidFill>
                    <a:srgbClr val="000000"/>
                  </a:solidFill>
                </a:uFill>
                <a:latin typeface="Palatino Linotype" panose="02040502050505030304" pitchFamily="18" charset="0"/>
                <a:cs typeface="Times New Roman"/>
              </a:rPr>
              <a:t>unless  </a:t>
            </a:r>
            <a:r>
              <a:rPr sz="2000" u="heavy" spc="140" dirty="0">
                <a:uFill>
                  <a:solidFill>
                    <a:srgbClr val="000000"/>
                  </a:solidFill>
                </a:uFill>
                <a:latin typeface="Palatino Linotype" panose="02040502050505030304" pitchFamily="18" charset="0"/>
                <a:cs typeface="Times New Roman"/>
              </a:rPr>
              <a:t>an </a:t>
            </a:r>
            <a:r>
              <a:rPr sz="2000" u="heavy" spc="114" dirty="0">
                <a:uFill>
                  <a:solidFill>
                    <a:srgbClr val="000000"/>
                  </a:solidFill>
                </a:uFill>
                <a:latin typeface="Palatino Linotype" panose="02040502050505030304" pitchFamily="18" charset="0"/>
                <a:cs typeface="Times New Roman"/>
              </a:rPr>
              <a:t>individual </a:t>
            </a:r>
            <a:r>
              <a:rPr sz="2000" u="heavy" spc="75" dirty="0">
                <a:uFill>
                  <a:solidFill>
                    <a:srgbClr val="000000"/>
                  </a:solidFill>
                </a:uFill>
                <a:latin typeface="Palatino Linotype" panose="02040502050505030304" pitchFamily="18" charset="0"/>
                <a:cs typeface="Times New Roman"/>
              </a:rPr>
              <a:t>affirmatively </a:t>
            </a:r>
            <a:r>
              <a:rPr sz="2000" u="heavy" spc="110" dirty="0">
                <a:uFill>
                  <a:solidFill>
                    <a:srgbClr val="000000"/>
                  </a:solidFill>
                </a:uFill>
                <a:latin typeface="Palatino Linotype" panose="02040502050505030304" pitchFamily="18" charset="0"/>
                <a:cs typeface="Times New Roman"/>
              </a:rPr>
              <a:t>opts </a:t>
            </a:r>
            <a:r>
              <a:rPr sz="2000" u="heavy" spc="130" dirty="0">
                <a:uFill>
                  <a:solidFill>
                    <a:srgbClr val="000000"/>
                  </a:solidFill>
                </a:uFill>
                <a:latin typeface="Palatino Linotype" panose="02040502050505030304" pitchFamily="18" charset="0"/>
                <a:cs typeface="Times New Roman"/>
              </a:rPr>
              <a:t>out </a:t>
            </a:r>
            <a:r>
              <a:rPr sz="2000" u="heavy" spc="45" dirty="0">
                <a:uFill>
                  <a:solidFill>
                    <a:srgbClr val="000000"/>
                  </a:solidFill>
                </a:uFill>
                <a:latin typeface="Palatino Linotype" panose="02040502050505030304" pitchFamily="18" charset="0"/>
                <a:cs typeface="Times New Roman"/>
              </a:rPr>
              <a:t>of </a:t>
            </a:r>
            <a:r>
              <a:rPr sz="2000" u="heavy" spc="65" dirty="0">
                <a:uFill>
                  <a:solidFill>
                    <a:srgbClr val="000000"/>
                  </a:solidFill>
                </a:uFill>
                <a:latin typeface="Palatino Linotype" panose="02040502050505030304" pitchFamily="18" charset="0"/>
                <a:cs typeface="Times New Roman"/>
              </a:rPr>
              <a:t>electronic </a:t>
            </a:r>
            <a:r>
              <a:rPr sz="2000" u="heavy" spc="100" dirty="0">
                <a:uFill>
                  <a:solidFill>
                    <a:srgbClr val="000000"/>
                  </a:solidFill>
                </a:uFill>
                <a:latin typeface="Palatino Linotype" panose="02040502050505030304" pitchFamily="18" charset="0"/>
                <a:cs typeface="Times New Roman"/>
              </a:rPr>
              <a:t>information  </a:t>
            </a:r>
            <a:r>
              <a:rPr sz="2000" u="heavy" spc="95" dirty="0">
                <a:uFill>
                  <a:solidFill>
                    <a:srgbClr val="000000"/>
                  </a:solidFill>
                </a:uFill>
                <a:latin typeface="Palatino Linotype" panose="02040502050505030304" pitchFamily="18" charset="0"/>
                <a:cs typeface="Times New Roman"/>
              </a:rPr>
              <a:t>sharing.</a:t>
            </a:r>
            <a:endParaRPr sz="2000" dirty="0">
              <a:latin typeface="Palatino Linotype" panose="02040502050505030304" pitchFamily="18" charset="0"/>
              <a:cs typeface="Times New Roman"/>
            </a:endParaRPr>
          </a:p>
          <a:p>
            <a:pPr marL="756285" indent="-286385">
              <a:lnSpc>
                <a:spcPts val="2280"/>
              </a:lnSpc>
              <a:spcBef>
                <a:spcPts val="240"/>
              </a:spcBef>
              <a:buFont typeface="Arial"/>
              <a:buChar char="–"/>
              <a:tabLst>
                <a:tab pos="756285" algn="l"/>
                <a:tab pos="756920" algn="l"/>
              </a:tabLst>
            </a:pPr>
            <a:r>
              <a:rPr sz="2000" spc="110" dirty="0">
                <a:latin typeface="Palatino Linotype" panose="02040502050505030304" pitchFamily="18" charset="0"/>
                <a:cs typeface="Times New Roman"/>
              </a:rPr>
              <a:t>DVHA</a:t>
            </a:r>
            <a:r>
              <a:rPr sz="2000" spc="-125" dirty="0">
                <a:latin typeface="Palatino Linotype" panose="02040502050505030304" pitchFamily="18" charset="0"/>
                <a:cs typeface="Times New Roman"/>
              </a:rPr>
              <a:t> </a:t>
            </a:r>
            <a:r>
              <a:rPr sz="2000" spc="80" dirty="0">
                <a:latin typeface="Palatino Linotype" panose="02040502050505030304" pitchFamily="18" charset="0"/>
                <a:cs typeface="Times New Roman"/>
              </a:rPr>
              <a:t>shall</a:t>
            </a:r>
            <a:r>
              <a:rPr sz="2000" spc="5"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submit</a:t>
            </a:r>
            <a:r>
              <a:rPr sz="2000" spc="-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spc="5" dirty="0">
                <a:latin typeface="Palatino Linotype" panose="02040502050505030304" pitchFamily="18" charset="0"/>
                <a:cs typeface="Times New Roman"/>
              </a:rPr>
              <a:t> </a:t>
            </a:r>
            <a:r>
              <a:rPr sz="2000" spc="130" dirty="0">
                <a:latin typeface="Palatino Linotype" panose="02040502050505030304" pitchFamily="18" charset="0"/>
                <a:cs typeface="Times New Roman"/>
              </a:rPr>
              <a:t>proposed</a:t>
            </a:r>
            <a:r>
              <a:rPr sz="2000" spc="-2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Plan</a:t>
            </a:r>
            <a:r>
              <a:rPr sz="200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to</a:t>
            </a:r>
            <a:r>
              <a:rPr sz="2000" spc="5" dirty="0">
                <a:latin typeface="Palatino Linotype" panose="02040502050505030304" pitchFamily="18" charset="0"/>
                <a:cs typeface="Times New Roman"/>
              </a:rPr>
              <a:t> </a:t>
            </a:r>
            <a:r>
              <a:rPr sz="2000" spc="35" dirty="0">
                <a:latin typeface="Palatino Linotype" panose="02040502050505030304" pitchFamily="18" charset="0"/>
                <a:cs typeface="Times New Roman"/>
              </a:rPr>
              <a:t>GMCB</a:t>
            </a:r>
            <a:r>
              <a:rPr sz="2000" spc="-5"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annually</a:t>
            </a:r>
            <a:r>
              <a:rPr sz="2000" spc="-45" dirty="0">
                <a:latin typeface="Palatino Linotype" panose="02040502050505030304" pitchFamily="18" charset="0"/>
                <a:cs typeface="Times New Roman"/>
              </a:rPr>
              <a:t> </a:t>
            </a:r>
            <a:r>
              <a:rPr sz="2000" spc="130" dirty="0">
                <a:latin typeface="Palatino Linotype" panose="02040502050505030304" pitchFamily="18" charset="0"/>
                <a:cs typeface="Times New Roman"/>
              </a:rPr>
              <a:t>on</a:t>
            </a:r>
            <a:r>
              <a:rPr sz="2000" spc="-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or</a:t>
            </a:r>
            <a:r>
              <a:rPr lang="en-US" sz="2000" dirty="0">
                <a:latin typeface="Palatino Linotype" panose="02040502050505030304" pitchFamily="18" charset="0"/>
                <a:cs typeface="Times New Roman"/>
              </a:rPr>
              <a:t> </a:t>
            </a:r>
            <a:r>
              <a:rPr sz="2000" spc="75" dirty="0">
                <a:latin typeface="Palatino Linotype" panose="02040502050505030304" pitchFamily="18" charset="0"/>
                <a:cs typeface="Times New Roman"/>
              </a:rPr>
              <a:t>before </a:t>
            </a:r>
            <a:r>
              <a:rPr sz="2000" spc="120" dirty="0">
                <a:latin typeface="Palatino Linotype" panose="02040502050505030304" pitchFamily="18" charset="0"/>
                <a:cs typeface="Times New Roman"/>
              </a:rPr>
              <a:t>November</a:t>
            </a:r>
            <a:r>
              <a:rPr sz="2000" spc="-90" dirty="0">
                <a:latin typeface="Palatino Linotype" panose="02040502050505030304" pitchFamily="18" charset="0"/>
                <a:cs typeface="Times New Roman"/>
              </a:rPr>
              <a:t> </a:t>
            </a:r>
            <a:r>
              <a:rPr sz="2000" dirty="0">
                <a:latin typeface="Palatino Linotype" panose="02040502050505030304" pitchFamily="18" charset="0"/>
                <a:cs typeface="Times New Roman"/>
              </a:rPr>
              <a:t>1.</a:t>
            </a:r>
          </a:p>
          <a:p>
            <a:pPr marL="756285" marR="312420" indent="-286385">
              <a:lnSpc>
                <a:spcPts val="2160"/>
              </a:lnSpc>
              <a:spcBef>
                <a:spcPts val="515"/>
              </a:spcBef>
              <a:buFont typeface="Arial"/>
              <a:buChar char="–"/>
              <a:tabLst>
                <a:tab pos="756285" algn="l"/>
                <a:tab pos="756920" algn="l"/>
              </a:tabLst>
            </a:pPr>
            <a:r>
              <a:rPr sz="2000" spc="35" dirty="0">
                <a:latin typeface="Palatino Linotype" panose="02040502050505030304" pitchFamily="18" charset="0"/>
                <a:cs typeface="Times New Roman"/>
              </a:rPr>
              <a:t>GMCB</a:t>
            </a:r>
            <a:r>
              <a:rPr sz="2000" spc="-5" dirty="0">
                <a:latin typeface="Palatino Linotype" panose="02040502050505030304" pitchFamily="18" charset="0"/>
                <a:cs typeface="Times New Roman"/>
              </a:rPr>
              <a:t> </a:t>
            </a:r>
            <a:r>
              <a:rPr sz="2000" spc="80" dirty="0">
                <a:latin typeface="Palatino Linotype" panose="02040502050505030304" pitchFamily="18" charset="0"/>
                <a:cs typeface="Times New Roman"/>
              </a:rPr>
              <a:t>shall</a:t>
            </a:r>
            <a:r>
              <a:rPr sz="2000" spc="-15"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approve,</a:t>
            </a:r>
            <a:r>
              <a:rPr sz="2000" spc="5" dirty="0">
                <a:latin typeface="Palatino Linotype" panose="02040502050505030304" pitchFamily="18" charset="0"/>
                <a:cs typeface="Times New Roman"/>
              </a:rPr>
              <a:t> </a:t>
            </a:r>
            <a:r>
              <a:rPr sz="2000" spc="35" dirty="0">
                <a:latin typeface="Palatino Linotype" panose="02040502050505030304" pitchFamily="18" charset="0"/>
                <a:cs typeface="Times New Roman"/>
              </a:rPr>
              <a:t>reject,</a:t>
            </a:r>
            <a:r>
              <a:rPr sz="2000" spc="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or</a:t>
            </a:r>
            <a:r>
              <a:rPr sz="2000" spc="-1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request</a:t>
            </a:r>
            <a:r>
              <a:rPr sz="2000" spc="-5" dirty="0">
                <a:latin typeface="Palatino Linotype" panose="02040502050505030304" pitchFamily="18" charset="0"/>
                <a:cs typeface="Times New Roman"/>
              </a:rPr>
              <a:t> </a:t>
            </a:r>
            <a:r>
              <a:rPr sz="2000" spc="85" dirty="0">
                <a:latin typeface="Palatino Linotype" panose="02040502050505030304" pitchFamily="18" charset="0"/>
                <a:cs typeface="Times New Roman"/>
              </a:rPr>
              <a:t>modifications</a:t>
            </a:r>
            <a:r>
              <a:rPr sz="2000" spc="-35"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within</a:t>
            </a:r>
            <a:r>
              <a:rPr sz="2000" spc="-5" dirty="0">
                <a:latin typeface="Palatino Linotype" panose="02040502050505030304" pitchFamily="18" charset="0"/>
                <a:cs typeface="Times New Roman"/>
              </a:rPr>
              <a:t> </a:t>
            </a:r>
            <a:r>
              <a:rPr sz="2000" dirty="0">
                <a:latin typeface="Palatino Linotype" panose="02040502050505030304" pitchFamily="18" charset="0"/>
                <a:cs typeface="Times New Roman"/>
              </a:rPr>
              <a:t>45  </a:t>
            </a:r>
            <a:r>
              <a:rPr sz="2000" spc="130" dirty="0">
                <a:latin typeface="Palatino Linotype" panose="02040502050505030304" pitchFamily="18" charset="0"/>
                <a:cs typeface="Times New Roman"/>
              </a:rPr>
              <a:t>days </a:t>
            </a:r>
            <a:r>
              <a:rPr sz="2000" spc="80" dirty="0">
                <a:latin typeface="Palatino Linotype" panose="02040502050505030304" pitchFamily="18" charset="0"/>
                <a:cs typeface="Times New Roman"/>
              </a:rPr>
              <a:t>following</a:t>
            </a:r>
            <a:r>
              <a:rPr sz="2000" spc="-170" dirty="0">
                <a:latin typeface="Palatino Linotype" panose="02040502050505030304" pitchFamily="18" charset="0"/>
                <a:cs typeface="Times New Roman"/>
              </a:rPr>
              <a:t> </a:t>
            </a:r>
            <a:r>
              <a:rPr sz="2000" spc="95" dirty="0">
                <a:latin typeface="Palatino Linotype" panose="02040502050505030304" pitchFamily="18" charset="0"/>
                <a:cs typeface="Times New Roman"/>
              </a:rPr>
              <a:t>submission.</a:t>
            </a:r>
            <a:endParaRPr sz="2000" dirty="0">
              <a:latin typeface="Palatino Linotype" panose="02040502050505030304" pitchFamily="18" charset="0"/>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68929" y="545719"/>
            <a:ext cx="3404870" cy="574040"/>
          </a:xfrm>
          <a:prstGeom prst="rect">
            <a:avLst/>
          </a:prstGeom>
        </p:spPr>
        <p:txBody>
          <a:bodyPr vert="horz" wrap="square" lIns="0" tIns="12700" rIns="0" bIns="0" rtlCol="0">
            <a:spAutoFit/>
          </a:bodyPr>
          <a:lstStyle/>
          <a:p>
            <a:pPr marL="12700">
              <a:lnSpc>
                <a:spcPct val="100000"/>
              </a:lnSpc>
              <a:spcBef>
                <a:spcPts val="100"/>
              </a:spcBef>
            </a:pPr>
            <a:r>
              <a:rPr sz="3600" spc="45" dirty="0">
                <a:latin typeface="Franklin Gothic Medium" panose="020B0603020102020204" pitchFamily="34" charset="0"/>
              </a:rPr>
              <a:t>S.31 </a:t>
            </a:r>
            <a:r>
              <a:rPr sz="3600" spc="-35" dirty="0">
                <a:latin typeface="Franklin Gothic Medium" panose="020B0603020102020204" pitchFamily="34" charset="0"/>
              </a:rPr>
              <a:t>HIE</a:t>
            </a:r>
            <a:r>
              <a:rPr sz="3600" spc="-465" dirty="0">
                <a:latin typeface="Franklin Gothic Medium" panose="020B0603020102020204" pitchFamily="34" charset="0"/>
              </a:rPr>
              <a:t> </a:t>
            </a:r>
            <a:r>
              <a:rPr sz="3600" spc="-50" dirty="0">
                <a:latin typeface="Franklin Gothic Medium" panose="020B0603020102020204" pitchFamily="34" charset="0"/>
              </a:rPr>
              <a:t>Consent</a:t>
            </a:r>
            <a:endParaRPr sz="3600" dirty="0">
              <a:latin typeface="Franklin Gothic Medium" panose="020B0603020102020204" pitchFamily="34" charset="0"/>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6</a:t>
            </a:fld>
            <a:endParaRPr spc="-25" dirty="0"/>
          </a:p>
        </p:txBody>
      </p:sp>
      <p:sp>
        <p:nvSpPr>
          <p:cNvPr id="3" name="object 3"/>
          <p:cNvSpPr txBox="1"/>
          <p:nvPr/>
        </p:nvSpPr>
        <p:spPr>
          <a:xfrm>
            <a:off x="535940" y="1516126"/>
            <a:ext cx="7868284" cy="3219471"/>
          </a:xfrm>
          <a:prstGeom prst="rect">
            <a:avLst/>
          </a:prstGeom>
        </p:spPr>
        <p:txBody>
          <a:bodyPr vert="horz" wrap="square" lIns="0" tIns="13335" rIns="0" bIns="0" rtlCol="0">
            <a:spAutoFit/>
          </a:bodyPr>
          <a:lstStyle/>
          <a:p>
            <a:pPr marL="355600" marR="5080" indent="-342900">
              <a:lnSpc>
                <a:spcPct val="100000"/>
              </a:lnSpc>
              <a:spcBef>
                <a:spcPts val="105"/>
              </a:spcBef>
              <a:buFont typeface="Arial"/>
              <a:buChar char="•"/>
              <a:tabLst>
                <a:tab pos="355600" algn="l"/>
                <a:tab pos="356235" algn="l"/>
              </a:tabLst>
            </a:pPr>
            <a:r>
              <a:rPr sz="2000" spc="110" dirty="0">
                <a:latin typeface="Palatino Linotype" panose="02040502050505030304" pitchFamily="18" charset="0"/>
                <a:cs typeface="Times New Roman"/>
              </a:rPr>
              <a:t>DVHA </a:t>
            </a:r>
            <a:r>
              <a:rPr sz="2000" spc="165" dirty="0">
                <a:latin typeface="Palatino Linotype" panose="02040502050505030304" pitchFamily="18" charset="0"/>
                <a:cs typeface="Times New Roman"/>
              </a:rPr>
              <a:t>and </a:t>
            </a:r>
            <a:r>
              <a:rPr sz="2000" spc="75" dirty="0">
                <a:latin typeface="Palatino Linotype" panose="02040502050505030304" pitchFamily="18" charset="0"/>
                <a:cs typeface="Times New Roman"/>
              </a:rPr>
              <a:t>Steering </a:t>
            </a:r>
            <a:r>
              <a:rPr sz="2000" spc="100" dirty="0">
                <a:latin typeface="Palatino Linotype" panose="02040502050505030304" pitchFamily="18" charset="0"/>
                <a:cs typeface="Times New Roman"/>
              </a:rPr>
              <a:t>Committee </a:t>
            </a:r>
            <a:r>
              <a:rPr sz="2000" spc="75" dirty="0">
                <a:latin typeface="Palatino Linotype" panose="02040502050505030304" pitchFamily="18" charset="0"/>
                <a:cs typeface="Times New Roman"/>
              </a:rPr>
              <a:t>will </a:t>
            </a:r>
            <a:r>
              <a:rPr sz="2000" spc="110" dirty="0">
                <a:latin typeface="Palatino Linotype" panose="02040502050505030304" pitchFamily="18" charset="0"/>
                <a:cs typeface="Times New Roman"/>
              </a:rPr>
              <a:t>administer a </a:t>
            </a:r>
            <a:r>
              <a:rPr sz="2000" spc="105" dirty="0">
                <a:latin typeface="Palatino Linotype" panose="02040502050505030304" pitchFamily="18" charset="0"/>
                <a:cs typeface="Times New Roman"/>
              </a:rPr>
              <a:t>stakeholder  </a:t>
            </a:r>
            <a:r>
              <a:rPr sz="2000" spc="85" dirty="0">
                <a:latin typeface="Palatino Linotype" panose="02040502050505030304" pitchFamily="18" charset="0"/>
                <a:cs typeface="Times New Roman"/>
              </a:rPr>
              <a:t>process</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a:t>
            </a:r>
            <a:r>
              <a:rPr sz="2000" spc="-20"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develop</a:t>
            </a:r>
            <a:r>
              <a:rPr sz="2000" spc="5" dirty="0">
                <a:latin typeface="Palatino Linotype" panose="02040502050505030304" pitchFamily="18" charset="0"/>
                <a:cs typeface="Times New Roman"/>
              </a:rPr>
              <a:t> </a:t>
            </a:r>
            <a:r>
              <a:rPr sz="2000" spc="140" dirty="0">
                <a:latin typeface="Palatino Linotype" panose="02040502050505030304" pitchFamily="18" charset="0"/>
                <a:cs typeface="Times New Roman"/>
              </a:rPr>
              <a:t>an</a:t>
            </a:r>
            <a:r>
              <a:rPr sz="2000" spc="-15"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implementation</a:t>
            </a:r>
            <a:r>
              <a:rPr sz="2000" spc="-1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strategy</a:t>
            </a:r>
            <a:r>
              <a:rPr sz="2000" spc="-20" dirty="0">
                <a:latin typeface="Palatino Linotype" panose="02040502050505030304" pitchFamily="18" charset="0"/>
                <a:cs typeface="Times New Roman"/>
              </a:rPr>
              <a:t> </a:t>
            </a:r>
            <a:r>
              <a:rPr sz="2000" spc="70" dirty="0">
                <a:latin typeface="Palatino Linotype" panose="02040502050505030304" pitchFamily="18" charset="0"/>
                <a:cs typeface="Times New Roman"/>
              </a:rPr>
              <a:t>for</a:t>
            </a:r>
            <a:r>
              <a:rPr sz="2000" spc="-1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dirty="0">
                <a:latin typeface="Palatino Linotype" panose="02040502050505030304" pitchFamily="18" charset="0"/>
                <a:cs typeface="Times New Roman"/>
              </a:rPr>
              <a:t> </a:t>
            </a:r>
            <a:r>
              <a:rPr sz="2000" spc="70" dirty="0">
                <a:latin typeface="Palatino Linotype" panose="02040502050505030304" pitchFamily="18" charset="0"/>
                <a:cs typeface="Times New Roman"/>
              </a:rPr>
              <a:t>HIE</a:t>
            </a:r>
            <a:r>
              <a:rPr sz="2000" spc="5" dirty="0">
                <a:latin typeface="Palatino Linotype" panose="02040502050505030304" pitchFamily="18" charset="0"/>
                <a:cs typeface="Times New Roman"/>
              </a:rPr>
              <a:t> </a:t>
            </a:r>
            <a:r>
              <a:rPr sz="2000" spc="95" dirty="0">
                <a:latin typeface="Palatino Linotype" panose="02040502050505030304" pitchFamily="18" charset="0"/>
                <a:cs typeface="Times New Roman"/>
              </a:rPr>
              <a:t>consent  </a:t>
            </a:r>
            <a:r>
              <a:rPr sz="2000" spc="30" dirty="0">
                <a:latin typeface="Palatino Linotype" panose="02040502050505030304" pitchFamily="18" charset="0"/>
                <a:cs typeface="Times New Roman"/>
              </a:rPr>
              <a:t>policy, </a:t>
            </a:r>
            <a:r>
              <a:rPr sz="2000" spc="114" dirty="0">
                <a:latin typeface="Palatino Linotype" panose="02040502050505030304" pitchFamily="18" charset="0"/>
                <a:cs typeface="Times New Roman"/>
              </a:rPr>
              <a:t>which </a:t>
            </a:r>
            <a:r>
              <a:rPr sz="2000" spc="130" dirty="0">
                <a:latin typeface="Palatino Linotype" panose="02040502050505030304" pitchFamily="18" charset="0"/>
                <a:cs typeface="Times New Roman"/>
              </a:rPr>
              <a:t>should </a:t>
            </a:r>
            <a:r>
              <a:rPr sz="2000" spc="90" dirty="0">
                <a:latin typeface="Palatino Linotype" panose="02040502050505030304" pitchFamily="18" charset="0"/>
                <a:cs typeface="Times New Roman"/>
              </a:rPr>
              <a:t>begin </a:t>
            </a:r>
            <a:r>
              <a:rPr sz="2000" spc="105" dirty="0">
                <a:latin typeface="Palatino Linotype" panose="02040502050505030304" pitchFamily="18" charset="0"/>
                <a:cs typeface="Times New Roman"/>
              </a:rPr>
              <a:t>at </a:t>
            </a:r>
            <a:r>
              <a:rPr sz="2000" spc="75" dirty="0">
                <a:latin typeface="Palatino Linotype" panose="02040502050505030304" pitchFamily="18" charset="0"/>
                <a:cs typeface="Times New Roman"/>
              </a:rPr>
              <a:t>least </a:t>
            </a:r>
            <a:r>
              <a:rPr sz="2000" spc="105" dirty="0">
                <a:latin typeface="Palatino Linotype" panose="02040502050505030304" pitchFamily="18" charset="0"/>
                <a:cs typeface="Times New Roman"/>
              </a:rPr>
              <a:t>one </a:t>
            </a:r>
            <a:r>
              <a:rPr sz="2000" spc="140" dirty="0">
                <a:latin typeface="Palatino Linotype" panose="02040502050505030304" pitchFamily="18" charset="0"/>
                <a:cs typeface="Times New Roman"/>
              </a:rPr>
              <a:t>month </a:t>
            </a:r>
            <a:r>
              <a:rPr sz="2000" spc="110" dirty="0">
                <a:latin typeface="Palatino Linotype" panose="02040502050505030304" pitchFamily="18" charset="0"/>
                <a:cs typeface="Times New Roman"/>
              </a:rPr>
              <a:t>prior </a:t>
            </a:r>
            <a:r>
              <a:rPr sz="2000" spc="90" dirty="0">
                <a:latin typeface="Palatino Linotype" panose="02040502050505030304" pitchFamily="18" charset="0"/>
                <a:cs typeface="Times New Roman"/>
              </a:rPr>
              <a:t>to </a:t>
            </a:r>
            <a:r>
              <a:rPr sz="2000" spc="105" dirty="0">
                <a:latin typeface="Palatino Linotype" panose="02040502050505030304" pitchFamily="18" charset="0"/>
                <a:cs typeface="Times New Roman"/>
              </a:rPr>
              <a:t>the </a:t>
            </a:r>
            <a:r>
              <a:rPr sz="2000" spc="125" dirty="0">
                <a:latin typeface="Palatino Linotype" panose="02040502050505030304" pitchFamily="18" charset="0"/>
                <a:cs typeface="Times New Roman"/>
              </a:rPr>
              <a:t>date </a:t>
            </a:r>
            <a:r>
              <a:rPr sz="2000" spc="45" dirty="0">
                <a:latin typeface="Palatino Linotype" panose="02040502050505030304" pitchFamily="18" charset="0"/>
                <a:cs typeface="Times New Roman"/>
              </a:rPr>
              <a:t>of  </a:t>
            </a:r>
            <a:r>
              <a:rPr sz="2000" spc="105" dirty="0">
                <a:latin typeface="Palatino Linotype" panose="02040502050505030304" pitchFamily="18" charset="0"/>
                <a:cs typeface="Times New Roman"/>
              </a:rPr>
              <a:t>the</a:t>
            </a:r>
            <a:r>
              <a:rPr sz="2000" spc="-5" dirty="0">
                <a:latin typeface="Palatino Linotype" panose="02040502050505030304" pitchFamily="18" charset="0"/>
                <a:cs typeface="Times New Roman"/>
              </a:rPr>
              <a:t> </a:t>
            </a:r>
            <a:r>
              <a:rPr sz="2000" spc="75" dirty="0">
                <a:latin typeface="Palatino Linotype" panose="02040502050505030304" pitchFamily="18" charset="0"/>
                <a:cs typeface="Times New Roman"/>
              </a:rPr>
              <a:t>policy</a:t>
            </a:r>
            <a:r>
              <a:rPr sz="2000" spc="-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change</a:t>
            </a:r>
            <a:r>
              <a:rPr sz="2000" spc="-20" dirty="0">
                <a:latin typeface="Palatino Linotype" panose="02040502050505030304" pitchFamily="18" charset="0"/>
                <a:cs typeface="Times New Roman"/>
              </a:rPr>
              <a:t> </a:t>
            </a:r>
            <a:r>
              <a:rPr sz="2000" spc="35" dirty="0">
                <a:latin typeface="Palatino Linotype" panose="02040502050505030304" pitchFamily="18" charset="0"/>
                <a:cs typeface="Times New Roman"/>
              </a:rPr>
              <a:t>(Effective</a:t>
            </a:r>
            <a:r>
              <a:rPr sz="2000" spc="-20" dirty="0">
                <a:latin typeface="Palatino Linotype" panose="02040502050505030304" pitchFamily="18" charset="0"/>
                <a:cs typeface="Times New Roman"/>
              </a:rPr>
              <a:t> </a:t>
            </a:r>
            <a:r>
              <a:rPr sz="2000" spc="65" dirty="0">
                <a:latin typeface="Palatino Linotype" panose="02040502050505030304" pitchFamily="18" charset="0"/>
                <a:cs typeface="Times New Roman"/>
              </a:rPr>
              <a:t>Date:</a:t>
            </a:r>
            <a:r>
              <a:rPr sz="2000" spc="-10"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March</a:t>
            </a:r>
            <a:r>
              <a:rPr sz="2000" spc="-25" dirty="0">
                <a:latin typeface="Palatino Linotype" panose="02040502050505030304" pitchFamily="18" charset="0"/>
                <a:cs typeface="Times New Roman"/>
              </a:rPr>
              <a:t> </a:t>
            </a:r>
            <a:r>
              <a:rPr sz="2000" dirty="0">
                <a:latin typeface="Palatino Linotype" panose="02040502050505030304" pitchFamily="18" charset="0"/>
                <a:cs typeface="Times New Roman"/>
              </a:rPr>
              <a:t>1,</a:t>
            </a:r>
            <a:r>
              <a:rPr sz="2000" spc="-5" dirty="0">
                <a:latin typeface="Palatino Linotype" panose="02040502050505030304" pitchFamily="18" charset="0"/>
                <a:cs typeface="Times New Roman"/>
              </a:rPr>
              <a:t> </a:t>
            </a:r>
            <a:r>
              <a:rPr sz="2000" dirty="0">
                <a:latin typeface="Palatino Linotype" panose="02040502050505030304" pitchFamily="18" charset="0"/>
                <a:cs typeface="Times New Roman"/>
              </a:rPr>
              <a:t>2020).</a:t>
            </a:r>
          </a:p>
          <a:p>
            <a:pPr marL="756285" marR="50800" indent="-287020">
              <a:lnSpc>
                <a:spcPct val="100000"/>
              </a:lnSpc>
              <a:spcBef>
                <a:spcPts val="480"/>
              </a:spcBef>
              <a:tabLst>
                <a:tab pos="756285" algn="l"/>
              </a:tabLst>
            </a:pPr>
            <a:r>
              <a:rPr sz="2000" dirty="0">
                <a:latin typeface="Palatino Linotype" panose="02040502050505030304" pitchFamily="18" charset="0"/>
                <a:cs typeface="Arial"/>
              </a:rPr>
              <a:t>–	</a:t>
            </a:r>
            <a:r>
              <a:rPr sz="2000" spc="110" dirty="0">
                <a:latin typeface="Palatino Linotype" panose="02040502050505030304" pitchFamily="18" charset="0"/>
                <a:cs typeface="Times New Roman"/>
              </a:rPr>
              <a:t>DVHA</a:t>
            </a:r>
            <a:r>
              <a:rPr sz="2000" spc="-12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a:t>
            </a:r>
            <a:r>
              <a:rPr sz="2000" spc="-15" dirty="0">
                <a:latin typeface="Palatino Linotype" panose="02040502050505030304" pitchFamily="18" charset="0"/>
                <a:cs typeface="Times New Roman"/>
              </a:rPr>
              <a:t> </a:t>
            </a:r>
            <a:r>
              <a:rPr sz="2000" spc="120" dirty="0">
                <a:latin typeface="Palatino Linotype" panose="02040502050505030304" pitchFamily="18" charset="0"/>
                <a:cs typeface="Times New Roman"/>
              </a:rPr>
              <a:t>provide</a:t>
            </a:r>
            <a:r>
              <a:rPr sz="2000" dirty="0">
                <a:latin typeface="Palatino Linotype" panose="02040502050505030304" pitchFamily="18" charset="0"/>
                <a:cs typeface="Times New Roman"/>
              </a:rPr>
              <a:t> </a:t>
            </a:r>
            <a:r>
              <a:rPr sz="2000" spc="135" dirty="0">
                <a:latin typeface="Palatino Linotype" panose="02040502050505030304" pitchFamily="18" charset="0"/>
                <a:cs typeface="Times New Roman"/>
              </a:rPr>
              <a:t>updates</a:t>
            </a:r>
            <a:r>
              <a:rPr sz="2000" spc="-5" dirty="0">
                <a:latin typeface="Palatino Linotype" panose="02040502050505030304" pitchFamily="18" charset="0"/>
                <a:cs typeface="Times New Roman"/>
              </a:rPr>
              <a:t> </a:t>
            </a:r>
            <a:r>
              <a:rPr sz="2000" spc="130" dirty="0">
                <a:latin typeface="Palatino Linotype" panose="02040502050505030304" pitchFamily="18" charset="0"/>
                <a:cs typeface="Times New Roman"/>
              </a:rPr>
              <a:t>on</a:t>
            </a:r>
            <a:r>
              <a:rPr sz="2000" spc="-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stakeholder</a:t>
            </a:r>
            <a:r>
              <a:rPr sz="2000" spc="-10"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engagement</a:t>
            </a:r>
            <a:r>
              <a:rPr sz="2000" spc="-5" dirty="0">
                <a:latin typeface="Palatino Linotype" panose="02040502050505030304" pitchFamily="18" charset="0"/>
                <a:cs typeface="Times New Roman"/>
              </a:rPr>
              <a:t> </a:t>
            </a:r>
            <a:r>
              <a:rPr sz="2000" spc="85" dirty="0">
                <a:latin typeface="Palatino Linotype" panose="02040502050505030304" pitchFamily="18" charset="0"/>
                <a:cs typeface="Times New Roman"/>
              </a:rPr>
              <a:t>process  </a:t>
            </a:r>
            <a:r>
              <a:rPr sz="2000" spc="165" dirty="0">
                <a:latin typeface="Palatino Linotype" panose="02040502050505030304" pitchFamily="18" charset="0"/>
                <a:cs typeface="Times New Roman"/>
              </a:rPr>
              <a:t>and </a:t>
            </a:r>
            <a:r>
              <a:rPr sz="2000" spc="90" dirty="0">
                <a:latin typeface="Palatino Linotype" panose="02040502050505030304" pitchFamily="18" charset="0"/>
                <a:cs typeface="Times New Roman"/>
              </a:rPr>
              <a:t>consent </a:t>
            </a:r>
            <a:r>
              <a:rPr sz="2000" spc="75" dirty="0">
                <a:latin typeface="Palatino Linotype" panose="02040502050505030304" pitchFamily="18" charset="0"/>
                <a:cs typeface="Times New Roman"/>
              </a:rPr>
              <a:t>policy </a:t>
            </a:r>
            <a:r>
              <a:rPr sz="2000" spc="110" dirty="0">
                <a:latin typeface="Palatino Linotype" panose="02040502050505030304" pitchFamily="18" charset="0"/>
                <a:cs typeface="Times New Roman"/>
              </a:rPr>
              <a:t>implementation </a:t>
            </a:r>
            <a:r>
              <a:rPr sz="2000" spc="100" dirty="0">
                <a:latin typeface="Palatino Linotype" panose="02040502050505030304" pitchFamily="18" charset="0"/>
                <a:cs typeface="Times New Roman"/>
              </a:rPr>
              <a:t>strategy </a:t>
            </a:r>
            <a:r>
              <a:rPr sz="2000" spc="130" dirty="0">
                <a:latin typeface="Palatino Linotype" panose="02040502050505030304" pitchFamily="18" charset="0"/>
                <a:cs typeface="Times New Roman"/>
              </a:rPr>
              <a:t>August </a:t>
            </a:r>
            <a:r>
              <a:rPr sz="2000" dirty="0">
                <a:latin typeface="Palatino Linotype" panose="02040502050505030304" pitchFamily="18" charset="0"/>
                <a:cs typeface="Times New Roman"/>
              </a:rPr>
              <a:t>1 </a:t>
            </a:r>
            <a:r>
              <a:rPr sz="2000" spc="165" dirty="0">
                <a:latin typeface="Palatino Linotype" panose="02040502050505030304" pitchFamily="18" charset="0"/>
                <a:cs typeface="Times New Roman"/>
              </a:rPr>
              <a:t>and  </a:t>
            </a:r>
            <a:r>
              <a:rPr sz="2000" spc="120" dirty="0">
                <a:latin typeface="Palatino Linotype" panose="02040502050505030304" pitchFamily="18" charset="0"/>
                <a:cs typeface="Times New Roman"/>
              </a:rPr>
              <a:t>November </a:t>
            </a:r>
            <a:r>
              <a:rPr sz="2000" dirty="0">
                <a:latin typeface="Palatino Linotype" panose="02040502050505030304" pitchFamily="18" charset="0"/>
                <a:cs typeface="Times New Roman"/>
              </a:rPr>
              <a:t>1,</a:t>
            </a:r>
            <a:r>
              <a:rPr sz="2000" spc="-140" dirty="0">
                <a:latin typeface="Palatino Linotype" panose="02040502050505030304" pitchFamily="18" charset="0"/>
                <a:cs typeface="Times New Roman"/>
              </a:rPr>
              <a:t> </a:t>
            </a:r>
            <a:r>
              <a:rPr sz="2000" dirty="0">
                <a:latin typeface="Palatino Linotype" panose="02040502050505030304" pitchFamily="18" charset="0"/>
                <a:cs typeface="Times New Roman"/>
              </a:rPr>
              <a:t>2019.</a:t>
            </a:r>
          </a:p>
          <a:p>
            <a:pPr marL="355600" marR="66040" indent="-342900">
              <a:lnSpc>
                <a:spcPct val="100000"/>
              </a:lnSpc>
              <a:spcBef>
                <a:spcPts val="480"/>
              </a:spcBef>
              <a:buFont typeface="Arial"/>
              <a:buChar char="•"/>
              <a:tabLst>
                <a:tab pos="355600" algn="l"/>
                <a:tab pos="356235" algn="l"/>
              </a:tabLst>
            </a:pPr>
            <a:r>
              <a:rPr sz="2000" spc="110" dirty="0">
                <a:latin typeface="Palatino Linotype" panose="02040502050505030304" pitchFamily="18" charset="0"/>
                <a:cs typeface="Times New Roman"/>
              </a:rPr>
              <a:t>DVHA</a:t>
            </a:r>
            <a:r>
              <a:rPr sz="2000" spc="-130" dirty="0">
                <a:latin typeface="Palatino Linotype" panose="02040502050505030304" pitchFamily="18" charset="0"/>
                <a:cs typeface="Times New Roman"/>
              </a:rPr>
              <a:t> </a:t>
            </a:r>
            <a:r>
              <a:rPr sz="2000" spc="75" dirty="0">
                <a:latin typeface="Palatino Linotype" panose="02040502050505030304" pitchFamily="18" charset="0"/>
                <a:cs typeface="Times New Roman"/>
              </a:rPr>
              <a:t>will</a:t>
            </a:r>
            <a:r>
              <a:rPr sz="2000" dirty="0">
                <a:latin typeface="Palatino Linotype" panose="02040502050505030304" pitchFamily="18" charset="0"/>
                <a:cs typeface="Times New Roman"/>
              </a:rPr>
              <a:t> </a:t>
            </a:r>
            <a:r>
              <a:rPr sz="2000" spc="120" dirty="0">
                <a:latin typeface="Palatino Linotype" panose="02040502050505030304" pitchFamily="18" charset="0"/>
                <a:cs typeface="Times New Roman"/>
              </a:rPr>
              <a:t>provide</a:t>
            </a:r>
            <a:r>
              <a:rPr sz="2000"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a</a:t>
            </a:r>
            <a:r>
              <a:rPr sz="2000" spc="-10" dirty="0">
                <a:latin typeface="Palatino Linotype" panose="02040502050505030304" pitchFamily="18" charset="0"/>
                <a:cs typeface="Times New Roman"/>
              </a:rPr>
              <a:t> </a:t>
            </a:r>
            <a:r>
              <a:rPr sz="2000" spc="65" dirty="0">
                <a:latin typeface="Palatino Linotype" panose="02040502050505030304" pitchFamily="18" charset="0"/>
                <a:cs typeface="Times New Roman"/>
              </a:rPr>
              <a:t>final</a:t>
            </a:r>
            <a:r>
              <a:rPr sz="2000" spc="-15"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report</a:t>
            </a:r>
            <a:r>
              <a:rPr sz="2000" spc="-1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a:t>
            </a:r>
            <a:r>
              <a:rPr sz="2000" spc="-2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Legislature</a:t>
            </a:r>
            <a:r>
              <a:rPr sz="2000" spc="-15" dirty="0">
                <a:latin typeface="Palatino Linotype" panose="02040502050505030304" pitchFamily="18" charset="0"/>
                <a:cs typeface="Times New Roman"/>
              </a:rPr>
              <a:t> </a:t>
            </a:r>
            <a:r>
              <a:rPr sz="2000" spc="165" dirty="0">
                <a:latin typeface="Palatino Linotype" panose="02040502050505030304" pitchFamily="18" charset="0"/>
                <a:cs typeface="Times New Roman"/>
              </a:rPr>
              <a:t>and</a:t>
            </a:r>
            <a:r>
              <a:rPr sz="200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dirty="0">
                <a:latin typeface="Palatino Linotype" panose="02040502050505030304" pitchFamily="18" charset="0"/>
                <a:cs typeface="Times New Roman"/>
              </a:rPr>
              <a:t> </a:t>
            </a:r>
            <a:r>
              <a:rPr sz="2000" spc="35" dirty="0">
                <a:latin typeface="Palatino Linotype" panose="02040502050505030304" pitchFamily="18" charset="0"/>
                <a:cs typeface="Times New Roman"/>
              </a:rPr>
              <a:t>GMCB</a:t>
            </a:r>
            <a:r>
              <a:rPr sz="2000" spc="-1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by  </a:t>
            </a:r>
            <a:r>
              <a:rPr sz="2000" spc="100" dirty="0">
                <a:latin typeface="Palatino Linotype" panose="02040502050505030304" pitchFamily="18" charset="0"/>
                <a:cs typeface="Times New Roman"/>
              </a:rPr>
              <a:t>January </a:t>
            </a:r>
            <a:r>
              <a:rPr sz="2000" spc="5" dirty="0">
                <a:latin typeface="Palatino Linotype" panose="02040502050505030304" pitchFamily="18" charset="0"/>
                <a:cs typeface="Times New Roman"/>
              </a:rPr>
              <a:t>15,</a:t>
            </a:r>
            <a:r>
              <a:rPr sz="2000" spc="-160" dirty="0">
                <a:latin typeface="Palatino Linotype" panose="02040502050505030304" pitchFamily="18" charset="0"/>
                <a:cs typeface="Times New Roman"/>
              </a:rPr>
              <a:t> </a:t>
            </a:r>
            <a:r>
              <a:rPr sz="2000" spc="5" dirty="0">
                <a:latin typeface="Palatino Linotype" panose="02040502050505030304" pitchFamily="18" charset="0"/>
                <a:cs typeface="Times New Roman"/>
              </a:rPr>
              <a:t>2020.</a:t>
            </a:r>
            <a:endParaRPr sz="2000" dirty="0">
              <a:latin typeface="Palatino Linotype" panose="02040502050505030304" pitchFamily="18" charset="0"/>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3510" y="545719"/>
            <a:ext cx="6711315" cy="574040"/>
          </a:xfrm>
          <a:prstGeom prst="rect">
            <a:avLst/>
          </a:prstGeom>
        </p:spPr>
        <p:txBody>
          <a:bodyPr vert="horz" wrap="square" lIns="0" tIns="12700" rIns="0" bIns="0" rtlCol="0">
            <a:spAutoFit/>
          </a:bodyPr>
          <a:lstStyle/>
          <a:p>
            <a:pPr marL="12700">
              <a:lnSpc>
                <a:spcPct val="100000"/>
              </a:lnSpc>
              <a:spcBef>
                <a:spcPts val="100"/>
              </a:spcBef>
            </a:pPr>
            <a:r>
              <a:rPr sz="3600" spc="-120" dirty="0">
                <a:latin typeface="Franklin Gothic Medium" panose="020B0603020102020204" pitchFamily="34" charset="0"/>
              </a:rPr>
              <a:t>Act </a:t>
            </a:r>
            <a:r>
              <a:rPr sz="3600" spc="114" dirty="0">
                <a:latin typeface="Franklin Gothic Medium" panose="020B0603020102020204" pitchFamily="34" charset="0"/>
              </a:rPr>
              <a:t>17 </a:t>
            </a:r>
            <a:r>
              <a:rPr sz="3600" spc="-100" dirty="0">
                <a:latin typeface="Franklin Gothic Medium" panose="020B0603020102020204" pitchFamily="34" charset="0"/>
              </a:rPr>
              <a:t>(S.53): </a:t>
            </a:r>
            <a:r>
              <a:rPr sz="3600" spc="-55" dirty="0">
                <a:latin typeface="Franklin Gothic Medium" panose="020B0603020102020204" pitchFamily="34" charset="0"/>
              </a:rPr>
              <a:t>Primary </a:t>
            </a:r>
            <a:r>
              <a:rPr lang="en-US" sz="3600" spc="-80" dirty="0">
                <a:latin typeface="Franklin Gothic Medium" panose="020B0603020102020204" pitchFamily="34" charset="0"/>
              </a:rPr>
              <a:t>Care Spend</a:t>
            </a:r>
            <a:endParaRPr sz="3600" dirty="0">
              <a:latin typeface="Franklin Gothic Medium" panose="020B0603020102020204" pitchFamily="34" charset="0"/>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7</a:t>
            </a:fld>
            <a:endParaRPr spc="-25" dirty="0"/>
          </a:p>
        </p:txBody>
      </p:sp>
      <p:sp>
        <p:nvSpPr>
          <p:cNvPr id="3" name="object 3"/>
          <p:cNvSpPr txBox="1"/>
          <p:nvPr/>
        </p:nvSpPr>
        <p:spPr>
          <a:xfrm>
            <a:off x="550227" y="1371600"/>
            <a:ext cx="8288973" cy="4485202"/>
          </a:xfrm>
          <a:prstGeom prst="rect">
            <a:avLst/>
          </a:prstGeom>
        </p:spPr>
        <p:txBody>
          <a:bodyPr vert="horz" wrap="square" lIns="0" tIns="12065" rIns="0" bIns="0" rtlCol="0">
            <a:spAutoFit/>
          </a:bodyPr>
          <a:lstStyle/>
          <a:p>
            <a:pPr marL="12700">
              <a:lnSpc>
                <a:spcPts val="2165"/>
              </a:lnSpc>
              <a:spcBef>
                <a:spcPts val="95"/>
              </a:spcBef>
            </a:pPr>
            <a:r>
              <a:rPr sz="1900" spc="25" dirty="0">
                <a:latin typeface="Times New Roman"/>
                <a:cs typeface="Times New Roman"/>
              </a:rPr>
              <a:t>“</a:t>
            </a:r>
            <a:r>
              <a:rPr sz="1900" spc="25" dirty="0">
                <a:latin typeface="Palatino Linotype" panose="02040502050505030304" pitchFamily="18" charset="0"/>
                <a:cs typeface="Times New Roman"/>
              </a:rPr>
              <a:t>An</a:t>
            </a:r>
            <a:r>
              <a:rPr sz="1900" spc="-10" dirty="0">
                <a:latin typeface="Palatino Linotype" panose="02040502050505030304" pitchFamily="18" charset="0"/>
                <a:cs typeface="Times New Roman"/>
              </a:rPr>
              <a:t> </a:t>
            </a:r>
            <a:r>
              <a:rPr sz="1900" spc="65" dirty="0">
                <a:latin typeface="Palatino Linotype" panose="02040502050505030304" pitchFamily="18" charset="0"/>
                <a:cs typeface="Times New Roman"/>
              </a:rPr>
              <a:t>act</a:t>
            </a:r>
            <a:r>
              <a:rPr sz="1900" spc="5" dirty="0">
                <a:latin typeface="Palatino Linotype" panose="02040502050505030304" pitchFamily="18" charset="0"/>
                <a:cs typeface="Times New Roman"/>
              </a:rPr>
              <a:t> </a:t>
            </a:r>
            <a:r>
              <a:rPr sz="1900" spc="80" dirty="0">
                <a:latin typeface="Palatino Linotype" panose="02040502050505030304" pitchFamily="18" charset="0"/>
                <a:cs typeface="Times New Roman"/>
              </a:rPr>
              <a:t>relating</a:t>
            </a:r>
            <a:r>
              <a:rPr sz="1900" dirty="0">
                <a:latin typeface="Palatino Linotype" panose="02040502050505030304" pitchFamily="18" charset="0"/>
                <a:cs typeface="Times New Roman"/>
              </a:rPr>
              <a:t> </a:t>
            </a:r>
            <a:r>
              <a:rPr sz="1900" spc="90" dirty="0">
                <a:latin typeface="Palatino Linotype" panose="02040502050505030304" pitchFamily="18" charset="0"/>
                <a:cs typeface="Times New Roman"/>
              </a:rPr>
              <a:t>to</a:t>
            </a:r>
            <a:r>
              <a:rPr sz="1900" spc="5" dirty="0">
                <a:latin typeface="Palatino Linotype" panose="02040502050505030304" pitchFamily="18" charset="0"/>
                <a:cs typeface="Times New Roman"/>
              </a:rPr>
              <a:t> </a:t>
            </a:r>
            <a:r>
              <a:rPr sz="1900" spc="105" dirty="0">
                <a:latin typeface="Palatino Linotype" panose="02040502050505030304" pitchFamily="18" charset="0"/>
                <a:cs typeface="Times New Roman"/>
              </a:rPr>
              <a:t>determining</a:t>
            </a:r>
            <a:r>
              <a:rPr sz="1900" dirty="0">
                <a:latin typeface="Palatino Linotype" panose="02040502050505030304" pitchFamily="18" charset="0"/>
                <a:cs typeface="Times New Roman"/>
              </a:rPr>
              <a:t> </a:t>
            </a:r>
            <a:r>
              <a:rPr sz="1900" spc="100" dirty="0">
                <a:latin typeface="Palatino Linotype" panose="02040502050505030304" pitchFamily="18" charset="0"/>
                <a:cs typeface="Times New Roman"/>
              </a:rPr>
              <a:t>the</a:t>
            </a:r>
            <a:r>
              <a:rPr sz="1900" spc="10" dirty="0">
                <a:latin typeface="Palatino Linotype" panose="02040502050505030304" pitchFamily="18" charset="0"/>
                <a:cs typeface="Times New Roman"/>
              </a:rPr>
              <a:t> </a:t>
            </a:r>
            <a:r>
              <a:rPr sz="1900" spc="105" dirty="0">
                <a:latin typeface="Palatino Linotype" panose="02040502050505030304" pitchFamily="18" charset="0"/>
                <a:cs typeface="Times New Roman"/>
              </a:rPr>
              <a:t>proportion</a:t>
            </a:r>
            <a:r>
              <a:rPr sz="1900" spc="15" dirty="0">
                <a:latin typeface="Palatino Linotype" panose="02040502050505030304" pitchFamily="18" charset="0"/>
                <a:cs typeface="Times New Roman"/>
              </a:rPr>
              <a:t> </a:t>
            </a:r>
            <a:r>
              <a:rPr sz="1900" spc="40" dirty="0">
                <a:latin typeface="Palatino Linotype" panose="02040502050505030304" pitchFamily="18" charset="0"/>
                <a:cs typeface="Times New Roman"/>
              </a:rPr>
              <a:t>of</a:t>
            </a:r>
            <a:r>
              <a:rPr sz="1900" spc="5" dirty="0">
                <a:latin typeface="Palatino Linotype" panose="02040502050505030304" pitchFamily="18" charset="0"/>
                <a:cs typeface="Times New Roman"/>
              </a:rPr>
              <a:t> </a:t>
            </a:r>
            <a:r>
              <a:rPr sz="1900" spc="95" dirty="0">
                <a:latin typeface="Palatino Linotype" panose="02040502050505030304" pitchFamily="18" charset="0"/>
                <a:cs typeface="Times New Roman"/>
              </a:rPr>
              <a:t>health</a:t>
            </a:r>
            <a:r>
              <a:rPr sz="1900" dirty="0">
                <a:latin typeface="Palatino Linotype" panose="02040502050505030304" pitchFamily="18" charset="0"/>
                <a:cs typeface="Times New Roman"/>
              </a:rPr>
              <a:t> </a:t>
            </a:r>
            <a:r>
              <a:rPr sz="1900" spc="65" dirty="0">
                <a:latin typeface="Palatino Linotype" panose="02040502050505030304" pitchFamily="18" charset="0"/>
                <a:cs typeface="Times New Roman"/>
              </a:rPr>
              <a:t>care</a:t>
            </a:r>
            <a:r>
              <a:rPr sz="1900" spc="5" dirty="0">
                <a:latin typeface="Palatino Linotype" panose="02040502050505030304" pitchFamily="18" charset="0"/>
                <a:cs typeface="Times New Roman"/>
              </a:rPr>
              <a:t> </a:t>
            </a:r>
            <a:r>
              <a:rPr sz="1900" spc="120" dirty="0">
                <a:latin typeface="Palatino Linotype" panose="02040502050505030304" pitchFamily="18" charset="0"/>
                <a:cs typeface="Times New Roman"/>
              </a:rPr>
              <a:t>spending</a:t>
            </a:r>
            <a:endParaRPr sz="1900" dirty="0">
              <a:latin typeface="Palatino Linotype" panose="02040502050505030304" pitchFamily="18" charset="0"/>
              <a:cs typeface="Times New Roman"/>
            </a:endParaRPr>
          </a:p>
          <a:p>
            <a:pPr marL="12700">
              <a:lnSpc>
                <a:spcPts val="2165"/>
              </a:lnSpc>
            </a:pPr>
            <a:r>
              <a:rPr sz="1900" spc="75" dirty="0">
                <a:latin typeface="Palatino Linotype" panose="02040502050505030304" pitchFamily="18" charset="0"/>
                <a:cs typeface="Times New Roman"/>
              </a:rPr>
              <a:t>allocated </a:t>
            </a:r>
            <a:r>
              <a:rPr sz="1900" spc="85" dirty="0">
                <a:latin typeface="Palatino Linotype" panose="02040502050505030304" pitchFamily="18" charset="0"/>
                <a:cs typeface="Times New Roman"/>
              </a:rPr>
              <a:t>to </a:t>
            </a:r>
            <a:r>
              <a:rPr sz="1900" spc="114" dirty="0">
                <a:latin typeface="Palatino Linotype" panose="02040502050505030304" pitchFamily="18" charset="0"/>
                <a:cs typeface="Times New Roman"/>
              </a:rPr>
              <a:t>primary</a:t>
            </a:r>
            <a:r>
              <a:rPr sz="1900" spc="-150" dirty="0">
                <a:latin typeface="Palatino Linotype" panose="02040502050505030304" pitchFamily="18" charset="0"/>
                <a:cs typeface="Times New Roman"/>
              </a:rPr>
              <a:t> </a:t>
            </a:r>
            <a:r>
              <a:rPr sz="1900" spc="60" dirty="0">
                <a:latin typeface="Palatino Linotype" panose="02040502050505030304" pitchFamily="18" charset="0"/>
                <a:cs typeface="Times New Roman"/>
              </a:rPr>
              <a:t>care.”</a:t>
            </a:r>
            <a:endParaRPr sz="1900" dirty="0">
              <a:latin typeface="Palatino Linotype" panose="02040502050505030304" pitchFamily="18" charset="0"/>
              <a:cs typeface="Times New Roman"/>
            </a:endParaRPr>
          </a:p>
          <a:p>
            <a:pPr marL="355600" marR="140335" indent="-342900">
              <a:lnSpc>
                <a:spcPts val="2050"/>
              </a:lnSpc>
              <a:spcBef>
                <a:spcPts val="490"/>
              </a:spcBef>
              <a:buFont typeface="Arial"/>
              <a:buChar char="•"/>
              <a:tabLst>
                <a:tab pos="355600" algn="l"/>
                <a:tab pos="356235" algn="l"/>
              </a:tabLst>
            </a:pPr>
            <a:r>
              <a:rPr sz="1900" spc="65" dirty="0">
                <a:latin typeface="Palatino Linotype" panose="02040502050505030304" pitchFamily="18" charset="0"/>
                <a:cs typeface="Times New Roman"/>
              </a:rPr>
              <a:t>GMCB/DVHA</a:t>
            </a:r>
            <a:r>
              <a:rPr sz="1900" spc="-75" dirty="0">
                <a:latin typeface="Palatino Linotype" panose="02040502050505030304" pitchFamily="18" charset="0"/>
                <a:cs typeface="Times New Roman"/>
              </a:rPr>
              <a:t> </a:t>
            </a:r>
            <a:r>
              <a:rPr sz="1900" spc="155" dirty="0">
                <a:latin typeface="Palatino Linotype" panose="02040502050505030304" pitchFamily="18" charset="0"/>
                <a:cs typeface="Times New Roman"/>
              </a:rPr>
              <a:t>and</a:t>
            </a:r>
            <a:r>
              <a:rPr sz="1900" spc="-5" dirty="0">
                <a:latin typeface="Palatino Linotype" panose="02040502050505030304" pitchFamily="18" charset="0"/>
                <a:cs typeface="Times New Roman"/>
              </a:rPr>
              <a:t> </a:t>
            </a:r>
            <a:r>
              <a:rPr sz="1900" spc="95" dirty="0">
                <a:latin typeface="Palatino Linotype" panose="02040502050505030304" pitchFamily="18" charset="0"/>
                <a:cs typeface="Times New Roman"/>
              </a:rPr>
              <a:t>stakeholders</a:t>
            </a:r>
            <a:r>
              <a:rPr sz="1900" spc="-5" dirty="0">
                <a:latin typeface="Palatino Linotype" panose="02040502050505030304" pitchFamily="18" charset="0"/>
                <a:cs typeface="Times New Roman"/>
              </a:rPr>
              <a:t> </a:t>
            </a:r>
            <a:r>
              <a:rPr sz="1900" spc="90" dirty="0">
                <a:latin typeface="Palatino Linotype" panose="02040502050505030304" pitchFamily="18" charset="0"/>
                <a:cs typeface="Times New Roman"/>
              </a:rPr>
              <a:t>to</a:t>
            </a:r>
            <a:r>
              <a:rPr sz="1900" spc="-5" dirty="0">
                <a:latin typeface="Palatino Linotype" panose="02040502050505030304" pitchFamily="18" charset="0"/>
                <a:cs typeface="Times New Roman"/>
              </a:rPr>
              <a:t> </a:t>
            </a:r>
            <a:r>
              <a:rPr sz="1900" spc="80" dirty="0">
                <a:latin typeface="Palatino Linotype" panose="02040502050505030304" pitchFamily="18" charset="0"/>
                <a:cs typeface="Times New Roman"/>
              </a:rPr>
              <a:t>identify</a:t>
            </a:r>
            <a:r>
              <a:rPr sz="1900" spc="5" dirty="0">
                <a:latin typeface="Palatino Linotype" panose="02040502050505030304" pitchFamily="18" charset="0"/>
                <a:cs typeface="Times New Roman"/>
              </a:rPr>
              <a:t> </a:t>
            </a:r>
            <a:r>
              <a:rPr sz="1900" spc="-5" dirty="0">
                <a:latin typeface="Palatino Linotype" panose="02040502050505030304" pitchFamily="18" charset="0"/>
                <a:cs typeface="Times New Roman"/>
              </a:rPr>
              <a:t>&amp; </a:t>
            </a:r>
            <a:r>
              <a:rPr sz="1900" spc="105" dirty="0">
                <a:latin typeface="Palatino Linotype" panose="02040502050505030304" pitchFamily="18" charset="0"/>
                <a:cs typeface="Times New Roman"/>
              </a:rPr>
              <a:t>report</a:t>
            </a:r>
            <a:r>
              <a:rPr sz="1900" spc="15" dirty="0">
                <a:latin typeface="Palatino Linotype" panose="02040502050505030304" pitchFamily="18" charset="0"/>
                <a:cs typeface="Times New Roman"/>
              </a:rPr>
              <a:t> </a:t>
            </a:r>
            <a:r>
              <a:rPr sz="1900" spc="85" dirty="0">
                <a:latin typeface="Palatino Linotype" panose="02040502050505030304" pitchFamily="18" charset="0"/>
                <a:cs typeface="Times New Roman"/>
              </a:rPr>
              <a:t>to</a:t>
            </a:r>
            <a:r>
              <a:rPr sz="1900" spc="-5" dirty="0">
                <a:latin typeface="Palatino Linotype" panose="02040502050505030304" pitchFamily="18" charset="0"/>
                <a:cs typeface="Times New Roman"/>
              </a:rPr>
              <a:t> </a:t>
            </a:r>
            <a:r>
              <a:rPr sz="1900" spc="85" dirty="0">
                <a:latin typeface="Palatino Linotype" panose="02040502050505030304" pitchFamily="18" charset="0"/>
                <a:cs typeface="Times New Roman"/>
              </a:rPr>
              <a:t>committees</a:t>
            </a:r>
            <a:r>
              <a:rPr sz="1900" spc="15" dirty="0">
                <a:latin typeface="Palatino Linotype" panose="02040502050505030304" pitchFamily="18" charset="0"/>
                <a:cs typeface="Times New Roman"/>
              </a:rPr>
              <a:t> </a:t>
            </a:r>
            <a:r>
              <a:rPr sz="1900" spc="40" dirty="0">
                <a:latin typeface="Palatino Linotype" panose="02040502050505030304" pitchFamily="18" charset="0"/>
                <a:cs typeface="Times New Roman"/>
              </a:rPr>
              <a:t>of  </a:t>
            </a:r>
            <a:r>
              <a:rPr sz="1900" spc="60" dirty="0">
                <a:latin typeface="Palatino Linotype" panose="02040502050505030304" pitchFamily="18" charset="0"/>
                <a:cs typeface="Times New Roman"/>
              </a:rPr>
              <a:t>jurisdiction:</a:t>
            </a:r>
            <a:endParaRPr sz="1900" dirty="0">
              <a:latin typeface="Palatino Linotype" panose="02040502050505030304" pitchFamily="18" charset="0"/>
              <a:cs typeface="Times New Roman"/>
            </a:endParaRPr>
          </a:p>
          <a:p>
            <a:pPr marL="756285" lvl="1" indent="-286385">
              <a:lnSpc>
                <a:spcPts val="2165"/>
              </a:lnSpc>
              <a:spcBef>
                <a:spcPts val="200"/>
              </a:spcBef>
              <a:buFont typeface="Arial"/>
              <a:buChar char="–"/>
              <a:tabLst>
                <a:tab pos="756285" algn="l"/>
                <a:tab pos="756920" algn="l"/>
              </a:tabLst>
            </a:pPr>
            <a:r>
              <a:rPr sz="1900" spc="75" dirty="0">
                <a:latin typeface="Palatino Linotype" panose="02040502050505030304" pitchFamily="18" charset="0"/>
                <a:cs typeface="Times New Roman"/>
              </a:rPr>
              <a:t>Categories</a:t>
            </a:r>
            <a:r>
              <a:rPr sz="1900" spc="15" dirty="0">
                <a:latin typeface="Palatino Linotype" panose="02040502050505030304" pitchFamily="18" charset="0"/>
                <a:cs typeface="Times New Roman"/>
              </a:rPr>
              <a:t> </a:t>
            </a:r>
            <a:r>
              <a:rPr sz="1900" spc="40" dirty="0">
                <a:latin typeface="Palatino Linotype" panose="02040502050505030304" pitchFamily="18" charset="0"/>
                <a:cs typeface="Times New Roman"/>
              </a:rPr>
              <a:t>of</a:t>
            </a:r>
            <a:r>
              <a:rPr sz="1900" spc="20" dirty="0">
                <a:latin typeface="Palatino Linotype" panose="02040502050505030304" pitchFamily="18" charset="0"/>
                <a:cs typeface="Times New Roman"/>
              </a:rPr>
              <a:t> </a:t>
            </a:r>
            <a:r>
              <a:rPr sz="1900" spc="95" dirty="0">
                <a:latin typeface="Palatino Linotype" panose="02040502050505030304" pitchFamily="18" charset="0"/>
                <a:cs typeface="Times New Roman"/>
              </a:rPr>
              <a:t>health</a:t>
            </a:r>
            <a:r>
              <a:rPr sz="1900" spc="-5" dirty="0">
                <a:latin typeface="Palatino Linotype" panose="02040502050505030304" pitchFamily="18" charset="0"/>
                <a:cs typeface="Times New Roman"/>
              </a:rPr>
              <a:t> </a:t>
            </a:r>
            <a:r>
              <a:rPr sz="1900" spc="75" dirty="0">
                <a:latin typeface="Palatino Linotype" panose="02040502050505030304" pitchFamily="18" charset="0"/>
                <a:cs typeface="Times New Roman"/>
              </a:rPr>
              <a:t>professionals</a:t>
            </a:r>
            <a:r>
              <a:rPr sz="1900" dirty="0">
                <a:latin typeface="Palatino Linotype" panose="02040502050505030304" pitchFamily="18" charset="0"/>
                <a:cs typeface="Times New Roman"/>
              </a:rPr>
              <a:t> </a:t>
            </a:r>
            <a:r>
              <a:rPr sz="1900" spc="145" dirty="0">
                <a:latin typeface="Palatino Linotype" panose="02040502050505030304" pitchFamily="18" charset="0"/>
                <a:cs typeface="Times New Roman"/>
              </a:rPr>
              <a:t>who</a:t>
            </a:r>
            <a:r>
              <a:rPr sz="1900" spc="-5" dirty="0">
                <a:latin typeface="Palatino Linotype" panose="02040502050505030304" pitchFamily="18" charset="0"/>
                <a:cs typeface="Times New Roman"/>
              </a:rPr>
              <a:t> </a:t>
            </a:r>
            <a:r>
              <a:rPr sz="1900" spc="120" dirty="0">
                <a:latin typeface="Palatino Linotype" panose="02040502050505030304" pitchFamily="18" charset="0"/>
                <a:cs typeface="Times New Roman"/>
              </a:rPr>
              <a:t>should</a:t>
            </a:r>
            <a:r>
              <a:rPr sz="1900" spc="10" dirty="0">
                <a:latin typeface="Palatino Linotype" panose="02040502050505030304" pitchFamily="18" charset="0"/>
                <a:cs typeface="Times New Roman"/>
              </a:rPr>
              <a:t> </a:t>
            </a:r>
            <a:r>
              <a:rPr sz="1900" spc="75" dirty="0">
                <a:latin typeface="Palatino Linotype" panose="02040502050505030304" pitchFamily="18" charset="0"/>
                <a:cs typeface="Times New Roman"/>
              </a:rPr>
              <a:t>be</a:t>
            </a:r>
            <a:r>
              <a:rPr sz="1900" spc="-5" dirty="0">
                <a:latin typeface="Palatino Linotype" panose="02040502050505030304" pitchFamily="18" charset="0"/>
                <a:cs typeface="Times New Roman"/>
              </a:rPr>
              <a:t> </a:t>
            </a:r>
            <a:r>
              <a:rPr sz="1900" spc="95" dirty="0">
                <a:latin typeface="Palatino Linotype" panose="02040502050505030304" pitchFamily="18" charset="0"/>
                <a:cs typeface="Times New Roman"/>
              </a:rPr>
              <a:t>considered</a:t>
            </a:r>
            <a:endParaRPr sz="1900" dirty="0">
              <a:latin typeface="Palatino Linotype" panose="02040502050505030304" pitchFamily="18" charset="0"/>
              <a:cs typeface="Times New Roman"/>
            </a:endParaRPr>
          </a:p>
          <a:p>
            <a:pPr marL="756285">
              <a:lnSpc>
                <a:spcPts val="2165"/>
              </a:lnSpc>
            </a:pPr>
            <a:r>
              <a:rPr sz="1900" spc="114" dirty="0">
                <a:latin typeface="Palatino Linotype" panose="02040502050505030304" pitchFamily="18" charset="0"/>
                <a:cs typeface="Times New Roman"/>
              </a:rPr>
              <a:t>primary</a:t>
            </a:r>
            <a:r>
              <a:rPr sz="1900" spc="5" dirty="0">
                <a:latin typeface="Palatino Linotype" panose="02040502050505030304" pitchFamily="18" charset="0"/>
                <a:cs typeface="Times New Roman"/>
              </a:rPr>
              <a:t> </a:t>
            </a:r>
            <a:r>
              <a:rPr sz="1900" spc="65" dirty="0">
                <a:latin typeface="Palatino Linotype" panose="02040502050505030304" pitchFamily="18" charset="0"/>
                <a:cs typeface="Times New Roman"/>
              </a:rPr>
              <a:t>care</a:t>
            </a:r>
            <a:endParaRPr sz="1900" dirty="0">
              <a:latin typeface="Palatino Linotype" panose="02040502050505030304" pitchFamily="18" charset="0"/>
              <a:cs typeface="Times New Roman"/>
            </a:endParaRPr>
          </a:p>
          <a:p>
            <a:pPr marL="756285" lvl="1" indent="-286385">
              <a:lnSpc>
                <a:spcPct val="100000"/>
              </a:lnSpc>
              <a:spcBef>
                <a:spcPts val="229"/>
              </a:spcBef>
              <a:buFont typeface="Arial"/>
              <a:buChar char="–"/>
              <a:tabLst>
                <a:tab pos="756285" algn="l"/>
                <a:tab pos="756920" algn="l"/>
              </a:tabLst>
            </a:pPr>
            <a:r>
              <a:rPr sz="1900" spc="100" dirty="0">
                <a:latin typeface="Palatino Linotype" panose="02040502050505030304" pitchFamily="18" charset="0"/>
                <a:cs typeface="Times New Roman"/>
              </a:rPr>
              <a:t>Procedure</a:t>
            </a:r>
            <a:r>
              <a:rPr sz="1900" spc="25" dirty="0">
                <a:latin typeface="Palatino Linotype" panose="02040502050505030304" pitchFamily="18" charset="0"/>
                <a:cs typeface="Times New Roman"/>
              </a:rPr>
              <a:t> </a:t>
            </a:r>
            <a:r>
              <a:rPr sz="1900" spc="80" dirty="0">
                <a:latin typeface="Palatino Linotype" panose="02040502050505030304" pitchFamily="18" charset="0"/>
                <a:cs typeface="Times New Roman"/>
              </a:rPr>
              <a:t>codes</a:t>
            </a:r>
            <a:r>
              <a:rPr sz="1900" spc="10" dirty="0">
                <a:latin typeface="Palatino Linotype" panose="02040502050505030304" pitchFamily="18" charset="0"/>
                <a:cs typeface="Times New Roman"/>
              </a:rPr>
              <a:t> </a:t>
            </a:r>
            <a:r>
              <a:rPr sz="1900" spc="105" dirty="0">
                <a:latin typeface="Palatino Linotype" panose="02040502050505030304" pitchFamily="18" charset="0"/>
                <a:cs typeface="Times New Roman"/>
              </a:rPr>
              <a:t>that</a:t>
            </a:r>
            <a:r>
              <a:rPr sz="1900" spc="-5" dirty="0">
                <a:latin typeface="Palatino Linotype" panose="02040502050505030304" pitchFamily="18" charset="0"/>
                <a:cs typeface="Times New Roman"/>
              </a:rPr>
              <a:t> </a:t>
            </a:r>
            <a:r>
              <a:rPr sz="1900" spc="114" dirty="0">
                <a:latin typeface="Palatino Linotype" panose="02040502050505030304" pitchFamily="18" charset="0"/>
                <a:cs typeface="Times New Roman"/>
              </a:rPr>
              <a:t>should</a:t>
            </a:r>
            <a:r>
              <a:rPr sz="1900" spc="10" dirty="0">
                <a:latin typeface="Palatino Linotype" panose="02040502050505030304" pitchFamily="18" charset="0"/>
                <a:cs typeface="Times New Roman"/>
              </a:rPr>
              <a:t> </a:t>
            </a:r>
            <a:r>
              <a:rPr sz="1900" spc="75" dirty="0">
                <a:latin typeface="Palatino Linotype" panose="02040502050505030304" pitchFamily="18" charset="0"/>
                <a:cs typeface="Times New Roman"/>
              </a:rPr>
              <a:t>be</a:t>
            </a:r>
            <a:r>
              <a:rPr sz="1900" spc="10" dirty="0">
                <a:latin typeface="Palatino Linotype" panose="02040502050505030304" pitchFamily="18" charset="0"/>
                <a:cs typeface="Times New Roman"/>
              </a:rPr>
              <a:t> </a:t>
            </a:r>
            <a:r>
              <a:rPr sz="1900" spc="95" dirty="0">
                <a:latin typeface="Palatino Linotype" panose="02040502050505030304" pitchFamily="18" charset="0"/>
                <a:cs typeface="Times New Roman"/>
              </a:rPr>
              <a:t>considered</a:t>
            </a:r>
            <a:r>
              <a:rPr sz="1900" spc="5" dirty="0">
                <a:latin typeface="Palatino Linotype" panose="02040502050505030304" pitchFamily="18" charset="0"/>
                <a:cs typeface="Times New Roman"/>
              </a:rPr>
              <a:t> </a:t>
            </a:r>
            <a:r>
              <a:rPr sz="1900" spc="114" dirty="0">
                <a:latin typeface="Palatino Linotype" panose="02040502050505030304" pitchFamily="18" charset="0"/>
                <a:cs typeface="Times New Roman"/>
              </a:rPr>
              <a:t>primary</a:t>
            </a:r>
            <a:r>
              <a:rPr sz="1900" spc="10" dirty="0">
                <a:latin typeface="Palatino Linotype" panose="02040502050505030304" pitchFamily="18" charset="0"/>
                <a:cs typeface="Times New Roman"/>
              </a:rPr>
              <a:t> </a:t>
            </a:r>
            <a:r>
              <a:rPr sz="1900" spc="65" dirty="0">
                <a:latin typeface="Palatino Linotype" panose="02040502050505030304" pitchFamily="18" charset="0"/>
                <a:cs typeface="Times New Roman"/>
              </a:rPr>
              <a:t>care</a:t>
            </a:r>
            <a:endParaRPr sz="1900" dirty="0">
              <a:latin typeface="Palatino Linotype" panose="02040502050505030304" pitchFamily="18" charset="0"/>
              <a:cs typeface="Times New Roman"/>
            </a:endParaRPr>
          </a:p>
          <a:p>
            <a:pPr marL="756285" marR="746125" lvl="1" indent="-286385">
              <a:lnSpc>
                <a:spcPts val="2050"/>
              </a:lnSpc>
              <a:spcBef>
                <a:spcPts val="489"/>
              </a:spcBef>
              <a:buFont typeface="Arial"/>
              <a:buChar char="–"/>
              <a:tabLst>
                <a:tab pos="756285" algn="l"/>
                <a:tab pos="756920" algn="l"/>
              </a:tabLst>
            </a:pPr>
            <a:r>
              <a:rPr sz="1900" spc="80" dirty="0">
                <a:latin typeface="Palatino Linotype" panose="02040502050505030304" pitchFamily="18" charset="0"/>
                <a:cs typeface="Times New Roman"/>
              </a:rPr>
              <a:t>Non-claims-based</a:t>
            </a:r>
            <a:r>
              <a:rPr sz="1900" spc="10" dirty="0">
                <a:latin typeface="Palatino Linotype" panose="02040502050505030304" pitchFamily="18" charset="0"/>
                <a:cs typeface="Times New Roman"/>
              </a:rPr>
              <a:t> </a:t>
            </a:r>
            <a:r>
              <a:rPr sz="1900" spc="114" dirty="0">
                <a:latin typeface="Palatino Linotype" panose="02040502050505030304" pitchFamily="18" charset="0"/>
                <a:cs typeface="Times New Roman"/>
              </a:rPr>
              <a:t>payments</a:t>
            </a:r>
            <a:r>
              <a:rPr sz="1900" spc="10" dirty="0">
                <a:latin typeface="Palatino Linotype" panose="02040502050505030304" pitchFamily="18" charset="0"/>
                <a:cs typeface="Times New Roman"/>
              </a:rPr>
              <a:t> </a:t>
            </a:r>
            <a:r>
              <a:rPr sz="1900" spc="85" dirty="0">
                <a:latin typeface="Palatino Linotype" panose="02040502050505030304" pitchFamily="18" charset="0"/>
                <a:cs typeface="Times New Roman"/>
              </a:rPr>
              <a:t>to</a:t>
            </a:r>
            <a:r>
              <a:rPr sz="1900" spc="20" dirty="0">
                <a:latin typeface="Palatino Linotype" panose="02040502050505030304" pitchFamily="18" charset="0"/>
                <a:cs typeface="Times New Roman"/>
              </a:rPr>
              <a:t> </a:t>
            </a:r>
            <a:r>
              <a:rPr sz="1900" spc="75" dirty="0">
                <a:latin typeface="Palatino Linotype" panose="02040502050505030304" pitchFamily="18" charset="0"/>
                <a:cs typeface="Times New Roman"/>
              </a:rPr>
              <a:t>be</a:t>
            </a:r>
            <a:r>
              <a:rPr sz="1900" spc="5" dirty="0">
                <a:latin typeface="Palatino Linotype" panose="02040502050505030304" pitchFamily="18" charset="0"/>
                <a:cs typeface="Times New Roman"/>
              </a:rPr>
              <a:t> </a:t>
            </a:r>
            <a:r>
              <a:rPr sz="1900" spc="105" dirty="0">
                <a:latin typeface="Palatino Linotype" panose="02040502050505030304" pitchFamily="18" charset="0"/>
                <a:cs typeface="Times New Roman"/>
              </a:rPr>
              <a:t>included</a:t>
            </a:r>
            <a:r>
              <a:rPr sz="1900" spc="5" dirty="0">
                <a:latin typeface="Palatino Linotype" panose="02040502050505030304" pitchFamily="18" charset="0"/>
                <a:cs typeface="Times New Roman"/>
              </a:rPr>
              <a:t> </a:t>
            </a:r>
            <a:r>
              <a:rPr sz="1900" spc="85" dirty="0">
                <a:latin typeface="Palatino Linotype" panose="02040502050505030304" pitchFamily="18" charset="0"/>
                <a:cs typeface="Times New Roman"/>
              </a:rPr>
              <a:t>in</a:t>
            </a:r>
            <a:r>
              <a:rPr sz="1900" spc="5" dirty="0">
                <a:latin typeface="Palatino Linotype" panose="02040502050505030304" pitchFamily="18" charset="0"/>
                <a:cs typeface="Times New Roman"/>
              </a:rPr>
              <a:t> </a:t>
            </a:r>
            <a:r>
              <a:rPr sz="1900" spc="70" dirty="0">
                <a:latin typeface="Palatino Linotype" panose="02040502050505030304" pitchFamily="18" charset="0"/>
                <a:cs typeface="Times New Roman"/>
              </a:rPr>
              <a:t>calculation</a:t>
            </a:r>
            <a:r>
              <a:rPr sz="1900" spc="5" dirty="0">
                <a:latin typeface="Palatino Linotype" panose="02040502050505030304" pitchFamily="18" charset="0"/>
                <a:cs typeface="Times New Roman"/>
              </a:rPr>
              <a:t> </a:t>
            </a:r>
            <a:r>
              <a:rPr sz="1900" spc="40" dirty="0">
                <a:latin typeface="Palatino Linotype" panose="02040502050505030304" pitchFamily="18" charset="0"/>
                <a:cs typeface="Times New Roman"/>
              </a:rPr>
              <a:t>of  </a:t>
            </a:r>
            <a:r>
              <a:rPr sz="1900" spc="114" dirty="0">
                <a:latin typeface="Palatino Linotype" panose="02040502050505030304" pitchFamily="18" charset="0"/>
                <a:cs typeface="Times New Roman"/>
              </a:rPr>
              <a:t>primary </a:t>
            </a:r>
            <a:r>
              <a:rPr sz="1900" spc="65" dirty="0">
                <a:latin typeface="Palatino Linotype" panose="02040502050505030304" pitchFamily="18" charset="0"/>
                <a:cs typeface="Times New Roman"/>
              </a:rPr>
              <a:t>care</a:t>
            </a:r>
            <a:r>
              <a:rPr sz="1900" spc="-95" dirty="0">
                <a:latin typeface="Palatino Linotype" panose="02040502050505030304" pitchFamily="18" charset="0"/>
                <a:cs typeface="Times New Roman"/>
              </a:rPr>
              <a:t> </a:t>
            </a:r>
            <a:r>
              <a:rPr sz="1900" spc="135" dirty="0">
                <a:latin typeface="Palatino Linotype" panose="02040502050505030304" pitchFamily="18" charset="0"/>
                <a:cs typeface="Times New Roman"/>
              </a:rPr>
              <a:t>spend</a:t>
            </a:r>
            <a:endParaRPr sz="1900" dirty="0">
              <a:latin typeface="Palatino Linotype" panose="02040502050505030304" pitchFamily="18" charset="0"/>
              <a:cs typeface="Times New Roman"/>
            </a:endParaRPr>
          </a:p>
          <a:p>
            <a:pPr marL="756285" lvl="1" indent="-286385">
              <a:lnSpc>
                <a:spcPts val="2165"/>
              </a:lnSpc>
              <a:spcBef>
                <a:spcPts val="200"/>
              </a:spcBef>
              <a:buFont typeface="Arial"/>
              <a:buChar char="–"/>
              <a:tabLst>
                <a:tab pos="756285" algn="l"/>
                <a:tab pos="756920" algn="l"/>
              </a:tabLst>
            </a:pPr>
            <a:r>
              <a:rPr sz="1900" spc="60" dirty="0">
                <a:latin typeface="Palatino Linotype" panose="02040502050505030304" pitchFamily="18" charset="0"/>
                <a:cs typeface="Times New Roman"/>
              </a:rPr>
              <a:t>Ways</a:t>
            </a:r>
            <a:r>
              <a:rPr sz="1900" dirty="0">
                <a:latin typeface="Palatino Linotype" panose="02040502050505030304" pitchFamily="18" charset="0"/>
                <a:cs typeface="Times New Roman"/>
              </a:rPr>
              <a:t> </a:t>
            </a:r>
            <a:r>
              <a:rPr sz="1900" spc="85" dirty="0">
                <a:latin typeface="Palatino Linotype" panose="02040502050505030304" pitchFamily="18" charset="0"/>
                <a:cs typeface="Times New Roman"/>
              </a:rPr>
              <a:t>in</a:t>
            </a:r>
            <a:r>
              <a:rPr sz="1900" dirty="0">
                <a:latin typeface="Palatino Linotype" panose="02040502050505030304" pitchFamily="18" charset="0"/>
                <a:cs typeface="Times New Roman"/>
              </a:rPr>
              <a:t> </a:t>
            </a:r>
            <a:r>
              <a:rPr sz="1900" spc="105" dirty="0">
                <a:latin typeface="Palatino Linotype" panose="02040502050505030304" pitchFamily="18" charset="0"/>
                <a:cs typeface="Times New Roman"/>
              </a:rPr>
              <a:t>which</a:t>
            </a:r>
            <a:r>
              <a:rPr sz="1900" spc="-10" dirty="0">
                <a:latin typeface="Palatino Linotype" panose="02040502050505030304" pitchFamily="18" charset="0"/>
                <a:cs typeface="Times New Roman"/>
              </a:rPr>
              <a:t> </a:t>
            </a:r>
            <a:r>
              <a:rPr sz="1900" spc="65" dirty="0">
                <a:latin typeface="Palatino Linotype" panose="02040502050505030304" pitchFamily="18" charset="0"/>
                <a:cs typeface="Times New Roman"/>
              </a:rPr>
              <a:t>categories</a:t>
            </a:r>
            <a:r>
              <a:rPr sz="1900" spc="20" dirty="0">
                <a:latin typeface="Palatino Linotype" panose="02040502050505030304" pitchFamily="18" charset="0"/>
                <a:cs typeface="Times New Roman"/>
              </a:rPr>
              <a:t> </a:t>
            </a:r>
            <a:r>
              <a:rPr sz="1900" spc="155" dirty="0">
                <a:latin typeface="Palatino Linotype" panose="02040502050505030304" pitchFamily="18" charset="0"/>
                <a:cs typeface="Times New Roman"/>
              </a:rPr>
              <a:t>and</a:t>
            </a:r>
            <a:r>
              <a:rPr sz="1900" dirty="0">
                <a:latin typeface="Palatino Linotype" panose="02040502050505030304" pitchFamily="18" charset="0"/>
                <a:cs typeface="Times New Roman"/>
              </a:rPr>
              <a:t> </a:t>
            </a:r>
            <a:r>
              <a:rPr sz="1900" spc="80" dirty="0">
                <a:latin typeface="Palatino Linotype" panose="02040502050505030304" pitchFamily="18" charset="0"/>
                <a:cs typeface="Times New Roman"/>
              </a:rPr>
              <a:t>codes</a:t>
            </a:r>
            <a:r>
              <a:rPr sz="1900" dirty="0">
                <a:latin typeface="Palatino Linotype" panose="02040502050505030304" pitchFamily="18" charset="0"/>
                <a:cs typeface="Times New Roman"/>
              </a:rPr>
              <a:t> </a:t>
            </a:r>
            <a:r>
              <a:rPr sz="1900" spc="90" dirty="0">
                <a:latin typeface="Palatino Linotype" panose="02040502050505030304" pitchFamily="18" charset="0"/>
                <a:cs typeface="Times New Roman"/>
              </a:rPr>
              <a:t>are</a:t>
            </a:r>
            <a:r>
              <a:rPr sz="1900" spc="15" dirty="0">
                <a:latin typeface="Palatino Linotype" panose="02040502050505030304" pitchFamily="18" charset="0"/>
                <a:cs typeface="Times New Roman"/>
              </a:rPr>
              <a:t> </a:t>
            </a:r>
            <a:r>
              <a:rPr sz="1900" spc="75" dirty="0">
                <a:latin typeface="Palatino Linotype" panose="02040502050505030304" pitchFamily="18" charset="0"/>
                <a:cs typeface="Times New Roman"/>
              </a:rPr>
              <a:t>consistent</a:t>
            </a:r>
            <a:r>
              <a:rPr sz="1900" spc="-10" dirty="0">
                <a:latin typeface="Palatino Linotype" panose="02040502050505030304" pitchFamily="18" charset="0"/>
                <a:cs typeface="Times New Roman"/>
              </a:rPr>
              <a:t> </a:t>
            </a:r>
            <a:r>
              <a:rPr sz="1900" spc="100" dirty="0">
                <a:latin typeface="Palatino Linotype" panose="02040502050505030304" pitchFamily="18" charset="0"/>
                <a:cs typeface="Times New Roman"/>
              </a:rPr>
              <a:t>or</a:t>
            </a:r>
            <a:r>
              <a:rPr sz="1900" spc="10" dirty="0">
                <a:latin typeface="Palatino Linotype" panose="02040502050505030304" pitchFamily="18" charset="0"/>
                <a:cs typeface="Times New Roman"/>
              </a:rPr>
              <a:t> </a:t>
            </a:r>
            <a:r>
              <a:rPr sz="1900" spc="65" dirty="0">
                <a:latin typeface="Palatino Linotype" panose="02040502050505030304" pitchFamily="18" charset="0"/>
                <a:cs typeface="Times New Roman"/>
              </a:rPr>
              <a:t>differ</a:t>
            </a:r>
            <a:r>
              <a:rPr sz="1900" dirty="0">
                <a:latin typeface="Palatino Linotype" panose="02040502050505030304" pitchFamily="18" charset="0"/>
                <a:cs typeface="Times New Roman"/>
              </a:rPr>
              <a:t> </a:t>
            </a:r>
            <a:r>
              <a:rPr sz="1900" spc="95" dirty="0">
                <a:latin typeface="Palatino Linotype" panose="02040502050505030304" pitchFamily="18" charset="0"/>
                <a:cs typeface="Times New Roman"/>
              </a:rPr>
              <a:t>from</a:t>
            </a:r>
            <a:endParaRPr sz="1900" dirty="0">
              <a:latin typeface="Palatino Linotype" panose="02040502050505030304" pitchFamily="18" charset="0"/>
              <a:cs typeface="Times New Roman"/>
            </a:endParaRPr>
          </a:p>
          <a:p>
            <a:pPr marL="756285">
              <a:lnSpc>
                <a:spcPts val="2165"/>
              </a:lnSpc>
            </a:pPr>
            <a:r>
              <a:rPr sz="1900" spc="100" dirty="0">
                <a:latin typeface="Palatino Linotype" panose="02040502050505030304" pitchFamily="18" charset="0"/>
                <a:cs typeface="Times New Roman"/>
              </a:rPr>
              <a:t>other </a:t>
            </a:r>
            <a:r>
              <a:rPr sz="1900" spc="80" dirty="0">
                <a:latin typeface="Palatino Linotype" panose="02040502050505030304" pitchFamily="18" charset="0"/>
                <a:cs typeface="Times New Roman"/>
              </a:rPr>
              <a:t>states</a:t>
            </a:r>
            <a:r>
              <a:rPr sz="1900" spc="-105" dirty="0">
                <a:latin typeface="Palatino Linotype" panose="02040502050505030304" pitchFamily="18" charset="0"/>
                <a:cs typeface="Times New Roman"/>
              </a:rPr>
              <a:t> </a:t>
            </a:r>
            <a:r>
              <a:rPr sz="1900" spc="80" dirty="0">
                <a:latin typeface="Palatino Linotype" panose="02040502050505030304" pitchFamily="18" charset="0"/>
                <a:cs typeface="Times New Roman"/>
              </a:rPr>
              <a:t>definitions</a:t>
            </a:r>
            <a:endParaRPr sz="1900" dirty="0">
              <a:latin typeface="Palatino Linotype" panose="02040502050505030304" pitchFamily="18" charset="0"/>
              <a:cs typeface="Times New Roman"/>
            </a:endParaRPr>
          </a:p>
          <a:p>
            <a:pPr marL="355600" marR="488315" indent="-342900">
              <a:lnSpc>
                <a:spcPts val="2050"/>
              </a:lnSpc>
              <a:spcBef>
                <a:spcPts val="490"/>
              </a:spcBef>
              <a:buFont typeface="Arial"/>
              <a:buChar char="•"/>
              <a:tabLst>
                <a:tab pos="355600" algn="l"/>
                <a:tab pos="356235" algn="l"/>
              </a:tabLst>
            </a:pPr>
            <a:r>
              <a:rPr sz="1900" spc="90" dirty="0">
                <a:latin typeface="Palatino Linotype" panose="02040502050505030304" pitchFamily="18" charset="0"/>
                <a:cs typeface="Times New Roman"/>
              </a:rPr>
              <a:t>Determine</a:t>
            </a:r>
            <a:r>
              <a:rPr sz="1900" spc="20" dirty="0">
                <a:latin typeface="Palatino Linotype" panose="02040502050505030304" pitchFamily="18" charset="0"/>
                <a:cs typeface="Times New Roman"/>
              </a:rPr>
              <a:t> </a:t>
            </a:r>
            <a:r>
              <a:rPr sz="1900" spc="100" dirty="0">
                <a:latin typeface="Palatino Linotype" panose="02040502050505030304" pitchFamily="18" charset="0"/>
                <a:cs typeface="Times New Roman"/>
              </a:rPr>
              <a:t>the</a:t>
            </a:r>
            <a:r>
              <a:rPr sz="1900" spc="10" dirty="0">
                <a:latin typeface="Palatino Linotype" panose="02040502050505030304" pitchFamily="18" charset="0"/>
                <a:cs typeface="Times New Roman"/>
              </a:rPr>
              <a:t> </a:t>
            </a:r>
            <a:r>
              <a:rPr sz="1900" spc="90" dirty="0">
                <a:latin typeface="Palatino Linotype" panose="02040502050505030304" pitchFamily="18" charset="0"/>
                <a:cs typeface="Times New Roman"/>
              </a:rPr>
              <a:t>percentage</a:t>
            </a:r>
            <a:r>
              <a:rPr sz="1900" spc="10" dirty="0">
                <a:latin typeface="Palatino Linotype" panose="02040502050505030304" pitchFamily="18" charset="0"/>
                <a:cs typeface="Times New Roman"/>
              </a:rPr>
              <a:t> </a:t>
            </a:r>
            <a:r>
              <a:rPr sz="1900" spc="75" dirty="0">
                <a:latin typeface="Palatino Linotype" panose="02040502050505030304" pitchFamily="18" charset="0"/>
                <a:cs typeface="Times New Roman"/>
              </a:rPr>
              <a:t>allocated</a:t>
            </a:r>
            <a:r>
              <a:rPr sz="1900" spc="15" dirty="0">
                <a:latin typeface="Palatino Linotype" panose="02040502050505030304" pitchFamily="18" charset="0"/>
                <a:cs typeface="Times New Roman"/>
              </a:rPr>
              <a:t> </a:t>
            </a:r>
            <a:r>
              <a:rPr sz="1900" spc="85" dirty="0">
                <a:latin typeface="Palatino Linotype" panose="02040502050505030304" pitchFamily="18" charset="0"/>
                <a:cs typeface="Times New Roman"/>
              </a:rPr>
              <a:t>to</a:t>
            </a:r>
            <a:r>
              <a:rPr sz="1900" spc="5" dirty="0">
                <a:latin typeface="Palatino Linotype" panose="02040502050505030304" pitchFamily="18" charset="0"/>
                <a:cs typeface="Times New Roman"/>
              </a:rPr>
              <a:t> </a:t>
            </a:r>
            <a:r>
              <a:rPr sz="1900" spc="114" dirty="0">
                <a:latin typeface="Palatino Linotype" panose="02040502050505030304" pitchFamily="18" charset="0"/>
                <a:cs typeface="Times New Roman"/>
              </a:rPr>
              <a:t>primary</a:t>
            </a:r>
            <a:r>
              <a:rPr sz="1900" spc="15" dirty="0">
                <a:latin typeface="Palatino Linotype" panose="02040502050505030304" pitchFamily="18" charset="0"/>
                <a:cs typeface="Times New Roman"/>
              </a:rPr>
              <a:t> </a:t>
            </a:r>
            <a:r>
              <a:rPr sz="1900" spc="65" dirty="0">
                <a:latin typeface="Palatino Linotype" panose="02040502050505030304" pitchFamily="18" charset="0"/>
                <a:cs typeface="Times New Roman"/>
              </a:rPr>
              <a:t>care</a:t>
            </a:r>
            <a:r>
              <a:rPr sz="1900" spc="10" dirty="0">
                <a:latin typeface="Palatino Linotype" panose="02040502050505030304" pitchFamily="18" charset="0"/>
                <a:cs typeface="Times New Roman"/>
              </a:rPr>
              <a:t> </a:t>
            </a:r>
            <a:r>
              <a:rPr sz="1900" spc="85" dirty="0">
                <a:latin typeface="Palatino Linotype" panose="02040502050505030304" pitchFamily="18" charset="0"/>
                <a:cs typeface="Times New Roman"/>
              </a:rPr>
              <a:t>in</a:t>
            </a:r>
            <a:r>
              <a:rPr sz="1900" spc="5" dirty="0">
                <a:latin typeface="Palatino Linotype" panose="02040502050505030304" pitchFamily="18" charset="0"/>
                <a:cs typeface="Times New Roman"/>
              </a:rPr>
              <a:t> </a:t>
            </a:r>
            <a:r>
              <a:rPr sz="1900" spc="105" dirty="0">
                <a:latin typeface="Palatino Linotype" panose="02040502050505030304" pitchFamily="18" charset="0"/>
                <a:cs typeface="Times New Roman"/>
              </a:rPr>
              <a:t>most</a:t>
            </a:r>
            <a:r>
              <a:rPr sz="1900" spc="15" dirty="0">
                <a:latin typeface="Palatino Linotype" panose="02040502050505030304" pitchFamily="18" charset="0"/>
                <a:cs typeface="Times New Roman"/>
              </a:rPr>
              <a:t> </a:t>
            </a:r>
            <a:r>
              <a:rPr sz="1900" spc="80" dirty="0">
                <a:latin typeface="Palatino Linotype" panose="02040502050505030304" pitchFamily="18" charset="0"/>
                <a:cs typeface="Times New Roman"/>
              </a:rPr>
              <a:t>recent  </a:t>
            </a:r>
            <a:r>
              <a:rPr sz="1900" spc="95" dirty="0">
                <a:latin typeface="Palatino Linotype" panose="02040502050505030304" pitchFamily="18" charset="0"/>
                <a:cs typeface="Times New Roman"/>
              </a:rPr>
              <a:t>calendar </a:t>
            </a:r>
            <a:r>
              <a:rPr sz="1900" spc="85" dirty="0">
                <a:latin typeface="Palatino Linotype" panose="02040502050505030304" pitchFamily="18" charset="0"/>
                <a:cs typeface="Times New Roman"/>
              </a:rPr>
              <a:t>year</a:t>
            </a:r>
            <a:r>
              <a:rPr sz="1900" spc="-95" dirty="0">
                <a:latin typeface="Palatino Linotype" panose="02040502050505030304" pitchFamily="18" charset="0"/>
                <a:cs typeface="Times New Roman"/>
              </a:rPr>
              <a:t> </a:t>
            </a:r>
            <a:r>
              <a:rPr sz="1900" spc="65" dirty="0">
                <a:latin typeface="Palatino Linotype" panose="02040502050505030304" pitchFamily="18" charset="0"/>
                <a:cs typeface="Times New Roman"/>
              </a:rPr>
              <a:t>available</a:t>
            </a:r>
            <a:endParaRPr sz="1900" dirty="0">
              <a:latin typeface="Palatino Linotype" panose="02040502050505030304" pitchFamily="18" charset="0"/>
              <a:cs typeface="Times New Roman"/>
            </a:endParaRPr>
          </a:p>
          <a:p>
            <a:pPr marL="355600" marR="5080" indent="-342900">
              <a:lnSpc>
                <a:spcPts val="2050"/>
              </a:lnSpc>
              <a:spcBef>
                <a:spcPts val="459"/>
              </a:spcBef>
              <a:buFont typeface="Arial"/>
              <a:buChar char="•"/>
              <a:tabLst>
                <a:tab pos="355600" algn="l"/>
                <a:tab pos="356235" algn="l"/>
              </a:tabLst>
            </a:pPr>
            <a:r>
              <a:rPr sz="1900" spc="105" dirty="0">
                <a:latin typeface="Palatino Linotype" panose="02040502050505030304" pitchFamily="18" charset="0"/>
                <a:cs typeface="Times New Roman"/>
              </a:rPr>
              <a:t>Comparison</a:t>
            </a:r>
            <a:r>
              <a:rPr sz="1900" spc="15" dirty="0">
                <a:latin typeface="Palatino Linotype" panose="02040502050505030304" pitchFamily="18" charset="0"/>
                <a:cs typeface="Times New Roman"/>
              </a:rPr>
              <a:t> </a:t>
            </a:r>
            <a:r>
              <a:rPr sz="1900" spc="100" dirty="0">
                <a:latin typeface="Palatino Linotype" panose="02040502050505030304" pitchFamily="18" charset="0"/>
                <a:cs typeface="Times New Roman"/>
              </a:rPr>
              <a:t>between</a:t>
            </a:r>
            <a:r>
              <a:rPr sz="1900" spc="15" dirty="0">
                <a:latin typeface="Palatino Linotype" panose="02040502050505030304" pitchFamily="18" charset="0"/>
                <a:cs typeface="Times New Roman"/>
              </a:rPr>
              <a:t> </a:t>
            </a:r>
            <a:r>
              <a:rPr sz="1900" spc="65" dirty="0">
                <a:latin typeface="Palatino Linotype" panose="02040502050505030304" pitchFamily="18" charset="0"/>
                <a:cs typeface="Times New Roman"/>
              </a:rPr>
              <a:t>existing</a:t>
            </a:r>
            <a:r>
              <a:rPr sz="1900" spc="-15" dirty="0">
                <a:latin typeface="Palatino Linotype" panose="02040502050505030304" pitchFamily="18" charset="0"/>
                <a:cs typeface="Times New Roman"/>
              </a:rPr>
              <a:t> </a:t>
            </a:r>
            <a:r>
              <a:rPr sz="1900" spc="90" dirty="0">
                <a:latin typeface="Palatino Linotype" panose="02040502050505030304" pitchFamily="18" charset="0"/>
                <a:cs typeface="Times New Roman"/>
              </a:rPr>
              <a:t>percentages</a:t>
            </a:r>
            <a:r>
              <a:rPr sz="1900" spc="5" dirty="0">
                <a:latin typeface="Palatino Linotype" panose="02040502050505030304" pitchFamily="18" charset="0"/>
                <a:cs typeface="Times New Roman"/>
              </a:rPr>
              <a:t> </a:t>
            </a:r>
            <a:r>
              <a:rPr sz="1900" spc="155" dirty="0">
                <a:latin typeface="Palatino Linotype" panose="02040502050505030304" pitchFamily="18" charset="0"/>
                <a:cs typeface="Times New Roman"/>
              </a:rPr>
              <a:t>and</a:t>
            </a:r>
            <a:r>
              <a:rPr sz="1900" dirty="0">
                <a:latin typeface="Palatino Linotype" panose="02040502050505030304" pitchFamily="18" charset="0"/>
                <a:cs typeface="Times New Roman"/>
              </a:rPr>
              <a:t> </a:t>
            </a:r>
            <a:r>
              <a:rPr sz="1900" spc="65" dirty="0">
                <a:latin typeface="Palatino Linotype" panose="02040502050505030304" pitchFamily="18" charset="0"/>
                <a:cs typeface="Times New Roman"/>
              </a:rPr>
              <a:t>projections</a:t>
            </a:r>
            <a:r>
              <a:rPr sz="1900" spc="10" dirty="0">
                <a:latin typeface="Palatino Linotype" panose="02040502050505030304" pitchFamily="18" charset="0"/>
                <a:cs typeface="Times New Roman"/>
              </a:rPr>
              <a:t> </a:t>
            </a:r>
            <a:r>
              <a:rPr sz="1900" spc="40" dirty="0">
                <a:latin typeface="Palatino Linotype" panose="02040502050505030304" pitchFamily="18" charset="0"/>
                <a:cs typeface="Times New Roman"/>
              </a:rPr>
              <a:t>of</a:t>
            </a:r>
            <a:r>
              <a:rPr sz="1900" spc="10" dirty="0">
                <a:latin typeface="Palatino Linotype" panose="02040502050505030304" pitchFamily="18" charset="0"/>
                <a:cs typeface="Times New Roman"/>
              </a:rPr>
              <a:t> </a:t>
            </a:r>
            <a:r>
              <a:rPr sz="1900" spc="114" dirty="0">
                <a:latin typeface="Palatino Linotype" panose="02040502050505030304" pitchFamily="18" charset="0"/>
                <a:cs typeface="Times New Roman"/>
              </a:rPr>
              <a:t>spending  </a:t>
            </a:r>
            <a:r>
              <a:rPr sz="1900" spc="85" dirty="0">
                <a:latin typeface="Palatino Linotype" panose="02040502050505030304" pitchFamily="18" charset="0"/>
                <a:cs typeface="Times New Roman"/>
              </a:rPr>
              <a:t>in</a:t>
            </a:r>
            <a:r>
              <a:rPr sz="1900" spc="-10" dirty="0">
                <a:latin typeface="Palatino Linotype" panose="02040502050505030304" pitchFamily="18" charset="0"/>
                <a:cs typeface="Times New Roman"/>
              </a:rPr>
              <a:t> </a:t>
            </a:r>
            <a:r>
              <a:rPr sz="1900" spc="-5" dirty="0">
                <a:latin typeface="Palatino Linotype" panose="02040502050505030304" pitchFamily="18" charset="0"/>
                <a:cs typeface="Times New Roman"/>
              </a:rPr>
              <a:t>2022</a:t>
            </a:r>
            <a:endParaRPr sz="1900" dirty="0">
              <a:latin typeface="Palatino Linotype" panose="02040502050505030304" pitchFamily="18" charset="0"/>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3510" y="545719"/>
            <a:ext cx="6711950" cy="574040"/>
          </a:xfrm>
          <a:prstGeom prst="rect">
            <a:avLst/>
          </a:prstGeom>
        </p:spPr>
        <p:txBody>
          <a:bodyPr vert="horz" wrap="square" lIns="0" tIns="12700" rIns="0" bIns="0" rtlCol="0">
            <a:spAutoFit/>
          </a:bodyPr>
          <a:lstStyle/>
          <a:p>
            <a:pPr marL="12700">
              <a:lnSpc>
                <a:spcPct val="100000"/>
              </a:lnSpc>
              <a:spcBef>
                <a:spcPts val="100"/>
              </a:spcBef>
            </a:pPr>
            <a:r>
              <a:rPr lang="en-US" sz="3600" spc="-120" dirty="0">
                <a:latin typeface="Franklin Gothic Medium" panose="020B0603020102020204" pitchFamily="34" charset="0"/>
              </a:rPr>
              <a:t>Act 17: (S.53) Primary Care Spend </a:t>
            </a:r>
            <a:endParaRPr sz="3600" dirty="0">
              <a:latin typeface="Franklin Gothic Medium" panose="020B0603020102020204" pitchFamily="34" charset="0"/>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8</a:t>
            </a:fld>
            <a:endParaRPr spc="-25" dirty="0"/>
          </a:p>
        </p:txBody>
      </p:sp>
      <p:sp>
        <p:nvSpPr>
          <p:cNvPr id="3" name="object 3"/>
          <p:cNvSpPr txBox="1"/>
          <p:nvPr/>
        </p:nvSpPr>
        <p:spPr>
          <a:xfrm>
            <a:off x="535940" y="1616405"/>
            <a:ext cx="8056245" cy="3039935"/>
          </a:xfrm>
          <a:prstGeom prst="rect">
            <a:avLst/>
          </a:prstGeom>
        </p:spPr>
        <p:txBody>
          <a:bodyPr vert="horz" wrap="square" lIns="0" tIns="13335" rIns="0" bIns="0" rtlCol="0">
            <a:spAutoFit/>
          </a:bodyPr>
          <a:lstStyle/>
          <a:p>
            <a:pPr marL="12700">
              <a:lnSpc>
                <a:spcPct val="100000"/>
              </a:lnSpc>
              <a:spcBef>
                <a:spcPts val="105"/>
              </a:spcBef>
            </a:pPr>
            <a:r>
              <a:rPr sz="2000" spc="140" dirty="0">
                <a:latin typeface="Palatino Linotype" panose="02040502050505030304" pitchFamily="18" charset="0"/>
                <a:cs typeface="Times New Roman"/>
              </a:rPr>
              <a:t>An</a:t>
            </a:r>
            <a:r>
              <a:rPr sz="2000" spc="-1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analysis</a:t>
            </a:r>
            <a:r>
              <a:rPr sz="2000" spc="-25" dirty="0">
                <a:latin typeface="Palatino Linotype" panose="02040502050505030304" pitchFamily="18" charset="0"/>
                <a:cs typeface="Times New Roman"/>
              </a:rPr>
              <a:t> </a:t>
            </a:r>
            <a:r>
              <a:rPr sz="2000" spc="45" dirty="0">
                <a:latin typeface="Palatino Linotype" panose="02040502050505030304" pitchFamily="18" charset="0"/>
                <a:cs typeface="Times New Roman"/>
              </a:rPr>
              <a:t>of</a:t>
            </a:r>
            <a:r>
              <a:rPr sz="2000" spc="-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spc="10" dirty="0">
                <a:latin typeface="Palatino Linotype" panose="02040502050505030304" pitchFamily="18" charset="0"/>
                <a:cs typeface="Times New Roman"/>
              </a:rPr>
              <a:t> </a:t>
            </a:r>
            <a:r>
              <a:rPr sz="2000" spc="95" dirty="0">
                <a:latin typeface="Palatino Linotype" panose="02040502050505030304" pitchFamily="18" charset="0"/>
                <a:cs typeface="Times New Roman"/>
              </a:rPr>
              <a:t>potential</a:t>
            </a:r>
            <a:r>
              <a:rPr sz="2000" spc="5" dirty="0">
                <a:latin typeface="Palatino Linotype" panose="02040502050505030304" pitchFamily="18" charset="0"/>
                <a:cs typeface="Times New Roman"/>
              </a:rPr>
              <a:t> </a:t>
            </a:r>
            <a:r>
              <a:rPr sz="2000" spc="95" dirty="0">
                <a:latin typeface="Palatino Linotype" panose="02040502050505030304" pitchFamily="18" charset="0"/>
                <a:cs typeface="Times New Roman"/>
              </a:rPr>
              <a:t>impacts</a:t>
            </a:r>
            <a:r>
              <a:rPr sz="2000" spc="-15" dirty="0">
                <a:latin typeface="Palatino Linotype" panose="02040502050505030304" pitchFamily="18" charset="0"/>
                <a:cs typeface="Times New Roman"/>
              </a:rPr>
              <a:t> </a:t>
            </a:r>
            <a:r>
              <a:rPr sz="2000" spc="45" dirty="0">
                <a:latin typeface="Palatino Linotype" panose="02040502050505030304" pitchFamily="18" charset="0"/>
                <a:cs typeface="Times New Roman"/>
              </a:rPr>
              <a:t>of</a:t>
            </a:r>
            <a:r>
              <a:rPr sz="200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different</a:t>
            </a:r>
            <a:r>
              <a:rPr sz="2000" spc="-25" dirty="0">
                <a:latin typeface="Palatino Linotype" panose="02040502050505030304" pitchFamily="18" charset="0"/>
                <a:cs typeface="Times New Roman"/>
              </a:rPr>
              <a:t> </a:t>
            </a:r>
            <a:r>
              <a:rPr sz="2000" spc="130" dirty="0">
                <a:latin typeface="Palatino Linotype" panose="02040502050505030304" pitchFamily="18" charset="0"/>
                <a:cs typeface="Times New Roman"/>
              </a:rPr>
              <a:t>methods</a:t>
            </a:r>
            <a:r>
              <a:rPr sz="2000" spc="-5" dirty="0">
                <a:latin typeface="Palatino Linotype" panose="02040502050505030304" pitchFamily="18" charset="0"/>
                <a:cs typeface="Times New Roman"/>
              </a:rPr>
              <a:t> </a:t>
            </a:r>
            <a:r>
              <a:rPr sz="2000" spc="45" dirty="0">
                <a:latin typeface="Palatino Linotype" panose="02040502050505030304" pitchFamily="18" charset="0"/>
                <a:cs typeface="Times New Roman"/>
              </a:rPr>
              <a:t>of</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achieving</a:t>
            </a:r>
            <a:endParaRPr sz="2000" dirty="0">
              <a:latin typeface="Palatino Linotype" panose="02040502050505030304" pitchFamily="18" charset="0"/>
              <a:cs typeface="Times New Roman"/>
            </a:endParaRPr>
          </a:p>
          <a:p>
            <a:pPr marL="12700">
              <a:lnSpc>
                <a:spcPct val="100000"/>
              </a:lnSpc>
              <a:spcBef>
                <a:spcPts val="5"/>
              </a:spcBef>
            </a:pPr>
            <a:r>
              <a:rPr sz="2000" spc="80" dirty="0">
                <a:latin typeface="Palatino Linotype" panose="02040502050505030304" pitchFamily="18" charset="0"/>
                <a:cs typeface="Times New Roman"/>
              </a:rPr>
              <a:t>increases</a:t>
            </a:r>
            <a:r>
              <a:rPr sz="2000" spc="-1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in</a:t>
            </a:r>
            <a:r>
              <a:rPr sz="2000" dirty="0">
                <a:latin typeface="Palatino Linotype" panose="02040502050505030304" pitchFamily="18" charset="0"/>
                <a:cs typeface="Times New Roman"/>
              </a:rPr>
              <a:t> </a:t>
            </a:r>
            <a:r>
              <a:rPr sz="2000" spc="130" dirty="0">
                <a:latin typeface="Palatino Linotype" panose="02040502050505030304" pitchFamily="18" charset="0"/>
                <a:cs typeface="Times New Roman"/>
              </a:rPr>
              <a:t>primary</a:t>
            </a:r>
            <a:r>
              <a:rPr sz="2000" spc="-20" dirty="0">
                <a:latin typeface="Palatino Linotype" panose="02040502050505030304" pitchFamily="18" charset="0"/>
                <a:cs typeface="Times New Roman"/>
              </a:rPr>
              <a:t> </a:t>
            </a:r>
            <a:r>
              <a:rPr sz="2000" spc="75" dirty="0">
                <a:latin typeface="Palatino Linotype" panose="02040502050505030304" pitchFamily="18" charset="0"/>
                <a:cs typeface="Times New Roman"/>
              </a:rPr>
              <a:t>care</a:t>
            </a:r>
            <a:r>
              <a:rPr sz="2000" dirty="0">
                <a:latin typeface="Palatino Linotype" panose="02040502050505030304" pitchFamily="18" charset="0"/>
                <a:cs typeface="Times New Roman"/>
              </a:rPr>
              <a:t> </a:t>
            </a:r>
            <a:r>
              <a:rPr sz="2000" spc="125" dirty="0">
                <a:latin typeface="Palatino Linotype" panose="02040502050505030304" pitchFamily="18" charset="0"/>
                <a:cs typeface="Times New Roman"/>
              </a:rPr>
              <a:t>spending</a:t>
            </a:r>
            <a:r>
              <a:rPr sz="2000" spc="-10" dirty="0">
                <a:latin typeface="Palatino Linotype" panose="02040502050505030304" pitchFamily="18" charset="0"/>
                <a:cs typeface="Times New Roman"/>
              </a:rPr>
              <a:t> </a:t>
            </a:r>
            <a:r>
              <a:rPr sz="2000" spc="90" dirty="0">
                <a:latin typeface="Palatino Linotype" panose="02040502050505030304" pitchFamily="18" charset="0"/>
                <a:cs typeface="Times New Roman"/>
              </a:rPr>
              <a:t>in</a:t>
            </a:r>
            <a:r>
              <a:rPr sz="2000" spc="-10" dirty="0">
                <a:latin typeface="Palatino Linotype" panose="02040502050505030304" pitchFamily="18" charset="0"/>
                <a:cs typeface="Times New Roman"/>
              </a:rPr>
              <a:t> </a:t>
            </a:r>
            <a:r>
              <a:rPr sz="2000" spc="114" dirty="0">
                <a:latin typeface="Palatino Linotype" panose="02040502050505030304" pitchFamily="18" charset="0"/>
                <a:cs typeface="Times New Roman"/>
              </a:rPr>
              <a:t>future</a:t>
            </a:r>
            <a:r>
              <a:rPr sz="2000" spc="-3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years</a:t>
            </a:r>
            <a:r>
              <a:rPr sz="2000" spc="-10" dirty="0">
                <a:latin typeface="Palatino Linotype" panose="02040502050505030304" pitchFamily="18" charset="0"/>
                <a:cs typeface="Times New Roman"/>
              </a:rPr>
              <a:t> </a:t>
            </a:r>
            <a:r>
              <a:rPr sz="2000" spc="65" dirty="0">
                <a:latin typeface="Palatino Linotype" panose="02040502050505030304" pitchFamily="18" charset="0"/>
                <a:cs typeface="Times New Roman"/>
              </a:rPr>
              <a:t>on:</a:t>
            </a:r>
            <a:endParaRPr sz="2000" dirty="0">
              <a:latin typeface="Palatino Linotype" panose="02040502050505030304" pitchFamily="18" charset="0"/>
              <a:cs typeface="Times New Roman"/>
            </a:endParaRPr>
          </a:p>
          <a:p>
            <a:pPr marL="756285" indent="-286385">
              <a:lnSpc>
                <a:spcPct val="100000"/>
              </a:lnSpc>
              <a:spcBef>
                <a:spcPts val="480"/>
              </a:spcBef>
              <a:buFont typeface="Arial"/>
              <a:buChar char="–"/>
              <a:tabLst>
                <a:tab pos="756285" algn="l"/>
                <a:tab pos="756920" algn="l"/>
              </a:tabLst>
            </a:pPr>
            <a:r>
              <a:rPr sz="2000" spc="110" dirty="0">
                <a:latin typeface="Palatino Linotype" panose="02040502050505030304" pitchFamily="18" charset="0"/>
                <a:cs typeface="Times New Roman"/>
              </a:rPr>
              <a:t>Health</a:t>
            </a:r>
            <a:r>
              <a:rPr sz="2000" spc="-2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outcomes;</a:t>
            </a:r>
            <a:endParaRPr sz="2000" dirty="0">
              <a:latin typeface="Palatino Linotype" panose="02040502050505030304" pitchFamily="18" charset="0"/>
              <a:cs typeface="Times New Roman"/>
            </a:endParaRPr>
          </a:p>
          <a:p>
            <a:pPr marL="756285" indent="-286385">
              <a:lnSpc>
                <a:spcPct val="100000"/>
              </a:lnSpc>
              <a:spcBef>
                <a:spcPts val="480"/>
              </a:spcBef>
              <a:buFont typeface="Arial"/>
              <a:buChar char="–"/>
              <a:tabLst>
                <a:tab pos="756285" algn="l"/>
                <a:tab pos="756920" algn="l"/>
              </a:tabLst>
            </a:pPr>
            <a:r>
              <a:rPr sz="2000" spc="85" dirty="0">
                <a:latin typeface="Palatino Linotype" panose="02040502050505030304" pitchFamily="18" charset="0"/>
                <a:cs typeface="Times New Roman"/>
              </a:rPr>
              <a:t>Patient</a:t>
            </a:r>
            <a:r>
              <a:rPr sz="2000" spc="-15" dirty="0">
                <a:latin typeface="Palatino Linotype" panose="02040502050505030304" pitchFamily="18" charset="0"/>
                <a:cs typeface="Times New Roman"/>
              </a:rPr>
              <a:t> </a:t>
            </a:r>
            <a:r>
              <a:rPr sz="2000" spc="60" dirty="0">
                <a:latin typeface="Palatino Linotype" panose="02040502050505030304" pitchFamily="18" charset="0"/>
                <a:cs typeface="Times New Roman"/>
              </a:rPr>
              <a:t>satisfaction;</a:t>
            </a:r>
            <a:endParaRPr sz="2000" dirty="0">
              <a:latin typeface="Palatino Linotype" panose="02040502050505030304" pitchFamily="18" charset="0"/>
              <a:cs typeface="Times New Roman"/>
            </a:endParaRPr>
          </a:p>
          <a:p>
            <a:pPr marL="756285" indent="-286385">
              <a:lnSpc>
                <a:spcPct val="100000"/>
              </a:lnSpc>
              <a:spcBef>
                <a:spcPts val="480"/>
              </a:spcBef>
              <a:buFont typeface="Arial"/>
              <a:buChar char="–"/>
              <a:tabLst>
                <a:tab pos="756285" algn="l"/>
                <a:tab pos="756920" algn="l"/>
              </a:tabLst>
            </a:pPr>
            <a:r>
              <a:rPr sz="2000" spc="85" dirty="0">
                <a:latin typeface="Palatino Linotype" panose="02040502050505030304" pitchFamily="18" charset="0"/>
                <a:cs typeface="Times New Roman"/>
              </a:rPr>
              <a:t>Patient</a:t>
            </a:r>
            <a:r>
              <a:rPr sz="2000" spc="-15" dirty="0">
                <a:latin typeface="Palatino Linotype" panose="02040502050505030304" pitchFamily="18" charset="0"/>
                <a:cs typeface="Times New Roman"/>
              </a:rPr>
              <a:t> </a:t>
            </a:r>
            <a:r>
              <a:rPr sz="2000" spc="55" dirty="0">
                <a:latin typeface="Palatino Linotype" panose="02040502050505030304" pitchFamily="18" charset="0"/>
                <a:cs typeface="Times New Roman"/>
              </a:rPr>
              <a:t>access</a:t>
            </a:r>
            <a:r>
              <a:rPr sz="2000" spc="-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to</a:t>
            </a:r>
            <a:r>
              <a:rPr sz="2000" spc="-5" dirty="0">
                <a:latin typeface="Palatino Linotype" panose="02040502050505030304" pitchFamily="18" charset="0"/>
                <a:cs typeface="Times New Roman"/>
              </a:rPr>
              <a:t> </a:t>
            </a:r>
            <a:r>
              <a:rPr sz="2000" spc="165" dirty="0">
                <a:latin typeface="Palatino Linotype" panose="02040502050505030304" pitchFamily="18" charset="0"/>
                <a:cs typeface="Times New Roman"/>
              </a:rPr>
              <a:t>and</a:t>
            </a:r>
            <a:r>
              <a:rPr sz="2000" spc="-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spc="5" dirty="0">
                <a:latin typeface="Palatino Linotype" panose="02040502050505030304" pitchFamily="18" charset="0"/>
                <a:cs typeface="Times New Roman"/>
              </a:rPr>
              <a:t> </a:t>
            </a:r>
            <a:r>
              <a:rPr sz="2000" spc="70" dirty="0">
                <a:latin typeface="Palatino Linotype" panose="02040502050505030304" pitchFamily="18" charset="0"/>
                <a:cs typeface="Times New Roman"/>
              </a:rPr>
              <a:t>availability</a:t>
            </a:r>
            <a:r>
              <a:rPr sz="2000" spc="-15" dirty="0">
                <a:latin typeface="Palatino Linotype" panose="02040502050505030304" pitchFamily="18" charset="0"/>
                <a:cs typeface="Times New Roman"/>
              </a:rPr>
              <a:t> </a:t>
            </a:r>
            <a:r>
              <a:rPr sz="2000" spc="45" dirty="0">
                <a:latin typeface="Palatino Linotype" panose="02040502050505030304" pitchFamily="18" charset="0"/>
                <a:cs typeface="Times New Roman"/>
              </a:rPr>
              <a:t>of</a:t>
            </a:r>
            <a:r>
              <a:rPr sz="2000" spc="-20" dirty="0">
                <a:latin typeface="Palatino Linotype" panose="02040502050505030304" pitchFamily="18" charset="0"/>
                <a:cs typeface="Times New Roman"/>
              </a:rPr>
              <a:t> </a:t>
            </a:r>
            <a:r>
              <a:rPr sz="2000" spc="85" dirty="0">
                <a:latin typeface="Palatino Linotype" panose="02040502050505030304" pitchFamily="18" charset="0"/>
                <a:cs typeface="Times New Roman"/>
              </a:rPr>
              <a:t>primary,</a:t>
            </a:r>
            <a:r>
              <a:rPr sz="2000" spc="-30" dirty="0">
                <a:latin typeface="Palatino Linotype" panose="02040502050505030304" pitchFamily="18" charset="0"/>
                <a:cs typeface="Times New Roman"/>
              </a:rPr>
              <a:t> </a:t>
            </a:r>
            <a:r>
              <a:rPr sz="2000" spc="50" dirty="0">
                <a:latin typeface="Palatino Linotype" panose="02040502050505030304" pitchFamily="18" charset="0"/>
                <a:cs typeface="Times New Roman"/>
              </a:rPr>
              <a:t>specialty,</a:t>
            </a:r>
            <a:r>
              <a:rPr sz="2000" spc="-10"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mental</a:t>
            </a:r>
            <a:endParaRPr sz="2000" dirty="0">
              <a:latin typeface="Palatino Linotype" panose="02040502050505030304" pitchFamily="18" charset="0"/>
              <a:cs typeface="Times New Roman"/>
            </a:endParaRPr>
          </a:p>
          <a:p>
            <a:pPr marL="756285">
              <a:lnSpc>
                <a:spcPct val="100000"/>
              </a:lnSpc>
            </a:pPr>
            <a:r>
              <a:rPr sz="2000" spc="85" dirty="0">
                <a:latin typeface="Palatino Linotype" panose="02040502050505030304" pitchFamily="18" charset="0"/>
                <a:cs typeface="Times New Roman"/>
              </a:rPr>
              <a:t>health, </a:t>
            </a:r>
            <a:r>
              <a:rPr sz="2000" spc="165" dirty="0">
                <a:latin typeface="Palatino Linotype" panose="02040502050505030304" pitchFamily="18" charset="0"/>
                <a:cs typeface="Times New Roman"/>
              </a:rPr>
              <a:t>and</a:t>
            </a:r>
            <a:r>
              <a:rPr sz="2000" spc="-34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tertiary </a:t>
            </a:r>
            <a:r>
              <a:rPr sz="2000" spc="75" dirty="0">
                <a:latin typeface="Palatino Linotype" panose="02040502050505030304" pitchFamily="18" charset="0"/>
                <a:cs typeface="Times New Roman"/>
              </a:rPr>
              <a:t>care </a:t>
            </a:r>
            <a:r>
              <a:rPr sz="2000" spc="55" dirty="0">
                <a:latin typeface="Palatino Linotype" panose="02040502050505030304" pitchFamily="18" charset="0"/>
                <a:cs typeface="Times New Roman"/>
              </a:rPr>
              <a:t>services; </a:t>
            </a:r>
            <a:r>
              <a:rPr sz="2000" spc="165" dirty="0">
                <a:latin typeface="Palatino Linotype" panose="02040502050505030304" pitchFamily="18" charset="0"/>
                <a:cs typeface="Times New Roman"/>
              </a:rPr>
              <a:t>and</a:t>
            </a:r>
            <a:endParaRPr sz="2000" dirty="0">
              <a:latin typeface="Palatino Linotype" panose="02040502050505030304" pitchFamily="18" charset="0"/>
              <a:cs typeface="Times New Roman"/>
            </a:endParaRPr>
          </a:p>
          <a:p>
            <a:pPr marL="756285" indent="-286385">
              <a:lnSpc>
                <a:spcPct val="100000"/>
              </a:lnSpc>
              <a:spcBef>
                <a:spcPts val="480"/>
              </a:spcBef>
              <a:buFont typeface="Arial"/>
              <a:buChar char="–"/>
              <a:tabLst>
                <a:tab pos="756285" algn="l"/>
                <a:tab pos="756920" algn="l"/>
              </a:tabLst>
            </a:pPr>
            <a:r>
              <a:rPr sz="2000" spc="35" dirty="0">
                <a:latin typeface="Palatino Linotype" panose="02040502050505030304" pitchFamily="18" charset="0"/>
                <a:cs typeface="Times New Roman"/>
              </a:rPr>
              <a:t>Vermont’s</a:t>
            </a:r>
            <a:r>
              <a:rPr sz="2000" spc="-5" dirty="0">
                <a:latin typeface="Palatino Linotype" panose="02040502050505030304" pitchFamily="18" charset="0"/>
                <a:cs typeface="Times New Roman"/>
              </a:rPr>
              <a:t> </a:t>
            </a:r>
            <a:r>
              <a:rPr sz="2000" spc="100" dirty="0">
                <a:latin typeface="Palatino Linotype" panose="02040502050505030304" pitchFamily="18" charset="0"/>
                <a:cs typeface="Times New Roman"/>
              </a:rPr>
              <a:t>progress</a:t>
            </a:r>
            <a:r>
              <a:rPr sz="2000" spc="-15" dirty="0">
                <a:latin typeface="Palatino Linotype" panose="02040502050505030304" pitchFamily="18" charset="0"/>
                <a:cs typeface="Times New Roman"/>
              </a:rPr>
              <a:t> </a:t>
            </a:r>
            <a:r>
              <a:rPr sz="2000" spc="90" dirty="0">
                <a:latin typeface="Palatino Linotype" panose="02040502050505030304" pitchFamily="18" charset="0"/>
                <a:cs typeface="Times New Roman"/>
              </a:rPr>
              <a:t>in</a:t>
            </a:r>
            <a:r>
              <a:rPr sz="2000" spc="-10" dirty="0">
                <a:latin typeface="Palatino Linotype" panose="02040502050505030304" pitchFamily="18" charset="0"/>
                <a:cs typeface="Times New Roman"/>
              </a:rPr>
              <a:t> </a:t>
            </a:r>
            <a:r>
              <a:rPr sz="2000" spc="110" dirty="0">
                <a:latin typeface="Palatino Linotype" panose="02040502050505030304" pitchFamily="18" charset="0"/>
                <a:cs typeface="Times New Roman"/>
              </a:rPr>
              <a:t>implementing</a:t>
            </a:r>
            <a:r>
              <a:rPr sz="2000" spc="5"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the</a:t>
            </a:r>
            <a:r>
              <a:rPr sz="2000" spc="-75" dirty="0">
                <a:latin typeface="Palatino Linotype" panose="02040502050505030304" pitchFamily="18" charset="0"/>
                <a:cs typeface="Times New Roman"/>
              </a:rPr>
              <a:t> </a:t>
            </a:r>
            <a:r>
              <a:rPr sz="2000" spc="70" dirty="0">
                <a:latin typeface="Palatino Linotype" panose="02040502050505030304" pitchFamily="18" charset="0"/>
                <a:cs typeface="Times New Roman"/>
              </a:rPr>
              <a:t>All-Payer</a:t>
            </a:r>
            <a:r>
              <a:rPr sz="2000" spc="-40" dirty="0">
                <a:latin typeface="Palatino Linotype" panose="02040502050505030304" pitchFamily="18" charset="0"/>
                <a:cs typeface="Times New Roman"/>
              </a:rPr>
              <a:t> </a:t>
            </a:r>
            <a:r>
              <a:rPr sz="2000" spc="105" dirty="0">
                <a:latin typeface="Palatino Linotype" panose="02040502050505030304" pitchFamily="18" charset="0"/>
                <a:cs typeface="Times New Roman"/>
              </a:rPr>
              <a:t>Model</a:t>
            </a:r>
            <a:endParaRPr sz="2000" dirty="0">
              <a:latin typeface="Palatino Linotype" panose="02040502050505030304" pitchFamily="18" charset="0"/>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6038" y="577722"/>
            <a:ext cx="7405370" cy="513715"/>
          </a:xfrm>
          <a:prstGeom prst="rect">
            <a:avLst/>
          </a:prstGeom>
        </p:spPr>
        <p:txBody>
          <a:bodyPr vert="horz" wrap="square" lIns="0" tIns="13335" rIns="0" bIns="0" rtlCol="0">
            <a:spAutoFit/>
          </a:bodyPr>
          <a:lstStyle/>
          <a:p>
            <a:pPr marL="12700">
              <a:lnSpc>
                <a:spcPct val="100000"/>
              </a:lnSpc>
              <a:spcBef>
                <a:spcPts val="105"/>
              </a:spcBef>
            </a:pPr>
            <a:r>
              <a:rPr spc="65" dirty="0">
                <a:latin typeface="Franklin Gothic Medium" panose="020B0603020102020204" pitchFamily="34" charset="0"/>
              </a:rPr>
              <a:t>S.73 </a:t>
            </a:r>
            <a:r>
              <a:rPr spc="-70" dirty="0">
                <a:latin typeface="Franklin Gothic Medium" panose="020B0603020102020204" pitchFamily="34" charset="0"/>
              </a:rPr>
              <a:t>Ambulatory </a:t>
            </a:r>
            <a:r>
              <a:rPr spc="-35" dirty="0">
                <a:latin typeface="Franklin Gothic Medium" panose="020B0603020102020204" pitchFamily="34" charset="0"/>
              </a:rPr>
              <a:t>Surgery </a:t>
            </a:r>
            <a:r>
              <a:rPr lang="en-US" spc="-114" dirty="0">
                <a:latin typeface="Franklin Gothic Medium" panose="020B0603020102020204" pitchFamily="34" charset="0"/>
              </a:rPr>
              <a:t>Center Licensure </a:t>
            </a:r>
            <a:endParaRPr spc="-55" dirty="0">
              <a:latin typeface="Franklin Gothic Medium" panose="020B0603020102020204" pitchFamily="34" charset="0"/>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spc="-25" dirty="0"/>
              <a:t>9</a:t>
            </a:fld>
            <a:endParaRPr spc="-25" dirty="0"/>
          </a:p>
        </p:txBody>
      </p:sp>
      <p:sp>
        <p:nvSpPr>
          <p:cNvPr id="3" name="object 3"/>
          <p:cNvSpPr txBox="1"/>
          <p:nvPr/>
        </p:nvSpPr>
        <p:spPr>
          <a:xfrm>
            <a:off x="479367" y="1219200"/>
            <a:ext cx="7894320" cy="4809394"/>
          </a:xfrm>
          <a:prstGeom prst="rect">
            <a:avLst/>
          </a:prstGeom>
        </p:spPr>
        <p:txBody>
          <a:bodyPr vert="horz" wrap="square" lIns="0" tIns="45085" rIns="0" bIns="0" rtlCol="0">
            <a:spAutoFit/>
          </a:bodyPr>
          <a:lstStyle/>
          <a:p>
            <a:pPr marL="12700" marR="718185">
              <a:lnSpc>
                <a:spcPts val="2050"/>
              </a:lnSpc>
              <a:spcBef>
                <a:spcPts val="355"/>
              </a:spcBef>
            </a:pPr>
            <a:r>
              <a:rPr sz="1900" spc="65" dirty="0">
                <a:latin typeface="Palatino Linotype" panose="02040502050505030304" pitchFamily="18" charset="0"/>
                <a:cs typeface="Times New Roman"/>
              </a:rPr>
              <a:t>“This</a:t>
            </a:r>
            <a:r>
              <a:rPr sz="1900" dirty="0">
                <a:latin typeface="Palatino Linotype" panose="02040502050505030304" pitchFamily="18" charset="0"/>
                <a:cs typeface="Times New Roman"/>
              </a:rPr>
              <a:t> </a:t>
            </a:r>
            <a:r>
              <a:rPr sz="1900" spc="35" dirty="0">
                <a:latin typeface="Palatino Linotype" panose="02040502050505030304" pitchFamily="18" charset="0"/>
                <a:cs typeface="Times New Roman"/>
              </a:rPr>
              <a:t>bill</a:t>
            </a:r>
            <a:r>
              <a:rPr sz="1900" dirty="0">
                <a:latin typeface="Palatino Linotype" panose="02040502050505030304" pitchFamily="18" charset="0"/>
                <a:cs typeface="Times New Roman"/>
              </a:rPr>
              <a:t> </a:t>
            </a:r>
            <a:r>
              <a:rPr sz="1900" spc="100" dirty="0">
                <a:latin typeface="Palatino Linotype" panose="02040502050505030304" pitchFamily="18" charset="0"/>
                <a:cs typeface="Times New Roman"/>
              </a:rPr>
              <a:t>proposes</a:t>
            </a:r>
            <a:r>
              <a:rPr sz="1900" spc="15" dirty="0">
                <a:latin typeface="Palatino Linotype" panose="02040502050505030304" pitchFamily="18" charset="0"/>
                <a:cs typeface="Times New Roman"/>
              </a:rPr>
              <a:t> </a:t>
            </a:r>
            <a:r>
              <a:rPr sz="1900" spc="85" dirty="0">
                <a:latin typeface="Palatino Linotype" panose="02040502050505030304" pitchFamily="18" charset="0"/>
                <a:cs typeface="Times New Roman"/>
              </a:rPr>
              <a:t>to</a:t>
            </a:r>
            <a:r>
              <a:rPr sz="1900" dirty="0">
                <a:latin typeface="Palatino Linotype" panose="02040502050505030304" pitchFamily="18" charset="0"/>
                <a:cs typeface="Times New Roman"/>
              </a:rPr>
              <a:t> </a:t>
            </a:r>
            <a:r>
              <a:rPr sz="1900" spc="75" dirty="0">
                <a:latin typeface="Palatino Linotype" panose="02040502050505030304" pitchFamily="18" charset="0"/>
                <a:cs typeface="Times New Roman"/>
              </a:rPr>
              <a:t>establish</a:t>
            </a:r>
            <a:r>
              <a:rPr sz="1900" spc="5" dirty="0">
                <a:latin typeface="Palatino Linotype" panose="02040502050505030304" pitchFamily="18" charset="0"/>
                <a:cs typeface="Times New Roman"/>
              </a:rPr>
              <a:t> </a:t>
            </a:r>
            <a:r>
              <a:rPr sz="1900" spc="100" dirty="0">
                <a:latin typeface="Palatino Linotype" panose="02040502050505030304" pitchFamily="18" charset="0"/>
                <a:cs typeface="Times New Roman"/>
              </a:rPr>
              <a:t>a</a:t>
            </a:r>
            <a:r>
              <a:rPr sz="1900" dirty="0">
                <a:latin typeface="Palatino Linotype" panose="02040502050505030304" pitchFamily="18" charset="0"/>
                <a:cs typeface="Times New Roman"/>
              </a:rPr>
              <a:t> </a:t>
            </a:r>
            <a:r>
              <a:rPr sz="1900" spc="60" dirty="0">
                <a:latin typeface="Palatino Linotype" panose="02040502050505030304" pitchFamily="18" charset="0"/>
                <a:cs typeface="Times New Roman"/>
              </a:rPr>
              <a:t>licensing</a:t>
            </a:r>
            <a:r>
              <a:rPr sz="1900" dirty="0">
                <a:latin typeface="Palatino Linotype" panose="02040502050505030304" pitchFamily="18" charset="0"/>
                <a:cs typeface="Times New Roman"/>
              </a:rPr>
              <a:t> </a:t>
            </a:r>
            <a:r>
              <a:rPr sz="1900" spc="100" dirty="0">
                <a:latin typeface="Palatino Linotype" panose="02040502050505030304" pitchFamily="18" charset="0"/>
                <a:cs typeface="Times New Roman"/>
              </a:rPr>
              <a:t>structure</a:t>
            </a:r>
            <a:r>
              <a:rPr sz="1900" spc="35" dirty="0">
                <a:latin typeface="Palatino Linotype" panose="02040502050505030304" pitchFamily="18" charset="0"/>
                <a:cs typeface="Times New Roman"/>
              </a:rPr>
              <a:t> </a:t>
            </a:r>
            <a:r>
              <a:rPr sz="1900" spc="65" dirty="0">
                <a:latin typeface="Palatino Linotype" panose="02040502050505030304" pitchFamily="18" charset="0"/>
                <a:cs typeface="Times New Roman"/>
              </a:rPr>
              <a:t>for</a:t>
            </a:r>
            <a:r>
              <a:rPr sz="1900" dirty="0">
                <a:latin typeface="Palatino Linotype" panose="02040502050505030304" pitchFamily="18" charset="0"/>
                <a:cs typeface="Times New Roman"/>
              </a:rPr>
              <a:t> </a:t>
            </a:r>
            <a:r>
              <a:rPr sz="1900" spc="105" dirty="0">
                <a:latin typeface="Palatino Linotype" panose="02040502050505030304" pitchFamily="18" charset="0"/>
                <a:cs typeface="Times New Roman"/>
              </a:rPr>
              <a:t>ambulatory  </a:t>
            </a:r>
            <a:r>
              <a:rPr sz="1900" spc="70" dirty="0">
                <a:latin typeface="Palatino Linotype" panose="02040502050505030304" pitchFamily="18" charset="0"/>
                <a:cs typeface="Times New Roman"/>
              </a:rPr>
              <a:t>surgical</a:t>
            </a:r>
            <a:r>
              <a:rPr sz="1900" spc="10" dirty="0">
                <a:latin typeface="Palatino Linotype" panose="02040502050505030304" pitchFamily="18" charset="0"/>
                <a:cs typeface="Times New Roman"/>
              </a:rPr>
              <a:t> </a:t>
            </a:r>
            <a:r>
              <a:rPr sz="1900" spc="70" dirty="0">
                <a:latin typeface="Palatino Linotype" panose="02040502050505030304" pitchFamily="18" charset="0"/>
                <a:cs typeface="Times New Roman"/>
              </a:rPr>
              <a:t>centers.”</a:t>
            </a:r>
            <a:endParaRPr sz="1900" dirty="0">
              <a:latin typeface="Palatino Linotype" panose="02040502050505030304" pitchFamily="18" charset="0"/>
              <a:cs typeface="Times New Roman"/>
            </a:endParaRPr>
          </a:p>
          <a:p>
            <a:pPr>
              <a:lnSpc>
                <a:spcPct val="100000"/>
              </a:lnSpc>
            </a:pPr>
            <a:endParaRPr sz="2550" dirty="0">
              <a:latin typeface="Palatino Linotype" panose="02040502050505030304" pitchFamily="18" charset="0"/>
              <a:cs typeface="Times New Roman"/>
            </a:endParaRPr>
          </a:p>
          <a:p>
            <a:pPr marL="756285" marR="5080" indent="-286385">
              <a:lnSpc>
                <a:spcPct val="90000"/>
              </a:lnSpc>
              <a:spcBef>
                <a:spcPts val="5"/>
              </a:spcBef>
              <a:buFont typeface="Arial"/>
              <a:buChar char="–"/>
              <a:tabLst>
                <a:tab pos="756285" algn="l"/>
                <a:tab pos="756920" algn="l"/>
              </a:tabLst>
            </a:pPr>
            <a:r>
              <a:rPr sz="1900" spc="70" dirty="0">
                <a:latin typeface="Palatino Linotype" panose="02040502050505030304" pitchFamily="18" charset="0"/>
                <a:cs typeface="Times New Roman"/>
              </a:rPr>
              <a:t>The </a:t>
            </a:r>
            <a:r>
              <a:rPr sz="1900" spc="30" dirty="0">
                <a:latin typeface="Palatino Linotype" panose="02040502050505030304" pitchFamily="18" charset="0"/>
                <a:cs typeface="Times New Roman"/>
              </a:rPr>
              <a:t>GMCB </a:t>
            </a:r>
            <a:r>
              <a:rPr sz="1900" spc="75" dirty="0">
                <a:latin typeface="Palatino Linotype" panose="02040502050505030304" pitchFamily="18" charset="0"/>
                <a:cs typeface="Times New Roman"/>
              </a:rPr>
              <a:t>shall </a:t>
            </a:r>
            <a:r>
              <a:rPr sz="1900" spc="85" dirty="0">
                <a:latin typeface="Palatino Linotype" panose="02040502050505030304" pitchFamily="18" charset="0"/>
                <a:cs typeface="Times New Roman"/>
              </a:rPr>
              <a:t>obtain </a:t>
            </a:r>
            <a:r>
              <a:rPr sz="1900" spc="155" dirty="0">
                <a:latin typeface="Palatino Linotype" panose="02040502050505030304" pitchFamily="18" charset="0"/>
                <a:cs typeface="Times New Roman"/>
              </a:rPr>
              <a:t>and </a:t>
            </a:r>
            <a:r>
              <a:rPr sz="1900" spc="95" dirty="0">
                <a:latin typeface="Palatino Linotype" panose="02040502050505030304" pitchFamily="18" charset="0"/>
                <a:cs typeface="Times New Roman"/>
              </a:rPr>
              <a:t>review </a:t>
            </a:r>
            <a:r>
              <a:rPr sz="1900" spc="110" dirty="0">
                <a:latin typeface="Palatino Linotype" panose="02040502050505030304" pitchFamily="18" charset="0"/>
                <a:cs typeface="Times New Roman"/>
              </a:rPr>
              <a:t>annualized </a:t>
            </a:r>
            <a:r>
              <a:rPr sz="1900" spc="125" dirty="0">
                <a:latin typeface="Palatino Linotype" panose="02040502050505030304" pitchFamily="18" charset="0"/>
                <a:cs typeface="Times New Roman"/>
              </a:rPr>
              <a:t>data </a:t>
            </a:r>
            <a:r>
              <a:rPr sz="1900" spc="95" dirty="0">
                <a:latin typeface="Palatino Linotype" panose="02040502050505030304" pitchFamily="18" charset="0"/>
                <a:cs typeface="Times New Roman"/>
              </a:rPr>
              <a:t>from </a:t>
            </a:r>
            <a:r>
              <a:rPr sz="1900" spc="45" dirty="0">
                <a:latin typeface="Palatino Linotype" panose="02040502050505030304" pitchFamily="18" charset="0"/>
                <a:cs typeface="Times New Roman"/>
              </a:rPr>
              <a:t>ASCs  </a:t>
            </a:r>
            <a:r>
              <a:rPr sz="1900" spc="90" dirty="0">
                <a:latin typeface="Palatino Linotype" panose="02040502050505030304" pitchFamily="18" charset="0"/>
                <a:cs typeface="Times New Roman"/>
              </a:rPr>
              <a:t>including</a:t>
            </a:r>
            <a:r>
              <a:rPr sz="1900" spc="-5" dirty="0">
                <a:latin typeface="Palatino Linotype" panose="02040502050505030304" pitchFamily="18" charset="0"/>
                <a:cs typeface="Times New Roman"/>
              </a:rPr>
              <a:t> </a:t>
            </a:r>
            <a:r>
              <a:rPr sz="1900" spc="90" dirty="0">
                <a:latin typeface="Palatino Linotype" panose="02040502050505030304" pitchFamily="18" charset="0"/>
                <a:cs typeface="Times New Roman"/>
              </a:rPr>
              <a:t>NPR</a:t>
            </a:r>
            <a:r>
              <a:rPr sz="1900" spc="-20" dirty="0">
                <a:latin typeface="Palatino Linotype" panose="02040502050505030304" pitchFamily="18" charset="0"/>
                <a:cs typeface="Times New Roman"/>
              </a:rPr>
              <a:t> </a:t>
            </a:r>
            <a:r>
              <a:rPr sz="1900" spc="105" dirty="0">
                <a:latin typeface="Palatino Linotype" panose="02040502050505030304" pitchFamily="18" charset="0"/>
                <a:cs typeface="Times New Roman"/>
              </a:rPr>
              <a:t>which</a:t>
            </a:r>
            <a:r>
              <a:rPr sz="1900" dirty="0">
                <a:latin typeface="Palatino Linotype" panose="02040502050505030304" pitchFamily="18" charset="0"/>
                <a:cs typeface="Times New Roman"/>
              </a:rPr>
              <a:t> </a:t>
            </a:r>
            <a:r>
              <a:rPr sz="1900" spc="130" dirty="0">
                <a:latin typeface="Palatino Linotype" panose="02040502050505030304" pitchFamily="18" charset="0"/>
                <a:cs typeface="Times New Roman"/>
              </a:rPr>
              <a:t>may</a:t>
            </a:r>
            <a:r>
              <a:rPr sz="1900" spc="15" dirty="0">
                <a:latin typeface="Palatino Linotype" panose="02040502050505030304" pitchFamily="18" charset="0"/>
                <a:cs typeface="Times New Roman"/>
              </a:rPr>
              <a:t> </a:t>
            </a:r>
            <a:r>
              <a:rPr sz="1900" spc="90" dirty="0">
                <a:latin typeface="Palatino Linotype" panose="02040502050505030304" pitchFamily="18" charset="0"/>
                <a:cs typeface="Times New Roman"/>
              </a:rPr>
              <a:t>include</a:t>
            </a:r>
            <a:r>
              <a:rPr sz="1900" spc="-5" dirty="0">
                <a:latin typeface="Palatino Linotype" panose="02040502050505030304" pitchFamily="18" charset="0"/>
                <a:cs typeface="Times New Roman"/>
              </a:rPr>
              <a:t> </a:t>
            </a:r>
            <a:r>
              <a:rPr sz="1900" spc="125" dirty="0">
                <a:latin typeface="Palatino Linotype" panose="02040502050505030304" pitchFamily="18" charset="0"/>
                <a:cs typeface="Times New Roman"/>
              </a:rPr>
              <a:t>data</a:t>
            </a:r>
            <a:r>
              <a:rPr sz="1900" spc="5" dirty="0">
                <a:latin typeface="Palatino Linotype" panose="02040502050505030304" pitchFamily="18" charset="0"/>
                <a:cs typeface="Times New Roman"/>
              </a:rPr>
              <a:t> </a:t>
            </a:r>
            <a:r>
              <a:rPr sz="1900" spc="114" dirty="0">
                <a:latin typeface="Palatino Linotype" panose="02040502050505030304" pitchFamily="18" charset="0"/>
                <a:cs typeface="Times New Roman"/>
              </a:rPr>
              <a:t>on</a:t>
            </a:r>
            <a:r>
              <a:rPr sz="1900" spc="-70" dirty="0">
                <a:latin typeface="Palatino Linotype" panose="02040502050505030304" pitchFamily="18" charset="0"/>
                <a:cs typeface="Times New Roman"/>
              </a:rPr>
              <a:t> </a:t>
            </a:r>
            <a:r>
              <a:rPr sz="1900" spc="-30" dirty="0">
                <a:latin typeface="Palatino Linotype" panose="02040502050505030304" pitchFamily="18" charset="0"/>
                <a:cs typeface="Times New Roman"/>
              </a:rPr>
              <a:t>ASC’s</a:t>
            </a:r>
            <a:r>
              <a:rPr sz="1900" dirty="0">
                <a:latin typeface="Palatino Linotype" panose="02040502050505030304" pitchFamily="18" charset="0"/>
                <a:cs typeface="Times New Roman"/>
              </a:rPr>
              <a:t> </a:t>
            </a:r>
            <a:r>
              <a:rPr sz="1900" spc="80" dirty="0">
                <a:latin typeface="Palatino Linotype" panose="02040502050505030304" pitchFamily="18" charset="0"/>
                <a:cs typeface="Times New Roman"/>
              </a:rPr>
              <a:t>scope</a:t>
            </a:r>
            <a:r>
              <a:rPr sz="1900" spc="-5" dirty="0">
                <a:latin typeface="Palatino Linotype" panose="02040502050505030304" pitchFamily="18" charset="0"/>
                <a:cs typeface="Times New Roman"/>
              </a:rPr>
              <a:t> </a:t>
            </a:r>
            <a:r>
              <a:rPr sz="1900" spc="40" dirty="0">
                <a:latin typeface="Palatino Linotype" panose="02040502050505030304" pitchFamily="18" charset="0"/>
                <a:cs typeface="Times New Roman"/>
              </a:rPr>
              <a:t>of</a:t>
            </a:r>
            <a:r>
              <a:rPr sz="1900" spc="5" dirty="0">
                <a:latin typeface="Palatino Linotype" panose="02040502050505030304" pitchFamily="18" charset="0"/>
                <a:cs typeface="Times New Roman"/>
              </a:rPr>
              <a:t> </a:t>
            </a:r>
            <a:r>
              <a:rPr sz="1900" spc="55" dirty="0">
                <a:latin typeface="Palatino Linotype" panose="02040502050505030304" pitchFamily="18" charset="0"/>
                <a:cs typeface="Times New Roman"/>
              </a:rPr>
              <a:t>services,  </a:t>
            </a:r>
            <a:r>
              <a:rPr sz="1900" spc="85" dirty="0">
                <a:latin typeface="Palatino Linotype" panose="02040502050505030304" pitchFamily="18" charset="0"/>
                <a:cs typeface="Times New Roman"/>
              </a:rPr>
              <a:t>volume, </a:t>
            </a:r>
            <a:r>
              <a:rPr sz="1900" spc="105" dirty="0">
                <a:latin typeface="Palatino Linotype" panose="02040502050505030304" pitchFamily="18" charset="0"/>
                <a:cs typeface="Times New Roman"/>
              </a:rPr>
              <a:t>payer </a:t>
            </a:r>
            <a:r>
              <a:rPr sz="1900" spc="55" dirty="0">
                <a:latin typeface="Palatino Linotype" panose="02040502050505030304" pitchFamily="18" charset="0"/>
                <a:cs typeface="Times New Roman"/>
              </a:rPr>
              <a:t>mix, </a:t>
            </a:r>
            <a:r>
              <a:rPr sz="1900" spc="155" dirty="0">
                <a:latin typeface="Palatino Linotype" panose="02040502050505030304" pitchFamily="18" charset="0"/>
                <a:cs typeface="Times New Roman"/>
              </a:rPr>
              <a:t>and </a:t>
            </a:r>
            <a:r>
              <a:rPr sz="1900" spc="90" dirty="0">
                <a:latin typeface="Palatino Linotype" panose="02040502050505030304" pitchFamily="18" charset="0"/>
                <a:cs typeface="Times New Roman"/>
              </a:rPr>
              <a:t>coordination </a:t>
            </a:r>
            <a:r>
              <a:rPr sz="1900" spc="114" dirty="0">
                <a:latin typeface="Palatino Linotype" panose="02040502050505030304" pitchFamily="18" charset="0"/>
                <a:cs typeface="Times New Roman"/>
              </a:rPr>
              <a:t>with </a:t>
            </a:r>
            <a:r>
              <a:rPr sz="1900" spc="100" dirty="0">
                <a:latin typeface="Palatino Linotype" panose="02040502050505030304" pitchFamily="18" charset="0"/>
                <a:cs typeface="Times New Roman"/>
              </a:rPr>
              <a:t>other </a:t>
            </a:r>
            <a:r>
              <a:rPr sz="1900" spc="80" dirty="0">
                <a:latin typeface="Palatino Linotype" panose="02040502050505030304" pitchFamily="18" charset="0"/>
                <a:cs typeface="Times New Roman"/>
              </a:rPr>
              <a:t>aspects </a:t>
            </a:r>
            <a:r>
              <a:rPr sz="1900" spc="40" dirty="0">
                <a:latin typeface="Palatino Linotype" panose="02040502050505030304" pitchFamily="18" charset="0"/>
                <a:cs typeface="Times New Roman"/>
              </a:rPr>
              <a:t>of </a:t>
            </a:r>
            <a:r>
              <a:rPr sz="1900" spc="95" dirty="0">
                <a:latin typeface="Palatino Linotype" panose="02040502050505030304" pitchFamily="18" charset="0"/>
                <a:cs typeface="Times New Roman"/>
              </a:rPr>
              <a:t>the  health </a:t>
            </a:r>
            <a:r>
              <a:rPr sz="1900" spc="65" dirty="0">
                <a:latin typeface="Palatino Linotype" panose="02040502050505030304" pitchFamily="18" charset="0"/>
                <a:cs typeface="Times New Roman"/>
              </a:rPr>
              <a:t>care</a:t>
            </a:r>
            <a:r>
              <a:rPr sz="1900" spc="-110" dirty="0">
                <a:latin typeface="Palatino Linotype" panose="02040502050505030304" pitchFamily="18" charset="0"/>
                <a:cs typeface="Times New Roman"/>
              </a:rPr>
              <a:t> </a:t>
            </a:r>
            <a:r>
              <a:rPr sz="1900" spc="95" dirty="0">
                <a:latin typeface="Palatino Linotype" panose="02040502050505030304" pitchFamily="18" charset="0"/>
                <a:cs typeface="Times New Roman"/>
              </a:rPr>
              <a:t>system</a:t>
            </a:r>
            <a:endParaRPr sz="1900" dirty="0">
              <a:latin typeface="Palatino Linotype" panose="02040502050505030304" pitchFamily="18" charset="0"/>
              <a:cs typeface="Times New Roman"/>
            </a:endParaRPr>
          </a:p>
          <a:p>
            <a:pPr marL="756285" indent="-286385">
              <a:lnSpc>
                <a:spcPts val="2165"/>
              </a:lnSpc>
              <a:spcBef>
                <a:spcPts val="225"/>
              </a:spcBef>
              <a:buFont typeface="Arial"/>
              <a:buChar char="–"/>
              <a:tabLst>
                <a:tab pos="756285" algn="l"/>
                <a:tab pos="756920" algn="l"/>
              </a:tabLst>
            </a:pPr>
            <a:r>
              <a:rPr sz="1900" spc="80" dirty="0">
                <a:latin typeface="Palatino Linotype" panose="02040502050505030304" pitchFamily="18" charset="0"/>
                <a:cs typeface="Times New Roman"/>
              </a:rPr>
              <a:t>Board</a:t>
            </a:r>
            <a:r>
              <a:rPr sz="1900" spc="5" dirty="0">
                <a:latin typeface="Palatino Linotype" panose="02040502050505030304" pitchFamily="18" charset="0"/>
                <a:cs typeface="Times New Roman"/>
              </a:rPr>
              <a:t> </a:t>
            </a:r>
            <a:r>
              <a:rPr sz="1900" spc="70" dirty="0">
                <a:latin typeface="Palatino Linotype" panose="02040502050505030304" pitchFamily="18" charset="0"/>
                <a:cs typeface="Times New Roman"/>
              </a:rPr>
              <a:t>shall</a:t>
            </a:r>
            <a:r>
              <a:rPr sz="1900" spc="-5" dirty="0">
                <a:latin typeface="Palatino Linotype" panose="02040502050505030304" pitchFamily="18" charset="0"/>
                <a:cs typeface="Times New Roman"/>
              </a:rPr>
              <a:t> </a:t>
            </a:r>
            <a:r>
              <a:rPr sz="1900" spc="65" dirty="0">
                <a:latin typeface="Palatino Linotype" panose="02040502050505030304" pitchFamily="18" charset="0"/>
                <a:cs typeface="Times New Roman"/>
              </a:rPr>
              <a:t>also</a:t>
            </a:r>
            <a:r>
              <a:rPr sz="1900" dirty="0">
                <a:latin typeface="Palatino Linotype" panose="02040502050505030304" pitchFamily="18" charset="0"/>
                <a:cs typeface="Times New Roman"/>
              </a:rPr>
              <a:t> </a:t>
            </a:r>
            <a:r>
              <a:rPr sz="1900" spc="85" dirty="0">
                <a:latin typeface="Palatino Linotype" panose="02040502050505030304" pitchFamily="18" charset="0"/>
                <a:cs typeface="Times New Roman"/>
              </a:rPr>
              <a:t>consider</a:t>
            </a:r>
            <a:r>
              <a:rPr sz="1900" spc="-10" dirty="0">
                <a:latin typeface="Palatino Linotype" panose="02040502050505030304" pitchFamily="18" charset="0"/>
                <a:cs typeface="Times New Roman"/>
              </a:rPr>
              <a:t> </a:t>
            </a:r>
            <a:r>
              <a:rPr sz="1900" spc="105" dirty="0">
                <a:latin typeface="Palatino Linotype" panose="02040502050505030304" pitchFamily="18" charset="0"/>
                <a:cs typeface="Times New Roman"/>
              </a:rPr>
              <a:t>ways</a:t>
            </a:r>
            <a:r>
              <a:rPr sz="1900" spc="-55" dirty="0">
                <a:latin typeface="Palatino Linotype" panose="02040502050505030304" pitchFamily="18" charset="0"/>
                <a:cs typeface="Times New Roman"/>
              </a:rPr>
              <a:t> </a:t>
            </a:r>
            <a:r>
              <a:rPr sz="1900" spc="45" dirty="0">
                <a:latin typeface="Palatino Linotype" panose="02040502050505030304" pitchFamily="18" charset="0"/>
                <a:cs typeface="Times New Roman"/>
              </a:rPr>
              <a:t>ASCs</a:t>
            </a:r>
            <a:r>
              <a:rPr sz="1900" spc="10" dirty="0">
                <a:latin typeface="Palatino Linotype" panose="02040502050505030304" pitchFamily="18" charset="0"/>
                <a:cs typeface="Times New Roman"/>
              </a:rPr>
              <a:t> </a:t>
            </a:r>
            <a:r>
              <a:rPr sz="1900" spc="85" dirty="0">
                <a:latin typeface="Palatino Linotype" panose="02040502050505030304" pitchFamily="18" charset="0"/>
                <a:cs typeface="Times New Roman"/>
              </a:rPr>
              <a:t>can</a:t>
            </a:r>
            <a:r>
              <a:rPr sz="1900" spc="-10" dirty="0">
                <a:latin typeface="Palatino Linotype" panose="02040502050505030304" pitchFamily="18" charset="0"/>
                <a:cs typeface="Times New Roman"/>
              </a:rPr>
              <a:t> </a:t>
            </a:r>
            <a:r>
              <a:rPr sz="1900" spc="75" dirty="0">
                <a:latin typeface="Palatino Linotype" panose="02040502050505030304" pitchFamily="18" charset="0"/>
                <a:cs typeface="Times New Roman"/>
              </a:rPr>
              <a:t>be</a:t>
            </a:r>
            <a:r>
              <a:rPr sz="1900" spc="-5" dirty="0">
                <a:latin typeface="Palatino Linotype" panose="02040502050505030304" pitchFamily="18" charset="0"/>
                <a:cs typeface="Times New Roman"/>
              </a:rPr>
              <a:t> </a:t>
            </a:r>
            <a:r>
              <a:rPr sz="1900" spc="100" dirty="0">
                <a:latin typeface="Palatino Linotype" panose="02040502050505030304" pitchFamily="18" charset="0"/>
                <a:cs typeface="Times New Roman"/>
              </a:rPr>
              <a:t>integrated</a:t>
            </a:r>
            <a:r>
              <a:rPr sz="1900" spc="15" dirty="0">
                <a:latin typeface="Palatino Linotype" panose="02040502050505030304" pitchFamily="18" charset="0"/>
                <a:cs typeface="Times New Roman"/>
              </a:rPr>
              <a:t> </a:t>
            </a:r>
            <a:r>
              <a:rPr sz="1900" spc="85" dirty="0">
                <a:latin typeface="Palatino Linotype" panose="02040502050505030304" pitchFamily="18" charset="0"/>
                <a:cs typeface="Times New Roman"/>
              </a:rPr>
              <a:t>into</a:t>
            </a:r>
            <a:endParaRPr sz="1900" dirty="0">
              <a:latin typeface="Palatino Linotype" panose="02040502050505030304" pitchFamily="18" charset="0"/>
              <a:cs typeface="Times New Roman"/>
            </a:endParaRPr>
          </a:p>
          <a:p>
            <a:pPr marL="756285">
              <a:lnSpc>
                <a:spcPts val="2165"/>
              </a:lnSpc>
            </a:pPr>
            <a:r>
              <a:rPr sz="1900" spc="100" dirty="0">
                <a:latin typeface="Palatino Linotype" panose="02040502050505030304" pitchFamily="18" charset="0"/>
                <a:cs typeface="Times New Roman"/>
              </a:rPr>
              <a:t>statewide</a:t>
            </a:r>
            <a:r>
              <a:rPr sz="1900" spc="5" dirty="0">
                <a:latin typeface="Palatino Linotype" panose="02040502050505030304" pitchFamily="18" charset="0"/>
                <a:cs typeface="Times New Roman"/>
              </a:rPr>
              <a:t> </a:t>
            </a:r>
            <a:r>
              <a:rPr sz="1900" spc="125" dirty="0">
                <a:latin typeface="Palatino Linotype" panose="02040502050505030304" pitchFamily="18" charset="0"/>
                <a:cs typeface="Times New Roman"/>
              </a:rPr>
              <a:t>payment</a:t>
            </a:r>
            <a:r>
              <a:rPr sz="1900" spc="5" dirty="0">
                <a:latin typeface="Palatino Linotype" panose="02040502050505030304" pitchFamily="18" charset="0"/>
                <a:cs typeface="Times New Roman"/>
              </a:rPr>
              <a:t> </a:t>
            </a:r>
            <a:r>
              <a:rPr sz="1900" spc="155" dirty="0">
                <a:latin typeface="Palatino Linotype" panose="02040502050505030304" pitchFamily="18" charset="0"/>
                <a:cs typeface="Times New Roman"/>
              </a:rPr>
              <a:t>and</a:t>
            </a:r>
            <a:r>
              <a:rPr sz="1900" spc="-5" dirty="0">
                <a:latin typeface="Palatino Linotype" panose="02040502050505030304" pitchFamily="18" charset="0"/>
                <a:cs typeface="Times New Roman"/>
              </a:rPr>
              <a:t> </a:t>
            </a:r>
            <a:r>
              <a:rPr sz="1900" spc="85" dirty="0">
                <a:latin typeface="Palatino Linotype" panose="02040502050505030304" pitchFamily="18" charset="0"/>
                <a:cs typeface="Times New Roman"/>
              </a:rPr>
              <a:t>delivery</a:t>
            </a:r>
            <a:r>
              <a:rPr sz="1900" spc="20" dirty="0">
                <a:latin typeface="Palatino Linotype" panose="02040502050505030304" pitchFamily="18" charset="0"/>
                <a:cs typeface="Times New Roman"/>
              </a:rPr>
              <a:t> </a:t>
            </a:r>
            <a:r>
              <a:rPr sz="1900" spc="95" dirty="0">
                <a:latin typeface="Palatino Linotype" panose="02040502050505030304" pitchFamily="18" charset="0"/>
                <a:cs typeface="Times New Roman"/>
              </a:rPr>
              <a:t>system</a:t>
            </a:r>
            <a:r>
              <a:rPr sz="1900" spc="-10" dirty="0">
                <a:latin typeface="Palatino Linotype" panose="02040502050505030304" pitchFamily="18" charset="0"/>
                <a:cs typeface="Times New Roman"/>
              </a:rPr>
              <a:t> </a:t>
            </a:r>
            <a:r>
              <a:rPr sz="1900" spc="95" dirty="0">
                <a:latin typeface="Palatino Linotype" panose="02040502050505030304" pitchFamily="18" charset="0"/>
                <a:cs typeface="Times New Roman"/>
              </a:rPr>
              <a:t>reform</a:t>
            </a:r>
            <a:endParaRPr sz="1900" dirty="0">
              <a:latin typeface="Palatino Linotype" panose="02040502050505030304" pitchFamily="18" charset="0"/>
              <a:cs typeface="Times New Roman"/>
            </a:endParaRPr>
          </a:p>
          <a:p>
            <a:pPr marL="756285" marR="106045" indent="-286385">
              <a:lnSpc>
                <a:spcPts val="2050"/>
              </a:lnSpc>
              <a:spcBef>
                <a:spcPts val="490"/>
              </a:spcBef>
              <a:buFont typeface="Arial"/>
              <a:buChar char="–"/>
              <a:tabLst>
                <a:tab pos="756285" algn="l"/>
                <a:tab pos="756920" algn="l"/>
              </a:tabLst>
            </a:pPr>
            <a:r>
              <a:rPr sz="1900" spc="75" dirty="0">
                <a:latin typeface="Palatino Linotype" panose="02040502050505030304" pitchFamily="18" charset="0"/>
                <a:cs typeface="Times New Roman"/>
              </a:rPr>
              <a:t>In</a:t>
            </a:r>
            <a:r>
              <a:rPr sz="1900" spc="-5" dirty="0">
                <a:latin typeface="Palatino Linotype" panose="02040502050505030304" pitchFamily="18" charset="0"/>
                <a:cs typeface="Times New Roman"/>
              </a:rPr>
              <a:t> </a:t>
            </a:r>
            <a:r>
              <a:rPr sz="1900" spc="30" dirty="0">
                <a:latin typeface="Palatino Linotype" panose="02040502050505030304" pitchFamily="18" charset="0"/>
                <a:cs typeface="Times New Roman"/>
              </a:rPr>
              <a:t>GMCB</a:t>
            </a:r>
            <a:r>
              <a:rPr sz="1900" spc="20" dirty="0">
                <a:latin typeface="Palatino Linotype" panose="02040502050505030304" pitchFamily="18" charset="0"/>
                <a:cs typeface="Times New Roman"/>
              </a:rPr>
              <a:t> </a:t>
            </a:r>
            <a:r>
              <a:rPr sz="1900" spc="120" dirty="0">
                <a:latin typeface="Palatino Linotype" panose="02040502050505030304" pitchFamily="18" charset="0"/>
                <a:cs typeface="Times New Roman"/>
              </a:rPr>
              <a:t>annual</a:t>
            </a:r>
            <a:r>
              <a:rPr sz="1900" dirty="0">
                <a:latin typeface="Palatino Linotype" panose="02040502050505030304" pitchFamily="18" charset="0"/>
                <a:cs typeface="Times New Roman"/>
              </a:rPr>
              <a:t> </a:t>
            </a:r>
            <a:r>
              <a:rPr sz="1900" spc="95" dirty="0">
                <a:latin typeface="Palatino Linotype" panose="02040502050505030304" pitchFamily="18" charset="0"/>
                <a:cs typeface="Times New Roman"/>
              </a:rPr>
              <a:t>reports</a:t>
            </a:r>
            <a:r>
              <a:rPr sz="1900" spc="20" dirty="0">
                <a:latin typeface="Palatino Linotype" panose="02040502050505030304" pitchFamily="18" charset="0"/>
                <a:cs typeface="Times New Roman"/>
              </a:rPr>
              <a:t> </a:t>
            </a:r>
            <a:r>
              <a:rPr sz="1900" spc="65" dirty="0">
                <a:latin typeface="Palatino Linotype" panose="02040502050505030304" pitchFamily="18" charset="0"/>
                <a:cs typeface="Times New Roman"/>
              </a:rPr>
              <a:t>for</a:t>
            </a:r>
            <a:r>
              <a:rPr sz="1900" dirty="0">
                <a:latin typeface="Palatino Linotype" panose="02040502050505030304" pitchFamily="18" charset="0"/>
                <a:cs typeface="Times New Roman"/>
              </a:rPr>
              <a:t> </a:t>
            </a:r>
            <a:r>
              <a:rPr sz="1900" spc="-5" dirty="0">
                <a:latin typeface="Palatino Linotype" panose="02040502050505030304" pitchFamily="18" charset="0"/>
                <a:cs typeface="Times New Roman"/>
              </a:rPr>
              <a:t>2021</a:t>
            </a:r>
            <a:r>
              <a:rPr sz="1900" spc="40" dirty="0">
                <a:latin typeface="Palatino Linotype" panose="02040502050505030304" pitchFamily="18" charset="0"/>
                <a:cs typeface="Times New Roman"/>
              </a:rPr>
              <a:t> </a:t>
            </a:r>
            <a:r>
              <a:rPr sz="1900" spc="-5" dirty="0">
                <a:latin typeface="Palatino Linotype" panose="02040502050505030304" pitchFamily="18" charset="0"/>
                <a:cs typeface="Times New Roman"/>
              </a:rPr>
              <a:t>– 2026,</a:t>
            </a:r>
            <a:r>
              <a:rPr sz="1900" spc="10" dirty="0">
                <a:latin typeface="Palatino Linotype" panose="02040502050505030304" pitchFamily="18" charset="0"/>
                <a:cs typeface="Times New Roman"/>
              </a:rPr>
              <a:t> </a:t>
            </a:r>
            <a:r>
              <a:rPr sz="1900" spc="100" dirty="0">
                <a:latin typeface="Palatino Linotype" panose="02040502050505030304" pitchFamily="18" charset="0"/>
                <a:cs typeface="Times New Roman"/>
              </a:rPr>
              <a:t>the</a:t>
            </a:r>
            <a:r>
              <a:rPr sz="1900" spc="10" dirty="0">
                <a:latin typeface="Palatino Linotype" panose="02040502050505030304" pitchFamily="18" charset="0"/>
                <a:cs typeface="Times New Roman"/>
              </a:rPr>
              <a:t> </a:t>
            </a:r>
            <a:r>
              <a:rPr sz="1900" spc="30" dirty="0">
                <a:latin typeface="Palatino Linotype" panose="02040502050505030304" pitchFamily="18" charset="0"/>
                <a:cs typeface="Times New Roman"/>
              </a:rPr>
              <a:t>GMCB</a:t>
            </a:r>
            <a:r>
              <a:rPr sz="1900" spc="10" dirty="0">
                <a:latin typeface="Palatino Linotype" panose="02040502050505030304" pitchFamily="18" charset="0"/>
                <a:cs typeface="Times New Roman"/>
              </a:rPr>
              <a:t> </a:t>
            </a:r>
            <a:r>
              <a:rPr sz="1900" spc="70" dirty="0">
                <a:latin typeface="Palatino Linotype" panose="02040502050505030304" pitchFamily="18" charset="0"/>
                <a:cs typeface="Times New Roman"/>
              </a:rPr>
              <a:t>shall</a:t>
            </a:r>
            <a:r>
              <a:rPr sz="1900" spc="5" dirty="0">
                <a:latin typeface="Palatino Linotype" panose="02040502050505030304" pitchFamily="18" charset="0"/>
                <a:cs typeface="Times New Roman"/>
              </a:rPr>
              <a:t> </a:t>
            </a:r>
            <a:r>
              <a:rPr sz="1900" spc="75" dirty="0">
                <a:latin typeface="Palatino Linotype" panose="02040502050505030304" pitchFamily="18" charset="0"/>
                <a:cs typeface="Times New Roman"/>
              </a:rPr>
              <a:t>describe  </a:t>
            </a:r>
            <a:r>
              <a:rPr sz="1900" spc="55" dirty="0">
                <a:latin typeface="Palatino Linotype" panose="02040502050505030304" pitchFamily="18" charset="0"/>
                <a:cs typeface="Times New Roman"/>
              </a:rPr>
              <a:t>its </a:t>
            </a:r>
            <a:r>
              <a:rPr sz="1900" spc="100" dirty="0">
                <a:latin typeface="Palatino Linotype" panose="02040502050505030304" pitchFamily="18" charset="0"/>
                <a:cs typeface="Times New Roman"/>
              </a:rPr>
              <a:t>reporting </a:t>
            </a:r>
            <a:r>
              <a:rPr sz="1900" spc="40" dirty="0">
                <a:latin typeface="Palatino Linotype" panose="02040502050505030304" pitchFamily="18" charset="0"/>
                <a:cs typeface="Times New Roman"/>
              </a:rPr>
              <a:t>of</a:t>
            </a:r>
            <a:r>
              <a:rPr sz="1900" spc="-210" dirty="0">
                <a:latin typeface="Palatino Linotype" panose="02040502050505030304" pitchFamily="18" charset="0"/>
                <a:cs typeface="Times New Roman"/>
              </a:rPr>
              <a:t> </a:t>
            </a:r>
            <a:r>
              <a:rPr sz="1900" spc="45" dirty="0">
                <a:latin typeface="Palatino Linotype" panose="02040502050505030304" pitchFamily="18" charset="0"/>
                <a:cs typeface="Times New Roman"/>
              </a:rPr>
              <a:t>ASCs</a:t>
            </a:r>
            <a:endParaRPr sz="1900" dirty="0">
              <a:latin typeface="Palatino Linotype" panose="02040502050505030304" pitchFamily="18" charset="0"/>
              <a:cs typeface="Times New Roman"/>
            </a:endParaRPr>
          </a:p>
          <a:p>
            <a:pPr marL="756285" marR="523240" indent="-286385">
              <a:lnSpc>
                <a:spcPts val="2050"/>
              </a:lnSpc>
              <a:spcBef>
                <a:spcPts val="459"/>
              </a:spcBef>
              <a:buFont typeface="Arial"/>
              <a:buChar char="–"/>
              <a:tabLst>
                <a:tab pos="756285" algn="l"/>
                <a:tab pos="756920" algn="l"/>
              </a:tabLst>
            </a:pPr>
            <a:r>
              <a:rPr sz="1900" spc="70" dirty="0">
                <a:latin typeface="Palatino Linotype" panose="02040502050505030304" pitchFamily="18" charset="0"/>
                <a:cs typeface="Times New Roman"/>
              </a:rPr>
              <a:t>The</a:t>
            </a:r>
            <a:r>
              <a:rPr sz="1900" spc="-5" dirty="0">
                <a:latin typeface="Palatino Linotype" panose="02040502050505030304" pitchFamily="18" charset="0"/>
                <a:cs typeface="Times New Roman"/>
              </a:rPr>
              <a:t> </a:t>
            </a:r>
            <a:r>
              <a:rPr sz="1900" spc="80" dirty="0">
                <a:latin typeface="Palatino Linotype" panose="02040502050505030304" pitchFamily="18" charset="0"/>
                <a:cs typeface="Times New Roman"/>
              </a:rPr>
              <a:t>Board</a:t>
            </a:r>
            <a:r>
              <a:rPr sz="1900" spc="15" dirty="0">
                <a:latin typeface="Palatino Linotype" panose="02040502050505030304" pitchFamily="18" charset="0"/>
                <a:cs typeface="Times New Roman"/>
              </a:rPr>
              <a:t> </a:t>
            </a:r>
            <a:r>
              <a:rPr sz="1900" spc="40" dirty="0">
                <a:latin typeface="Palatino Linotype" panose="02040502050505030304" pitchFamily="18" charset="0"/>
                <a:cs typeface="Times New Roman"/>
              </a:rPr>
              <a:t>is</a:t>
            </a:r>
            <a:r>
              <a:rPr sz="1900" dirty="0">
                <a:latin typeface="Palatino Linotype" panose="02040502050505030304" pitchFamily="18" charset="0"/>
                <a:cs typeface="Times New Roman"/>
              </a:rPr>
              <a:t> </a:t>
            </a:r>
            <a:r>
              <a:rPr sz="1900" spc="100" dirty="0">
                <a:latin typeface="Palatino Linotype" panose="02040502050505030304" pitchFamily="18" charset="0"/>
                <a:cs typeface="Times New Roman"/>
              </a:rPr>
              <a:t>not</a:t>
            </a:r>
            <a:r>
              <a:rPr sz="1900" spc="5" dirty="0">
                <a:latin typeface="Palatino Linotype" panose="02040502050505030304" pitchFamily="18" charset="0"/>
                <a:cs typeface="Times New Roman"/>
              </a:rPr>
              <a:t> </a:t>
            </a:r>
            <a:r>
              <a:rPr sz="1900" spc="105" dirty="0">
                <a:latin typeface="Palatino Linotype" panose="02040502050505030304" pitchFamily="18" charset="0"/>
                <a:cs typeface="Times New Roman"/>
              </a:rPr>
              <a:t>required</a:t>
            </a:r>
            <a:r>
              <a:rPr sz="1900" spc="25" dirty="0">
                <a:latin typeface="Palatino Linotype" panose="02040502050505030304" pitchFamily="18" charset="0"/>
                <a:cs typeface="Times New Roman"/>
              </a:rPr>
              <a:t> </a:t>
            </a:r>
            <a:r>
              <a:rPr sz="1900" spc="85" dirty="0">
                <a:latin typeface="Palatino Linotype" panose="02040502050505030304" pitchFamily="18" charset="0"/>
                <a:cs typeface="Times New Roman"/>
              </a:rPr>
              <a:t>to</a:t>
            </a:r>
            <a:r>
              <a:rPr sz="1900" spc="-5" dirty="0">
                <a:latin typeface="Palatino Linotype" panose="02040502050505030304" pitchFamily="18" charset="0"/>
                <a:cs typeface="Times New Roman"/>
              </a:rPr>
              <a:t> </a:t>
            </a:r>
            <a:r>
              <a:rPr sz="1900" spc="105" dirty="0">
                <a:latin typeface="Palatino Linotype" panose="02040502050505030304" pitchFamily="18" charset="0"/>
                <a:cs typeface="Times New Roman"/>
              </a:rPr>
              <a:t>report</a:t>
            </a:r>
            <a:r>
              <a:rPr sz="1900" spc="20" dirty="0">
                <a:latin typeface="Palatino Linotype" panose="02040502050505030304" pitchFamily="18" charset="0"/>
                <a:cs typeface="Times New Roman"/>
              </a:rPr>
              <a:t> </a:t>
            </a:r>
            <a:r>
              <a:rPr sz="1900" spc="114" dirty="0">
                <a:latin typeface="Palatino Linotype" panose="02040502050505030304" pitchFamily="18" charset="0"/>
                <a:cs typeface="Times New Roman"/>
              </a:rPr>
              <a:t>on</a:t>
            </a:r>
            <a:r>
              <a:rPr sz="1900" spc="-70" dirty="0">
                <a:latin typeface="Palatino Linotype" panose="02040502050505030304" pitchFamily="18" charset="0"/>
                <a:cs typeface="Times New Roman"/>
              </a:rPr>
              <a:t> </a:t>
            </a:r>
            <a:r>
              <a:rPr sz="1900" spc="45" dirty="0">
                <a:latin typeface="Palatino Linotype" panose="02040502050505030304" pitchFamily="18" charset="0"/>
                <a:cs typeface="Times New Roman"/>
              </a:rPr>
              <a:t>ASCs</a:t>
            </a:r>
            <a:r>
              <a:rPr sz="1900" spc="10" dirty="0">
                <a:latin typeface="Palatino Linotype" panose="02040502050505030304" pitchFamily="18" charset="0"/>
                <a:cs typeface="Times New Roman"/>
              </a:rPr>
              <a:t> </a:t>
            </a:r>
            <a:r>
              <a:rPr sz="1900" spc="85" dirty="0">
                <a:latin typeface="Palatino Linotype" panose="02040502050505030304" pitchFamily="18" charset="0"/>
                <a:cs typeface="Times New Roman"/>
              </a:rPr>
              <a:t>in</a:t>
            </a:r>
            <a:r>
              <a:rPr sz="1900" spc="-5" dirty="0">
                <a:latin typeface="Palatino Linotype" panose="02040502050505030304" pitchFamily="18" charset="0"/>
                <a:cs typeface="Times New Roman"/>
              </a:rPr>
              <a:t> </a:t>
            </a:r>
            <a:r>
              <a:rPr sz="1900" spc="95" dirty="0">
                <a:latin typeface="Palatino Linotype" panose="02040502050505030304" pitchFamily="18" charset="0"/>
                <a:cs typeface="Times New Roman"/>
              </a:rPr>
              <a:t>operation</a:t>
            </a:r>
            <a:r>
              <a:rPr sz="1900" spc="20" dirty="0">
                <a:latin typeface="Palatino Linotype" panose="02040502050505030304" pitchFamily="18" charset="0"/>
                <a:cs typeface="Times New Roman"/>
              </a:rPr>
              <a:t> </a:t>
            </a:r>
            <a:r>
              <a:rPr sz="1900" spc="80" dirty="0">
                <a:latin typeface="Palatino Linotype" panose="02040502050505030304" pitchFamily="18" charset="0"/>
                <a:cs typeface="Times New Roman"/>
              </a:rPr>
              <a:t>as</a:t>
            </a:r>
            <a:r>
              <a:rPr sz="1900" spc="-10" dirty="0">
                <a:latin typeface="Palatino Linotype" panose="02040502050505030304" pitchFamily="18" charset="0"/>
                <a:cs typeface="Times New Roman"/>
              </a:rPr>
              <a:t> </a:t>
            </a:r>
            <a:r>
              <a:rPr sz="1900" spc="40" dirty="0">
                <a:latin typeface="Palatino Linotype" panose="02040502050505030304" pitchFamily="18" charset="0"/>
                <a:cs typeface="Times New Roman"/>
              </a:rPr>
              <a:t>of  </a:t>
            </a:r>
            <a:r>
              <a:rPr sz="1900" spc="15" dirty="0">
                <a:latin typeface="Palatino Linotype" panose="02040502050505030304" pitchFamily="18" charset="0"/>
                <a:cs typeface="Times New Roman"/>
              </a:rPr>
              <a:t>1/1/2019 </a:t>
            </a:r>
            <a:r>
              <a:rPr sz="1900" spc="75" dirty="0">
                <a:latin typeface="Palatino Linotype" panose="02040502050505030304" pitchFamily="18" charset="0"/>
                <a:cs typeface="Times New Roman"/>
              </a:rPr>
              <a:t>after </a:t>
            </a:r>
            <a:r>
              <a:rPr sz="1900" spc="100" dirty="0">
                <a:latin typeface="Palatino Linotype" panose="02040502050505030304" pitchFamily="18" charset="0"/>
                <a:cs typeface="Times New Roman"/>
              </a:rPr>
              <a:t>the </a:t>
            </a:r>
            <a:r>
              <a:rPr sz="1900" spc="-5" dirty="0">
                <a:latin typeface="Palatino Linotype" panose="02040502050505030304" pitchFamily="18" charset="0"/>
                <a:cs typeface="Times New Roman"/>
              </a:rPr>
              <a:t>2023 </a:t>
            </a:r>
            <a:r>
              <a:rPr sz="1900" spc="120" dirty="0">
                <a:latin typeface="Palatino Linotype" panose="02040502050505030304" pitchFamily="18" charset="0"/>
                <a:cs typeface="Times New Roman"/>
              </a:rPr>
              <a:t>annual</a:t>
            </a:r>
            <a:r>
              <a:rPr sz="1900" spc="-185" dirty="0">
                <a:latin typeface="Palatino Linotype" panose="02040502050505030304" pitchFamily="18" charset="0"/>
                <a:cs typeface="Times New Roman"/>
              </a:rPr>
              <a:t> </a:t>
            </a:r>
            <a:r>
              <a:rPr sz="1900" spc="105" dirty="0">
                <a:latin typeface="Palatino Linotype" panose="02040502050505030304" pitchFamily="18" charset="0"/>
                <a:cs typeface="Times New Roman"/>
              </a:rPr>
              <a:t>report</a:t>
            </a:r>
            <a:endParaRPr sz="1900" dirty="0">
              <a:latin typeface="Palatino Linotype" panose="02040502050505030304" pitchFamily="18" charset="0"/>
              <a:cs typeface="Times New Roman"/>
            </a:endParaRPr>
          </a:p>
          <a:p>
            <a:pPr>
              <a:lnSpc>
                <a:spcPct val="100000"/>
              </a:lnSpc>
            </a:pPr>
            <a:endParaRPr sz="1900" dirty="0">
              <a:latin typeface="Palatino Linotype" panose="02040502050505030304" pitchFamily="18" charset="0"/>
              <a:cs typeface="Times New Roman"/>
            </a:endParaRPr>
          </a:p>
          <a:p>
            <a:pPr>
              <a:lnSpc>
                <a:spcPct val="100000"/>
              </a:lnSpc>
              <a:spcBef>
                <a:spcPts val="45"/>
              </a:spcBef>
            </a:pPr>
            <a:endParaRPr sz="2600" dirty="0">
              <a:latin typeface="Palatino Linotype" panose="02040502050505030304" pitchFamily="18" charset="0"/>
              <a:cs typeface="Times New Roman"/>
            </a:endParaRPr>
          </a:p>
          <a:p>
            <a:pPr marL="12700">
              <a:lnSpc>
                <a:spcPct val="100000"/>
              </a:lnSpc>
            </a:pPr>
            <a:r>
              <a:rPr sz="1900" spc="35" dirty="0">
                <a:latin typeface="Palatino Linotype" panose="02040502050505030304" pitchFamily="18" charset="0"/>
                <a:cs typeface="Times New Roman"/>
              </a:rPr>
              <a:t>Takes effect </a:t>
            </a:r>
            <a:r>
              <a:rPr sz="1900" spc="114" dirty="0">
                <a:latin typeface="Palatino Linotype" panose="02040502050505030304" pitchFamily="18" charset="0"/>
                <a:cs typeface="Times New Roman"/>
              </a:rPr>
              <a:t>on</a:t>
            </a:r>
            <a:r>
              <a:rPr sz="1900" spc="-70" dirty="0">
                <a:latin typeface="Palatino Linotype" panose="02040502050505030304" pitchFamily="18" charset="0"/>
                <a:cs typeface="Times New Roman"/>
              </a:rPr>
              <a:t> </a:t>
            </a:r>
            <a:r>
              <a:rPr sz="1900" spc="95" dirty="0">
                <a:latin typeface="Palatino Linotype" panose="02040502050505030304" pitchFamily="18" charset="0"/>
                <a:cs typeface="Times New Roman"/>
              </a:rPr>
              <a:t>passage</a:t>
            </a:r>
            <a:endParaRPr sz="1900" dirty="0">
              <a:latin typeface="Palatino Linotype" panose="02040502050505030304" pitchFamily="18" charset="0"/>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TotalTime>
  <Words>1741</Words>
  <Application>Microsoft Office PowerPoint</Application>
  <PresentationFormat>On-screen Show (4:3)</PresentationFormat>
  <Paragraphs>180</Paragraphs>
  <Slides>17</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Arial</vt:lpstr>
      <vt:lpstr>Calibri</vt:lpstr>
      <vt:lpstr>Franklin Gothic Medium</vt:lpstr>
      <vt:lpstr>Palatino Linotype</vt:lpstr>
      <vt:lpstr>Times New Roman</vt:lpstr>
      <vt:lpstr>Trebuchet MS</vt:lpstr>
      <vt:lpstr>Office Theme</vt:lpstr>
      <vt:lpstr>2_Office Theme</vt:lpstr>
      <vt:lpstr>PowerPoint Presentation</vt:lpstr>
      <vt:lpstr>S.7: ACO Integration </vt:lpstr>
      <vt:lpstr>S.31: Price Transparency</vt:lpstr>
      <vt:lpstr>S.31: Price Transparency</vt:lpstr>
      <vt:lpstr>S.31 HIE Consent</vt:lpstr>
      <vt:lpstr>S.31 HIE Consent</vt:lpstr>
      <vt:lpstr>Act 17 (S.53): Primary Care Spend</vt:lpstr>
      <vt:lpstr>Act 17: (S.53) Primary Care Spend </vt:lpstr>
      <vt:lpstr>S.73 Ambulatory Surgery Center Licensure </vt:lpstr>
      <vt:lpstr>Act 19 (S.89): Allowing Reflective Health  Benefit Plans at All Metal Levels </vt:lpstr>
      <vt:lpstr>Act 15 (H.204): Misc. Provisions Affecting  Navigators, Medicaid Records, &amp; DVHA</vt:lpstr>
      <vt:lpstr>H.524: Health Insurance and the Individual  Mandate</vt:lpstr>
      <vt:lpstr>H.524: Health Insurance and  the Individual  Mandate</vt:lpstr>
      <vt:lpstr>H.528: Rural Health Services Task Force</vt:lpstr>
      <vt:lpstr>Other Bills</vt:lpstr>
      <vt:lpstr>GMCB Reports</vt:lpstr>
      <vt:lpstr>GMCB FY20 Budget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Kinsler, Sarah</dc:creator>
  <cp:lastModifiedBy>Connolly, Abigail</cp:lastModifiedBy>
  <cp:revision>7</cp:revision>
  <dcterms:created xsi:type="dcterms:W3CDTF">2019-06-05T13:29:52Z</dcterms:created>
  <dcterms:modified xsi:type="dcterms:W3CDTF">2019-06-05T15:06:25Z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2019-06-03T00:00:00Z</vt:filetime>
  </property>
  <property fmtid="{D5CDD505-2E9C-101B-9397-08002B2CF9AE}" pid="3" name="Creator">
    <vt:lpwstr>Microsoft® PowerPoint® for Office 365</vt:lpwstr>
  </property>
  <property fmtid="{D5CDD505-2E9C-101B-9397-08002B2CF9AE}" pid="4" name="LastSaved">
    <vt:filetime>2019-06-05T00:00:00Z</vt:filetime>
  </property>
</Properties>
</file>