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65" r:id="rId2"/>
    <p:sldId id="316" r:id="rId3"/>
    <p:sldId id="318" r:id="rId4"/>
    <p:sldId id="320" r:id="rId5"/>
    <p:sldId id="298" r:id="rId6"/>
    <p:sldId id="326" r:id="rId7"/>
    <p:sldId id="302" r:id="rId8"/>
    <p:sldId id="288" r:id="rId9"/>
    <p:sldId id="289" r:id="rId10"/>
    <p:sldId id="290" r:id="rId11"/>
    <p:sldId id="291" r:id="rId12"/>
    <p:sldId id="315" r:id="rId13"/>
    <p:sldId id="295" r:id="rId14"/>
    <p:sldId id="296" r:id="rId15"/>
    <p:sldId id="294" r:id="rId16"/>
    <p:sldId id="299" r:id="rId17"/>
    <p:sldId id="309" r:id="rId18"/>
    <p:sldId id="310" r:id="rId19"/>
    <p:sldId id="311" r:id="rId20"/>
    <p:sldId id="324" r:id="rId21"/>
    <p:sldId id="323" r:id="rId22"/>
    <p:sldId id="308" r:id="rId23"/>
    <p:sldId id="325" r:id="rId2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nkin, Judy" initials="HJ" lastIdx="1" clrIdx="0">
    <p:extLst>
      <p:ext uri="{19B8F6BF-5375-455C-9EA6-DF929625EA0E}">
        <p15:presenceInfo xmlns:p15="http://schemas.microsoft.com/office/powerpoint/2012/main" userId="S-1-5-21-3705532613-2034232594-4028613033-169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81" autoAdjust="0"/>
    <p:restoredTop sz="90186" autoAdjust="0"/>
  </p:normalViewPr>
  <p:slideViewPr>
    <p:cSldViewPr>
      <p:cViewPr varScale="1">
        <p:scale>
          <a:sx n="78" d="100"/>
          <a:sy n="78" d="100"/>
        </p:scale>
        <p:origin x="1114"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0753ACC1-AD6F-422B-AF8A-D44853C3DA20}" type="datetimeFigureOut">
              <a:rPr lang="en-US" smtClean="0"/>
              <a:t>4/4/2018</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79C9035D-5AC1-4681-8CF2-3F75B7E29D0A}" type="slidenum">
              <a:rPr lang="en-US" smtClean="0"/>
              <a:t>‹#›</a:t>
            </a:fld>
            <a:endParaRPr lang="en-US"/>
          </a:p>
        </p:txBody>
      </p:sp>
    </p:spTree>
    <p:extLst>
      <p:ext uri="{BB962C8B-B14F-4D97-AF65-F5344CB8AC3E}">
        <p14:creationId xmlns:p14="http://schemas.microsoft.com/office/powerpoint/2010/main" val="841015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944BA709-070B-4867-AE97-D8DF7DB1F15D}" type="datetimeFigureOut">
              <a:rPr lang="en-US" smtClean="0"/>
              <a:t>4/4/2018</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4A0206D1-E21F-4780-BD2F-40C9432EE412}" type="slidenum">
              <a:rPr lang="en-US" smtClean="0"/>
              <a:t>‹#›</a:t>
            </a:fld>
            <a:endParaRPr lang="en-US"/>
          </a:p>
        </p:txBody>
      </p:sp>
    </p:spTree>
    <p:extLst>
      <p:ext uri="{BB962C8B-B14F-4D97-AF65-F5344CB8AC3E}">
        <p14:creationId xmlns:p14="http://schemas.microsoft.com/office/powerpoint/2010/main" val="31138703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61189" y="1304131"/>
            <a:ext cx="2925622" cy="3886200"/>
          </a:xfrm>
          <a:prstGeom prst="rect">
            <a:avLst/>
          </a:prstGeom>
          <a:effectLst>
            <a:softEdge rad="127000"/>
          </a:effectLst>
        </p:spPr>
      </p:pic>
      <p:sp>
        <p:nvSpPr>
          <p:cNvPr id="4" name="Date Placeholder 3"/>
          <p:cNvSpPr>
            <a:spLocks noGrp="1"/>
          </p:cNvSpPr>
          <p:nvPr>
            <p:ph type="dt" sz="half" idx="10"/>
          </p:nvPr>
        </p:nvSpPr>
        <p:spPr/>
        <p:txBody>
          <a:bodyPr/>
          <a:lstStyle/>
          <a:p>
            <a:r>
              <a:rPr lang="en-US"/>
              <a:t>8/1/2014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a:p>
        </p:txBody>
      </p:sp>
      <p:pic>
        <p:nvPicPr>
          <p:cNvPr id="7" name="Picture 4" descr="page head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3813"/>
            <a:ext cx="9153525" cy="115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5856288"/>
            <a:ext cx="9144000"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22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8/1/2014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66285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8/1/2014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348116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381000" y="6492875"/>
            <a:ext cx="2133600" cy="365125"/>
          </a:xfrm>
        </p:spPr>
        <p:txBody>
          <a:bodyPr/>
          <a:lstStyle>
            <a:lvl1pPr algn="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418838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381000" y="6492875"/>
            <a:ext cx="2133600" cy="365125"/>
          </a:xfrm>
        </p:spPr>
        <p:txBody>
          <a:bodyPr/>
          <a:lstStyle>
            <a:lvl1pPr algn="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270458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457200" y="6492875"/>
            <a:ext cx="2133600" cy="365125"/>
          </a:xfrm>
        </p:spPr>
        <p:txBody>
          <a:bodyPr/>
          <a:lstStyle>
            <a:lvl1pPr algn="l">
              <a:defRPr/>
            </a:lvl1pPr>
          </a:lstStyle>
          <a:p>
            <a:fld id="{8C820DE8-B2A3-4495-B05C-4C28FA95D4C8}" type="slidenum">
              <a:rPr lang="en-US" smtClean="0"/>
              <a:pPr/>
              <a:t>‹#›</a:t>
            </a:fld>
            <a:endParaRPr lang="en-US" dirty="0"/>
          </a:p>
        </p:txBody>
      </p:sp>
    </p:spTree>
    <p:extLst>
      <p:ext uri="{BB962C8B-B14F-4D97-AF65-F5344CB8AC3E}">
        <p14:creationId xmlns:p14="http://schemas.microsoft.com/office/powerpoint/2010/main" val="219472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8/1/2014</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896122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8/1/2014</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98145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8/1/2014</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325435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8/1/2014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56110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8/1/2014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20DE8-B2A3-4495-B05C-4C28FA95D4C8}" type="slidenum">
              <a:rPr lang="en-US" smtClean="0"/>
              <a:t>‹#›</a:t>
            </a:fld>
            <a:endParaRPr lang="en-US"/>
          </a:p>
        </p:txBody>
      </p:sp>
    </p:spTree>
    <p:extLst>
      <p:ext uri="{BB962C8B-B14F-4D97-AF65-F5344CB8AC3E}">
        <p14:creationId xmlns:p14="http://schemas.microsoft.com/office/powerpoint/2010/main" val="61644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8/1/2014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20DE8-B2A3-4495-B05C-4C28FA95D4C8}" type="slidenum">
              <a:rPr lang="en-US" smtClean="0"/>
              <a:t>‹#›</a:t>
            </a:fld>
            <a:endParaRPr lang="en-US"/>
          </a:p>
        </p:txBody>
      </p:sp>
      <p:pic>
        <p:nvPicPr>
          <p:cNvPr id="7" name="Picture 4" descr="page header.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53525"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age footer.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127750"/>
            <a:ext cx="9144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0295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kern="1200">
          <a:solidFill>
            <a:srgbClr val="339966"/>
          </a:solidFill>
          <a:latin typeface="Franklin Gothic Medium" panose="020B06030201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C820DE8-B2A3-4495-B05C-4C28FA95D4C8}" type="slidenum">
              <a:rPr lang="en-US" smtClean="0"/>
              <a:pPr/>
              <a:t>1</a:t>
            </a:fld>
            <a:endParaRPr lang="en-US" dirty="0"/>
          </a:p>
        </p:txBody>
      </p:sp>
      <p:sp>
        <p:nvSpPr>
          <p:cNvPr id="2" name="TextBox 1">
            <a:extLst>
              <a:ext uri="{FF2B5EF4-FFF2-40B4-BE49-F238E27FC236}">
                <a16:creationId xmlns:a16="http://schemas.microsoft.com/office/drawing/2014/main" id="{D341128A-547F-4717-A407-7A689A351CD1}"/>
              </a:ext>
            </a:extLst>
          </p:cNvPr>
          <p:cNvSpPr txBox="1"/>
          <p:nvPr/>
        </p:nvSpPr>
        <p:spPr>
          <a:xfrm>
            <a:off x="3200400" y="1676400"/>
            <a:ext cx="4572000" cy="2677656"/>
          </a:xfrm>
          <a:prstGeom prst="rect">
            <a:avLst/>
          </a:prstGeom>
          <a:noFill/>
        </p:spPr>
        <p:txBody>
          <a:bodyPr wrap="square" rtlCol="0">
            <a:spAutoFit/>
          </a:bodyPr>
          <a:lstStyle/>
          <a:p>
            <a:pPr algn="ctr"/>
            <a:r>
              <a:rPr lang="en-US" sz="2800" b="1" dirty="0"/>
              <a:t>Green Mountain Care Board </a:t>
            </a:r>
          </a:p>
          <a:p>
            <a:pPr algn="ctr"/>
            <a:endParaRPr lang="en-US" sz="2800" b="1" dirty="0"/>
          </a:p>
          <a:p>
            <a:pPr algn="ctr"/>
            <a:r>
              <a:rPr lang="en-US" sz="2800" b="1" dirty="0"/>
              <a:t>Discussion of Statutory Duties</a:t>
            </a:r>
          </a:p>
          <a:p>
            <a:pPr algn="ctr"/>
            <a:endParaRPr lang="en-US" sz="2800" b="1" dirty="0"/>
          </a:p>
          <a:p>
            <a:pPr algn="ctr"/>
            <a:r>
              <a:rPr lang="en-US" sz="2800" dirty="0"/>
              <a:t>April 4, 2018</a:t>
            </a:r>
          </a:p>
        </p:txBody>
      </p:sp>
    </p:spTree>
    <p:extLst>
      <p:ext uri="{BB962C8B-B14F-4D97-AF65-F5344CB8AC3E}">
        <p14:creationId xmlns:p14="http://schemas.microsoft.com/office/powerpoint/2010/main" val="2136722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D9487-255B-4DAD-9DAA-8075E0BD3AD1}"/>
              </a:ext>
            </a:extLst>
          </p:cNvPr>
          <p:cNvSpPr>
            <a:spLocks noGrp="1"/>
          </p:cNvSpPr>
          <p:nvPr>
            <p:ph type="title"/>
          </p:nvPr>
        </p:nvSpPr>
        <p:spPr/>
        <p:txBody>
          <a:bodyPr>
            <a:normAutofit/>
          </a:bodyPr>
          <a:lstStyle/>
          <a:p>
            <a:r>
              <a:rPr lang="en-US" sz="3200" dirty="0">
                <a:latin typeface="Palatino Linotype" panose="02040502050505030304" pitchFamily="18" charset="0"/>
              </a:rPr>
              <a:t>Duties: Certificate of Need Program</a:t>
            </a:r>
          </a:p>
        </p:txBody>
      </p:sp>
      <p:sp>
        <p:nvSpPr>
          <p:cNvPr id="3" name="Content Placeholder 2">
            <a:extLst>
              <a:ext uri="{FF2B5EF4-FFF2-40B4-BE49-F238E27FC236}">
                <a16:creationId xmlns:a16="http://schemas.microsoft.com/office/drawing/2014/main" id="{615CD177-E056-40D4-AE67-FB1445344552}"/>
              </a:ext>
            </a:extLst>
          </p:cNvPr>
          <p:cNvSpPr>
            <a:spLocks noGrp="1"/>
          </p:cNvSpPr>
          <p:nvPr>
            <p:ph idx="1"/>
          </p:nvPr>
        </p:nvSpPr>
        <p:spPr>
          <a:xfrm>
            <a:off x="457200" y="1600201"/>
            <a:ext cx="8001000" cy="2133600"/>
          </a:xfrm>
        </p:spPr>
        <p:txBody>
          <a:bodyPr>
            <a:normAutofit/>
          </a:bodyPr>
          <a:lstStyle/>
          <a:p>
            <a:r>
              <a:rPr lang="en-US" b="1" dirty="0"/>
              <a:t>18 V.S.A. § 9375(b)(8): </a:t>
            </a:r>
            <a:r>
              <a:rPr lang="en-US" dirty="0"/>
              <a:t>Review and approve, approve with conditions, or deny applications for certificates of need pursuant to 18 V.S.A. §§ 9431 – 9446. </a:t>
            </a:r>
          </a:p>
          <a:p>
            <a:endParaRPr lang="en-US" dirty="0"/>
          </a:p>
          <a:p>
            <a:pPr marL="285750" indent="-285750">
              <a:buFont typeface="Wingdings" panose="05000000000000000000" pitchFamily="2" charset="2"/>
              <a:buChar char="Ø"/>
            </a:pPr>
            <a:r>
              <a:rPr lang="en-US" dirty="0"/>
              <a:t>The GMCB promulgated Rule 4.000.</a:t>
            </a:r>
          </a:p>
          <a:p>
            <a:endParaRPr lang="en-US" dirty="0"/>
          </a:p>
        </p:txBody>
      </p:sp>
      <p:sp>
        <p:nvSpPr>
          <p:cNvPr id="4" name="Slide Number Placeholder 3">
            <a:extLst>
              <a:ext uri="{FF2B5EF4-FFF2-40B4-BE49-F238E27FC236}">
                <a16:creationId xmlns:a16="http://schemas.microsoft.com/office/drawing/2014/main" id="{308B1231-213C-4C70-AE78-9B2B828F5854}"/>
              </a:ext>
            </a:extLst>
          </p:cNvPr>
          <p:cNvSpPr>
            <a:spLocks noGrp="1"/>
          </p:cNvSpPr>
          <p:nvPr>
            <p:ph type="sldNum" sz="quarter" idx="12"/>
          </p:nvPr>
        </p:nvSpPr>
        <p:spPr/>
        <p:txBody>
          <a:bodyPr/>
          <a:lstStyle/>
          <a:p>
            <a:fld id="{8C820DE8-B2A3-4495-B05C-4C28FA95D4C8}" type="slidenum">
              <a:rPr lang="en-US" smtClean="0"/>
              <a:pPr/>
              <a:t>10</a:t>
            </a:fld>
            <a:endParaRPr lang="en-US" dirty="0"/>
          </a:p>
        </p:txBody>
      </p:sp>
    </p:spTree>
    <p:extLst>
      <p:ext uri="{BB962C8B-B14F-4D97-AF65-F5344CB8AC3E}">
        <p14:creationId xmlns:p14="http://schemas.microsoft.com/office/powerpoint/2010/main" val="601122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2FAE-89A3-4AA2-A95D-EFC6AE7F5BB8}"/>
              </a:ext>
            </a:extLst>
          </p:cNvPr>
          <p:cNvSpPr>
            <a:spLocks noGrp="1"/>
          </p:cNvSpPr>
          <p:nvPr>
            <p:ph type="title"/>
          </p:nvPr>
        </p:nvSpPr>
        <p:spPr/>
        <p:txBody>
          <a:bodyPr>
            <a:normAutofit fontScale="90000"/>
          </a:bodyPr>
          <a:lstStyle/>
          <a:p>
            <a:r>
              <a:rPr lang="en-US" dirty="0">
                <a:latin typeface="Palatino Linotype" panose="02040502050505030304" pitchFamily="18" charset="0"/>
              </a:rPr>
              <a:t>Duties: Oversee Accountable Care Organizations</a:t>
            </a:r>
          </a:p>
        </p:txBody>
      </p:sp>
      <p:sp>
        <p:nvSpPr>
          <p:cNvPr id="3" name="Content Placeholder 2">
            <a:extLst>
              <a:ext uri="{FF2B5EF4-FFF2-40B4-BE49-F238E27FC236}">
                <a16:creationId xmlns:a16="http://schemas.microsoft.com/office/drawing/2014/main" id="{D993BD63-C9D5-4580-A9C8-DEC38B90AA53}"/>
              </a:ext>
            </a:extLst>
          </p:cNvPr>
          <p:cNvSpPr>
            <a:spLocks noGrp="1"/>
          </p:cNvSpPr>
          <p:nvPr>
            <p:ph idx="1"/>
          </p:nvPr>
        </p:nvSpPr>
        <p:spPr>
          <a:xfrm>
            <a:off x="457200" y="1600201"/>
            <a:ext cx="8001000" cy="3886200"/>
          </a:xfrm>
        </p:spPr>
        <p:txBody>
          <a:bodyPr>
            <a:normAutofit fontScale="92500" lnSpcReduction="10000"/>
          </a:bodyPr>
          <a:lstStyle/>
          <a:p>
            <a:pPr lvl="0"/>
            <a:r>
              <a:rPr lang="en-US" b="1" dirty="0">
                <a:solidFill>
                  <a:prstClr val="black"/>
                </a:solidFill>
              </a:rPr>
              <a:t>18 V.S.A. § 9375(b)(13): </a:t>
            </a:r>
            <a:r>
              <a:rPr lang="en-US" dirty="0">
                <a:solidFill>
                  <a:prstClr val="black"/>
                </a:solidFill>
              </a:rPr>
              <a:t>Adopt by rule such standards as the Board deems necessary and appropriate to the operation and evaluation of accountable care organizations, including reporting requirements, patient protections, and solvency and ability to assume financial risk. </a:t>
            </a:r>
          </a:p>
          <a:p>
            <a:pPr lvl="0"/>
            <a:endParaRPr lang="en-US" dirty="0">
              <a:solidFill>
                <a:prstClr val="black"/>
              </a:solidFill>
            </a:endParaRPr>
          </a:p>
          <a:p>
            <a:pPr marL="285750" lvl="0" indent="-285750">
              <a:buFont typeface="Wingdings" panose="05000000000000000000" pitchFamily="2" charset="2"/>
              <a:buChar char="Ø"/>
            </a:pPr>
            <a:r>
              <a:rPr lang="en-US" dirty="0">
                <a:solidFill>
                  <a:prstClr val="black"/>
                </a:solidFill>
              </a:rPr>
              <a:t>The GMCB promulgated Rule 5.000. </a:t>
            </a:r>
          </a:p>
          <a:p>
            <a:endParaRPr lang="en-US" b="1" dirty="0"/>
          </a:p>
          <a:p>
            <a:r>
              <a:rPr lang="en-US" b="1" dirty="0"/>
              <a:t>18 V.S.A. § 9382(a): </a:t>
            </a:r>
            <a:r>
              <a:rPr lang="en-US" dirty="0"/>
              <a:t>Certify ACOs to operate in the state. </a:t>
            </a:r>
          </a:p>
          <a:p>
            <a:endParaRPr lang="en-US" dirty="0"/>
          </a:p>
          <a:p>
            <a:pPr marL="285750" indent="-285750">
              <a:buFont typeface="Wingdings" panose="05000000000000000000" pitchFamily="2" charset="2"/>
              <a:buChar char="Ø"/>
            </a:pPr>
            <a:r>
              <a:rPr lang="en-US" dirty="0"/>
              <a:t>Certified OneCare Vermont. </a:t>
            </a:r>
          </a:p>
          <a:p>
            <a:endParaRPr lang="en-US" b="1" dirty="0"/>
          </a:p>
          <a:p>
            <a:r>
              <a:rPr lang="en-US" b="1" dirty="0"/>
              <a:t>18 V.S.A. § 9382(b)-(c): </a:t>
            </a:r>
            <a:r>
              <a:rPr lang="en-US" dirty="0"/>
              <a:t>Review, modify, and approve the budgets of ACOs. </a:t>
            </a:r>
          </a:p>
          <a:p>
            <a:endParaRPr lang="en-US" dirty="0"/>
          </a:p>
          <a:p>
            <a:pPr marL="285750" indent="-285750">
              <a:buFont typeface="Wingdings" panose="05000000000000000000" pitchFamily="2" charset="2"/>
              <a:buChar char="Ø"/>
            </a:pPr>
            <a:r>
              <a:rPr lang="en-US" dirty="0"/>
              <a:t> 2019 Budget Guidance being developed. </a:t>
            </a:r>
          </a:p>
          <a:p>
            <a:endParaRPr lang="en-US" dirty="0"/>
          </a:p>
        </p:txBody>
      </p:sp>
      <p:sp>
        <p:nvSpPr>
          <p:cNvPr id="4" name="Slide Number Placeholder 3">
            <a:extLst>
              <a:ext uri="{FF2B5EF4-FFF2-40B4-BE49-F238E27FC236}">
                <a16:creationId xmlns:a16="http://schemas.microsoft.com/office/drawing/2014/main" id="{67020A15-0AA6-431B-BC11-D8B195931CF5}"/>
              </a:ext>
            </a:extLst>
          </p:cNvPr>
          <p:cNvSpPr>
            <a:spLocks noGrp="1"/>
          </p:cNvSpPr>
          <p:nvPr>
            <p:ph type="sldNum" sz="quarter" idx="12"/>
          </p:nvPr>
        </p:nvSpPr>
        <p:spPr/>
        <p:txBody>
          <a:bodyPr/>
          <a:lstStyle/>
          <a:p>
            <a:fld id="{8C820DE8-B2A3-4495-B05C-4C28FA95D4C8}" type="slidenum">
              <a:rPr lang="en-US" smtClean="0"/>
              <a:pPr/>
              <a:t>11</a:t>
            </a:fld>
            <a:endParaRPr lang="en-US" dirty="0"/>
          </a:p>
        </p:txBody>
      </p:sp>
    </p:spTree>
    <p:extLst>
      <p:ext uri="{BB962C8B-B14F-4D97-AF65-F5344CB8AC3E}">
        <p14:creationId xmlns:p14="http://schemas.microsoft.com/office/powerpoint/2010/main" val="110171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CEF23-42BC-43E7-8521-8B824BBF9044}"/>
              </a:ext>
            </a:extLst>
          </p:cNvPr>
          <p:cNvSpPr>
            <a:spLocks noGrp="1"/>
          </p:cNvSpPr>
          <p:nvPr>
            <p:ph type="title"/>
          </p:nvPr>
        </p:nvSpPr>
        <p:spPr>
          <a:xfrm>
            <a:off x="457200" y="533400"/>
            <a:ext cx="8077200" cy="884238"/>
          </a:xfrm>
        </p:spPr>
        <p:txBody>
          <a:bodyPr>
            <a:normAutofit/>
          </a:bodyPr>
          <a:lstStyle/>
          <a:p>
            <a:r>
              <a:rPr lang="en-US" sz="3200" dirty="0">
                <a:latin typeface="Palatino Linotype" panose="02040502050505030304" pitchFamily="18" charset="0"/>
              </a:rPr>
              <a:t>Duties: Medicaid Advisory Rate Case</a:t>
            </a:r>
          </a:p>
        </p:txBody>
      </p:sp>
      <p:sp>
        <p:nvSpPr>
          <p:cNvPr id="3" name="Content Placeholder 2">
            <a:extLst>
              <a:ext uri="{FF2B5EF4-FFF2-40B4-BE49-F238E27FC236}">
                <a16:creationId xmlns:a16="http://schemas.microsoft.com/office/drawing/2014/main" id="{CB47A84D-B0FC-4CE1-B2EC-5B16EDA2CC3D}"/>
              </a:ext>
            </a:extLst>
          </p:cNvPr>
          <p:cNvSpPr>
            <a:spLocks noGrp="1"/>
          </p:cNvSpPr>
          <p:nvPr>
            <p:ph idx="1"/>
          </p:nvPr>
        </p:nvSpPr>
        <p:spPr>
          <a:xfrm>
            <a:off x="457200" y="1600201"/>
            <a:ext cx="8229600" cy="2667000"/>
          </a:xfrm>
        </p:spPr>
        <p:txBody>
          <a:bodyPr/>
          <a:lstStyle/>
          <a:p>
            <a:r>
              <a:rPr lang="en-US" b="1" dirty="0"/>
              <a:t>Act 113 of 2016 and Act 3 of 2017: </a:t>
            </a:r>
            <a:r>
              <a:rPr lang="en-US" dirty="0"/>
              <a:t>Requires GMCB to review any all-inclusive population-based payment arrangements between DVHA and an ACO, including the elements of the per member, per month payment and any other nonclaims payments. Review is advisory and is not binding on DVHA.</a:t>
            </a:r>
          </a:p>
          <a:p>
            <a:endParaRPr lang="en-US" dirty="0"/>
          </a:p>
          <a:p>
            <a:pPr marL="285750" indent="-285750">
              <a:buFont typeface="Arial" panose="020B0604020202020204" pitchFamily="34" charset="0"/>
              <a:buChar char="•"/>
            </a:pPr>
            <a:r>
              <a:rPr lang="en-US" dirty="0"/>
              <a:t>Pending legislation (H.912) would codify duty and make it an ongoing responsibility of GMCB.</a:t>
            </a:r>
          </a:p>
        </p:txBody>
      </p:sp>
      <p:sp>
        <p:nvSpPr>
          <p:cNvPr id="4" name="Slide Number Placeholder 3">
            <a:extLst>
              <a:ext uri="{FF2B5EF4-FFF2-40B4-BE49-F238E27FC236}">
                <a16:creationId xmlns:a16="http://schemas.microsoft.com/office/drawing/2014/main" id="{D1B078F9-EF12-4D7D-BF09-B0C37B20016F}"/>
              </a:ext>
            </a:extLst>
          </p:cNvPr>
          <p:cNvSpPr>
            <a:spLocks noGrp="1"/>
          </p:cNvSpPr>
          <p:nvPr>
            <p:ph type="sldNum" sz="quarter" idx="12"/>
          </p:nvPr>
        </p:nvSpPr>
        <p:spPr/>
        <p:txBody>
          <a:bodyPr/>
          <a:lstStyle/>
          <a:p>
            <a:fld id="{8C820DE8-B2A3-4495-B05C-4C28FA95D4C8}" type="slidenum">
              <a:rPr lang="en-US" smtClean="0"/>
              <a:pPr/>
              <a:t>12</a:t>
            </a:fld>
            <a:endParaRPr lang="en-US" dirty="0"/>
          </a:p>
        </p:txBody>
      </p:sp>
    </p:spTree>
    <p:extLst>
      <p:ext uri="{BB962C8B-B14F-4D97-AF65-F5344CB8AC3E}">
        <p14:creationId xmlns:p14="http://schemas.microsoft.com/office/powerpoint/2010/main" val="1585534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1BEE8-71EC-42F4-B454-7A98DFF7CDC2}"/>
              </a:ext>
            </a:extLst>
          </p:cNvPr>
          <p:cNvSpPr>
            <a:spLocks noGrp="1"/>
          </p:cNvSpPr>
          <p:nvPr>
            <p:ph type="title"/>
          </p:nvPr>
        </p:nvSpPr>
        <p:spPr/>
        <p:txBody>
          <a:bodyPr>
            <a:normAutofit fontScale="90000"/>
          </a:bodyPr>
          <a:lstStyle/>
          <a:p>
            <a:r>
              <a:rPr lang="en-US" dirty="0">
                <a:latin typeface="Palatino Linotype" panose="02040502050505030304" pitchFamily="18" charset="0"/>
              </a:rPr>
              <a:t>Duties: Payment and Delivery System Reforms</a:t>
            </a:r>
          </a:p>
        </p:txBody>
      </p:sp>
      <p:sp>
        <p:nvSpPr>
          <p:cNvPr id="3" name="Content Placeholder 2">
            <a:extLst>
              <a:ext uri="{FF2B5EF4-FFF2-40B4-BE49-F238E27FC236}">
                <a16:creationId xmlns:a16="http://schemas.microsoft.com/office/drawing/2014/main" id="{D023C3F2-57BC-4FF7-8059-C1664272062C}"/>
              </a:ext>
            </a:extLst>
          </p:cNvPr>
          <p:cNvSpPr>
            <a:spLocks noGrp="1"/>
          </p:cNvSpPr>
          <p:nvPr>
            <p:ph idx="1"/>
          </p:nvPr>
        </p:nvSpPr>
        <p:spPr>
          <a:xfrm>
            <a:off x="457200" y="1600201"/>
            <a:ext cx="8077200" cy="2819400"/>
          </a:xfrm>
        </p:spPr>
        <p:txBody>
          <a:bodyPr/>
          <a:lstStyle/>
          <a:p>
            <a:r>
              <a:rPr lang="en-US" b="1" dirty="0"/>
              <a:t>18 V.S.A. § 9375(b)(1): </a:t>
            </a:r>
            <a:r>
              <a:rPr lang="en-US" dirty="0"/>
              <a:t>Oversee the development and implementation, and evaluate the effectiveness, of health care payment and delivery system reforms designed to control the rate of growth in health care costs; promote seamless care, administration, and service delivery; and maintain health care quality in Vermont, including ensuring that the payment reform pilot projects set forth in this chapter are consistent with such reforms.</a:t>
            </a:r>
          </a:p>
          <a:p>
            <a:pPr marL="285750" indent="-285750">
              <a:buFont typeface="Arial" panose="020B0604020202020204" pitchFamily="34" charset="0"/>
              <a:buChar char="•"/>
            </a:pPr>
            <a:endParaRPr lang="en-US" dirty="0"/>
          </a:p>
          <a:p>
            <a:pPr marL="285750" indent="-285750">
              <a:buFont typeface="Wingdings" panose="05000000000000000000" pitchFamily="2" charset="2"/>
              <a:buChar char="Ø"/>
            </a:pPr>
            <a:r>
              <a:rPr lang="en-US" dirty="0"/>
              <a:t>The Board adopted a payment reform pilot policy.</a:t>
            </a:r>
          </a:p>
        </p:txBody>
      </p:sp>
      <p:sp>
        <p:nvSpPr>
          <p:cNvPr id="4" name="Slide Number Placeholder 3">
            <a:extLst>
              <a:ext uri="{FF2B5EF4-FFF2-40B4-BE49-F238E27FC236}">
                <a16:creationId xmlns:a16="http://schemas.microsoft.com/office/drawing/2014/main" id="{7A35DDEF-07E5-4A69-9EF8-D580C081FB8E}"/>
              </a:ext>
            </a:extLst>
          </p:cNvPr>
          <p:cNvSpPr>
            <a:spLocks noGrp="1"/>
          </p:cNvSpPr>
          <p:nvPr>
            <p:ph type="sldNum" sz="quarter" idx="12"/>
          </p:nvPr>
        </p:nvSpPr>
        <p:spPr/>
        <p:txBody>
          <a:bodyPr/>
          <a:lstStyle/>
          <a:p>
            <a:fld id="{8C820DE8-B2A3-4495-B05C-4C28FA95D4C8}" type="slidenum">
              <a:rPr lang="en-US" smtClean="0"/>
              <a:pPr/>
              <a:t>13</a:t>
            </a:fld>
            <a:endParaRPr lang="en-US" dirty="0"/>
          </a:p>
        </p:txBody>
      </p:sp>
    </p:spTree>
    <p:extLst>
      <p:ext uri="{BB962C8B-B14F-4D97-AF65-F5344CB8AC3E}">
        <p14:creationId xmlns:p14="http://schemas.microsoft.com/office/powerpoint/2010/main" val="261775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98CF1-2B05-4A8C-ADA5-216B641A0AC1}"/>
              </a:ext>
            </a:extLst>
          </p:cNvPr>
          <p:cNvSpPr>
            <a:spLocks noGrp="1"/>
          </p:cNvSpPr>
          <p:nvPr>
            <p:ph type="title"/>
          </p:nvPr>
        </p:nvSpPr>
        <p:spPr/>
        <p:txBody>
          <a:bodyPr>
            <a:normAutofit/>
          </a:bodyPr>
          <a:lstStyle/>
          <a:p>
            <a:r>
              <a:rPr lang="en-US" sz="3200" dirty="0">
                <a:latin typeface="Palatino Linotype" panose="02040502050505030304" pitchFamily="18" charset="0"/>
              </a:rPr>
              <a:t>Duties: HIT &amp; VITL</a:t>
            </a:r>
          </a:p>
        </p:txBody>
      </p:sp>
      <p:sp>
        <p:nvSpPr>
          <p:cNvPr id="3" name="Content Placeholder 2">
            <a:extLst>
              <a:ext uri="{FF2B5EF4-FFF2-40B4-BE49-F238E27FC236}">
                <a16:creationId xmlns:a16="http://schemas.microsoft.com/office/drawing/2014/main" id="{BFEDFD94-A7C7-4F80-A5B2-C4CEA407B790}"/>
              </a:ext>
            </a:extLst>
          </p:cNvPr>
          <p:cNvSpPr>
            <a:spLocks noGrp="1"/>
          </p:cNvSpPr>
          <p:nvPr>
            <p:ph idx="1"/>
          </p:nvPr>
        </p:nvSpPr>
        <p:spPr>
          <a:xfrm>
            <a:off x="457200" y="1219200"/>
            <a:ext cx="8305800" cy="4906963"/>
          </a:xfrm>
        </p:spPr>
        <p:txBody>
          <a:bodyPr>
            <a:normAutofit fontScale="85000" lnSpcReduction="20000"/>
          </a:bodyPr>
          <a:lstStyle/>
          <a:p>
            <a:r>
              <a:rPr lang="en-US" b="1" dirty="0"/>
              <a:t>18 V.S.A. § 9375(b)(2)(A): </a:t>
            </a:r>
            <a:r>
              <a:rPr lang="en-US" dirty="0"/>
              <a:t>In consultation with VITL, review and approve statewide HIT Plan pursuant to 18 V.S.A. § 9351 to ensure the necessary infrastructure is in place to enable the State to achieve the principles expressed in </a:t>
            </a:r>
            <a:r>
              <a:rPr lang="en-US" dirty="0">
                <a:solidFill>
                  <a:prstClr val="black"/>
                </a:solidFill>
              </a:rPr>
              <a:t>18 V.S.A. § 9371. </a:t>
            </a:r>
          </a:p>
          <a:p>
            <a:endParaRPr lang="en-US" dirty="0">
              <a:solidFill>
                <a:prstClr val="black"/>
              </a:solidFill>
            </a:endParaRPr>
          </a:p>
          <a:p>
            <a:pPr marL="285750" indent="-285750">
              <a:buFont typeface="Arial" panose="020B0604020202020204" pitchFamily="34" charset="0"/>
              <a:buChar char="•"/>
            </a:pPr>
            <a:r>
              <a:rPr lang="en-US" dirty="0"/>
              <a:t>HIT Plan to be submitted later this year.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Pending legislation (H.901) would make plan due on or before Nov. 1. </a:t>
            </a:r>
          </a:p>
          <a:p>
            <a:endParaRPr lang="en-US" dirty="0"/>
          </a:p>
          <a:p>
            <a:r>
              <a:rPr lang="en-US" b="1" dirty="0">
                <a:solidFill>
                  <a:prstClr val="black"/>
                </a:solidFill>
              </a:rPr>
              <a:t>18 V.S.A. § 9375(b)(2)(B): </a:t>
            </a:r>
            <a:r>
              <a:rPr lang="en-US" dirty="0"/>
              <a:t>Review and approve connectivity criteria (criteria required for health care providers and health care facilities to create or maintain connectivity to VHIE). </a:t>
            </a:r>
          </a:p>
          <a:p>
            <a:endParaRPr lang="en-US" dirty="0"/>
          </a:p>
          <a:p>
            <a:pPr marL="285750" indent="-285750">
              <a:buFont typeface="Arial" panose="020B0604020202020204" pitchFamily="34" charset="0"/>
              <a:buChar char="•"/>
            </a:pPr>
            <a:r>
              <a:rPr lang="en-US" dirty="0"/>
              <a:t>Criteria will be reviewed in conjunction with HIT Plan. </a:t>
            </a:r>
          </a:p>
          <a:p>
            <a:endParaRPr lang="en-US" dirty="0"/>
          </a:p>
          <a:p>
            <a:r>
              <a:rPr lang="en-US" b="1" dirty="0"/>
              <a:t>18 V.S.A. § 9375(b)(2)(C): </a:t>
            </a:r>
            <a:r>
              <a:rPr lang="en-US" dirty="0"/>
              <a:t>Annually review the budget and all activities of VITL and approve the budget, consistent with available funds, and the core activities associated with public funding . . . The review shall take into account VITL’s responsibilities pursuant to 18 V.S.A. § 9352 and the availability of funds to support those responsibilities. </a:t>
            </a:r>
          </a:p>
          <a:p>
            <a:endParaRPr lang="en-US" dirty="0"/>
          </a:p>
          <a:p>
            <a:pPr marL="285750" indent="-285750">
              <a:buFont typeface="Arial" panose="020B0604020202020204" pitchFamily="34" charset="0"/>
              <a:buChar char="•"/>
            </a:pPr>
            <a:r>
              <a:rPr lang="en-US" dirty="0"/>
              <a:t>GMCB to review VITL budget in May. </a:t>
            </a:r>
            <a:endParaRPr lang="en-US" dirty="0">
              <a:solidFill>
                <a:prstClr val="black"/>
              </a:solidFill>
            </a:endParaRPr>
          </a:p>
          <a:p>
            <a:pPr marL="285750" indent="-285750">
              <a:buFont typeface="Arial" panose="020B0604020202020204" pitchFamily="34" charset="0"/>
              <a:buChar char="•"/>
            </a:pPr>
            <a:endParaRPr lang="en-US" dirty="0">
              <a:solidFill>
                <a:prstClr val="black"/>
              </a:solidFill>
            </a:endParaRPr>
          </a:p>
          <a:p>
            <a:pPr marL="285750" indent="-285750">
              <a:buFont typeface="Arial" panose="020B0604020202020204" pitchFamily="34" charset="0"/>
              <a:buChar char="•"/>
            </a:pPr>
            <a:r>
              <a:rPr lang="en-US" dirty="0">
                <a:solidFill>
                  <a:prstClr val="black"/>
                </a:solidFill>
              </a:rPr>
              <a:t>Pending legislation (H.901) would limit review and approval to VITL’s budget only. </a:t>
            </a:r>
            <a:endParaRPr lang="en-US" dirty="0"/>
          </a:p>
        </p:txBody>
      </p:sp>
      <p:sp>
        <p:nvSpPr>
          <p:cNvPr id="4" name="Slide Number Placeholder 3">
            <a:extLst>
              <a:ext uri="{FF2B5EF4-FFF2-40B4-BE49-F238E27FC236}">
                <a16:creationId xmlns:a16="http://schemas.microsoft.com/office/drawing/2014/main" id="{45C03245-F6D8-4B99-9D69-ED30EB350E36}"/>
              </a:ext>
            </a:extLst>
          </p:cNvPr>
          <p:cNvSpPr>
            <a:spLocks noGrp="1"/>
          </p:cNvSpPr>
          <p:nvPr>
            <p:ph type="sldNum" sz="quarter" idx="12"/>
          </p:nvPr>
        </p:nvSpPr>
        <p:spPr/>
        <p:txBody>
          <a:bodyPr/>
          <a:lstStyle/>
          <a:p>
            <a:fld id="{8C820DE8-B2A3-4495-B05C-4C28FA95D4C8}" type="slidenum">
              <a:rPr lang="en-US" smtClean="0"/>
              <a:pPr/>
              <a:t>14</a:t>
            </a:fld>
            <a:endParaRPr lang="en-US" dirty="0"/>
          </a:p>
        </p:txBody>
      </p:sp>
    </p:spTree>
    <p:extLst>
      <p:ext uri="{BB962C8B-B14F-4D97-AF65-F5344CB8AC3E}">
        <p14:creationId xmlns:p14="http://schemas.microsoft.com/office/powerpoint/2010/main" val="3524320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71496-6849-4F6A-AC9F-CF560611980F}"/>
              </a:ext>
            </a:extLst>
          </p:cNvPr>
          <p:cNvSpPr>
            <a:spLocks noGrp="1"/>
          </p:cNvSpPr>
          <p:nvPr>
            <p:ph type="title"/>
          </p:nvPr>
        </p:nvSpPr>
        <p:spPr/>
        <p:txBody>
          <a:bodyPr>
            <a:normAutofit/>
          </a:bodyPr>
          <a:lstStyle/>
          <a:p>
            <a:r>
              <a:rPr lang="en-US" sz="3200" dirty="0">
                <a:latin typeface="Palatino Linotype" panose="02040502050505030304" pitchFamily="18" charset="0"/>
              </a:rPr>
              <a:t>Duties: Databases</a:t>
            </a:r>
          </a:p>
        </p:txBody>
      </p:sp>
      <p:sp>
        <p:nvSpPr>
          <p:cNvPr id="3" name="Content Placeholder 2">
            <a:extLst>
              <a:ext uri="{FF2B5EF4-FFF2-40B4-BE49-F238E27FC236}">
                <a16:creationId xmlns:a16="http://schemas.microsoft.com/office/drawing/2014/main" id="{8B208CB7-E104-4665-A45B-125E0E34A5DF}"/>
              </a:ext>
            </a:extLst>
          </p:cNvPr>
          <p:cNvSpPr>
            <a:spLocks noGrp="1"/>
          </p:cNvSpPr>
          <p:nvPr>
            <p:ph idx="1"/>
          </p:nvPr>
        </p:nvSpPr>
        <p:spPr>
          <a:xfrm>
            <a:off x="457200" y="1524000"/>
            <a:ext cx="8229600" cy="4602163"/>
          </a:xfrm>
        </p:spPr>
        <p:txBody>
          <a:bodyPr>
            <a:normAutofit/>
          </a:bodyPr>
          <a:lstStyle/>
          <a:p>
            <a:r>
              <a:rPr lang="en-US" b="1" dirty="0"/>
              <a:t>18 V.S.A. § 9410: </a:t>
            </a:r>
            <a:r>
              <a:rPr lang="en-US" dirty="0"/>
              <a:t>Vermont Health Care Uniform Reporting and Evaluation System (VHCURES). </a:t>
            </a:r>
          </a:p>
          <a:p>
            <a:endParaRPr lang="en-US" dirty="0"/>
          </a:p>
          <a:p>
            <a:pPr marL="285750" indent="-285750">
              <a:buFont typeface="Arial" panose="020B0604020202020204" pitchFamily="34" charset="0"/>
              <a:buChar char="•"/>
            </a:pPr>
            <a:r>
              <a:rPr lang="en-US" dirty="0"/>
              <a:t>Data set consists of claims and eligibility data from private and public insurers (GMCB has agreements with DVHA and CMS to allow integration of Medicare and Medicaid data). </a:t>
            </a:r>
          </a:p>
          <a:p>
            <a:endParaRPr lang="en-US" dirty="0"/>
          </a:p>
          <a:p>
            <a:pPr marL="285750" indent="-285750">
              <a:buFont typeface="Arial" panose="020B0604020202020204" pitchFamily="34" charset="0"/>
              <a:buChar char="•"/>
            </a:pPr>
            <a:r>
              <a:rPr lang="en-US" dirty="0"/>
              <a:t>To the extent allowed by HIPAA, the data is available as a resource for State agencies and others to review health care utilization, expenditures, and performance in Vermont. GMCB enters into DUAs with data recipients.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54A248D-693E-4E6B-B8D4-36C076F8303F}"/>
              </a:ext>
            </a:extLst>
          </p:cNvPr>
          <p:cNvSpPr>
            <a:spLocks noGrp="1"/>
          </p:cNvSpPr>
          <p:nvPr>
            <p:ph type="sldNum" sz="quarter" idx="12"/>
          </p:nvPr>
        </p:nvSpPr>
        <p:spPr/>
        <p:txBody>
          <a:bodyPr/>
          <a:lstStyle/>
          <a:p>
            <a:fld id="{8C820DE8-B2A3-4495-B05C-4C28FA95D4C8}" type="slidenum">
              <a:rPr lang="en-US" smtClean="0"/>
              <a:pPr/>
              <a:t>15</a:t>
            </a:fld>
            <a:endParaRPr lang="en-US" dirty="0"/>
          </a:p>
        </p:txBody>
      </p:sp>
    </p:spTree>
    <p:extLst>
      <p:ext uri="{BB962C8B-B14F-4D97-AF65-F5344CB8AC3E}">
        <p14:creationId xmlns:p14="http://schemas.microsoft.com/office/powerpoint/2010/main" val="4217783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649D2-3A0E-4904-9BFF-A8CE2A096622}"/>
              </a:ext>
            </a:extLst>
          </p:cNvPr>
          <p:cNvSpPr>
            <a:spLocks noGrp="1"/>
          </p:cNvSpPr>
          <p:nvPr>
            <p:ph type="title"/>
          </p:nvPr>
        </p:nvSpPr>
        <p:spPr/>
        <p:txBody>
          <a:bodyPr>
            <a:normAutofit/>
          </a:bodyPr>
          <a:lstStyle/>
          <a:p>
            <a:r>
              <a:rPr lang="en-US" sz="3200" dirty="0">
                <a:latin typeface="Palatino Linotype" panose="02040502050505030304" pitchFamily="18" charset="0"/>
              </a:rPr>
              <a:t>Duties: Databases</a:t>
            </a:r>
          </a:p>
        </p:txBody>
      </p:sp>
      <p:sp>
        <p:nvSpPr>
          <p:cNvPr id="3" name="Content Placeholder 2">
            <a:extLst>
              <a:ext uri="{FF2B5EF4-FFF2-40B4-BE49-F238E27FC236}">
                <a16:creationId xmlns:a16="http://schemas.microsoft.com/office/drawing/2014/main" id="{13EEE106-D2AC-4B00-9B9F-074BBB631D85}"/>
              </a:ext>
            </a:extLst>
          </p:cNvPr>
          <p:cNvSpPr>
            <a:spLocks noGrp="1"/>
          </p:cNvSpPr>
          <p:nvPr>
            <p:ph idx="1"/>
          </p:nvPr>
        </p:nvSpPr>
        <p:spPr/>
        <p:txBody>
          <a:bodyPr>
            <a:normAutofit/>
          </a:bodyPr>
          <a:lstStyle/>
          <a:p>
            <a:r>
              <a:rPr lang="en-US" b="1" dirty="0"/>
              <a:t>18 V.S.A. §§ 9410, 9453, 9454: </a:t>
            </a:r>
            <a:r>
              <a:rPr lang="en-US" dirty="0"/>
              <a:t>Vermont Uniform Hospital Discharge Data Set (VUHDDS). </a:t>
            </a:r>
          </a:p>
          <a:p>
            <a:endParaRPr lang="en-US" dirty="0"/>
          </a:p>
          <a:p>
            <a:pPr marL="285750" indent="-285750">
              <a:buFont typeface="Arial" panose="020B0604020202020204" pitchFamily="34" charset="0"/>
              <a:buChar char="•"/>
            </a:pPr>
            <a:r>
              <a:rPr lang="en-US" dirty="0"/>
              <a:t>Data set consists of inpatient discharge data, outpatient procedures and services data, and emergency department data. It is managed by VDH, which uses the data to create the Vermont Hospital Utilization Report.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Data is available to state agencies, researchers, etc. </a:t>
            </a:r>
          </a:p>
        </p:txBody>
      </p:sp>
      <p:sp>
        <p:nvSpPr>
          <p:cNvPr id="4" name="Slide Number Placeholder 3">
            <a:extLst>
              <a:ext uri="{FF2B5EF4-FFF2-40B4-BE49-F238E27FC236}">
                <a16:creationId xmlns:a16="http://schemas.microsoft.com/office/drawing/2014/main" id="{85F40F97-8810-4A4D-8F38-08B42D053CBB}"/>
              </a:ext>
            </a:extLst>
          </p:cNvPr>
          <p:cNvSpPr>
            <a:spLocks noGrp="1"/>
          </p:cNvSpPr>
          <p:nvPr>
            <p:ph type="sldNum" sz="quarter" idx="12"/>
          </p:nvPr>
        </p:nvSpPr>
        <p:spPr/>
        <p:txBody>
          <a:bodyPr/>
          <a:lstStyle/>
          <a:p>
            <a:fld id="{8C820DE8-B2A3-4495-B05C-4C28FA95D4C8}" type="slidenum">
              <a:rPr lang="en-US" smtClean="0"/>
              <a:pPr/>
              <a:t>16</a:t>
            </a:fld>
            <a:endParaRPr lang="en-US" dirty="0"/>
          </a:p>
        </p:txBody>
      </p:sp>
    </p:spTree>
    <p:extLst>
      <p:ext uri="{BB962C8B-B14F-4D97-AF65-F5344CB8AC3E}">
        <p14:creationId xmlns:p14="http://schemas.microsoft.com/office/powerpoint/2010/main" val="22696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C6F07-DC2C-4325-9986-F476DACC742E}"/>
              </a:ext>
            </a:extLst>
          </p:cNvPr>
          <p:cNvSpPr>
            <a:spLocks noGrp="1"/>
          </p:cNvSpPr>
          <p:nvPr>
            <p:ph type="title"/>
          </p:nvPr>
        </p:nvSpPr>
        <p:spPr/>
        <p:txBody>
          <a:bodyPr>
            <a:normAutofit/>
          </a:bodyPr>
          <a:lstStyle/>
          <a:p>
            <a:r>
              <a:rPr lang="en-US" sz="3200" dirty="0">
                <a:latin typeface="Palatino Linotype" panose="02040502050505030304" pitchFamily="18" charset="0"/>
              </a:rPr>
              <a:t>Duties: Evaluation</a:t>
            </a:r>
          </a:p>
        </p:txBody>
      </p:sp>
      <p:sp>
        <p:nvSpPr>
          <p:cNvPr id="3" name="Content Placeholder 2">
            <a:extLst>
              <a:ext uri="{FF2B5EF4-FFF2-40B4-BE49-F238E27FC236}">
                <a16:creationId xmlns:a16="http://schemas.microsoft.com/office/drawing/2014/main" id="{E03AADF9-7526-4606-A0B2-B083E1D2F2D4}"/>
              </a:ext>
            </a:extLst>
          </p:cNvPr>
          <p:cNvSpPr>
            <a:spLocks noGrp="1"/>
          </p:cNvSpPr>
          <p:nvPr>
            <p:ph idx="1"/>
          </p:nvPr>
        </p:nvSpPr>
        <p:spPr/>
        <p:txBody>
          <a:bodyPr>
            <a:normAutofit/>
          </a:bodyPr>
          <a:lstStyle/>
          <a:p>
            <a:r>
              <a:rPr lang="en-US" b="1" dirty="0">
                <a:solidFill>
                  <a:prstClr val="black"/>
                </a:solidFill>
              </a:rPr>
              <a:t>18 V.S.A. § 9375(b)(3): </a:t>
            </a:r>
            <a:r>
              <a:rPr lang="en-US" dirty="0"/>
              <a:t>Review and approve the Health Care Workforce Development Strategic Plan created in chapter 222 of title 18. </a:t>
            </a:r>
          </a:p>
          <a:p>
            <a:endParaRPr lang="en-US" dirty="0"/>
          </a:p>
          <a:p>
            <a:pPr marL="285750" indent="-285750">
              <a:buFont typeface="Wingdings" panose="05000000000000000000" pitchFamily="2" charset="2"/>
              <a:buChar char="Ø"/>
            </a:pPr>
            <a:r>
              <a:rPr lang="en-US" dirty="0"/>
              <a:t>Last approved Jan. 9, 2013 by vote of GMCB. </a:t>
            </a:r>
          </a:p>
          <a:p>
            <a:endParaRPr lang="en-US" dirty="0"/>
          </a:p>
          <a:p>
            <a:r>
              <a:rPr lang="en-US" b="1" dirty="0">
                <a:solidFill>
                  <a:prstClr val="black"/>
                </a:solidFill>
              </a:rPr>
              <a:t>18 V.S.A. § 9375(b)(4): </a:t>
            </a:r>
            <a:r>
              <a:rPr lang="en-US" dirty="0"/>
              <a:t>Review the Health Resource Allocation Plan (HRAP) created in chapter 221 of title 18. </a:t>
            </a:r>
          </a:p>
          <a:p>
            <a:pPr lvl="0"/>
            <a:endParaRPr lang="en-US" dirty="0"/>
          </a:p>
          <a:p>
            <a:pPr marL="285750" indent="-285750">
              <a:buFont typeface="Wingdings" panose="05000000000000000000" pitchFamily="2" charset="2"/>
              <a:buChar char="Ø"/>
            </a:pPr>
            <a:r>
              <a:rPr lang="en-US" dirty="0"/>
              <a:t>Last updated July 1, 2009 by BISHCA.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Pending legislation (H.912) would provide flexibility in updating HRAP.</a:t>
            </a:r>
          </a:p>
        </p:txBody>
      </p:sp>
      <p:sp>
        <p:nvSpPr>
          <p:cNvPr id="4" name="Slide Number Placeholder 3">
            <a:extLst>
              <a:ext uri="{FF2B5EF4-FFF2-40B4-BE49-F238E27FC236}">
                <a16:creationId xmlns:a16="http://schemas.microsoft.com/office/drawing/2014/main" id="{93F6F48D-49C9-4A2E-9862-752EDC61743F}"/>
              </a:ext>
            </a:extLst>
          </p:cNvPr>
          <p:cNvSpPr>
            <a:spLocks noGrp="1"/>
          </p:cNvSpPr>
          <p:nvPr>
            <p:ph type="sldNum" sz="quarter" idx="12"/>
          </p:nvPr>
        </p:nvSpPr>
        <p:spPr/>
        <p:txBody>
          <a:bodyPr/>
          <a:lstStyle/>
          <a:p>
            <a:fld id="{8C820DE8-B2A3-4495-B05C-4C28FA95D4C8}" type="slidenum">
              <a:rPr lang="en-US" smtClean="0"/>
              <a:pPr/>
              <a:t>17</a:t>
            </a:fld>
            <a:endParaRPr lang="en-US" dirty="0"/>
          </a:p>
        </p:txBody>
      </p:sp>
    </p:spTree>
    <p:extLst>
      <p:ext uri="{BB962C8B-B14F-4D97-AF65-F5344CB8AC3E}">
        <p14:creationId xmlns:p14="http://schemas.microsoft.com/office/powerpoint/2010/main" val="1049439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0C944-454D-4A5A-A684-759C376AC823}"/>
              </a:ext>
            </a:extLst>
          </p:cNvPr>
          <p:cNvSpPr>
            <a:spLocks noGrp="1"/>
          </p:cNvSpPr>
          <p:nvPr>
            <p:ph type="title"/>
          </p:nvPr>
        </p:nvSpPr>
        <p:spPr/>
        <p:txBody>
          <a:bodyPr>
            <a:normAutofit/>
          </a:bodyPr>
          <a:lstStyle/>
          <a:p>
            <a:r>
              <a:rPr lang="en-US" sz="3200" dirty="0">
                <a:latin typeface="Palatino Linotype" panose="02040502050505030304" pitchFamily="18" charset="0"/>
              </a:rPr>
              <a:t>Duties: Planning</a:t>
            </a:r>
          </a:p>
        </p:txBody>
      </p:sp>
      <p:sp>
        <p:nvSpPr>
          <p:cNvPr id="3" name="Content Placeholder 2">
            <a:extLst>
              <a:ext uri="{FF2B5EF4-FFF2-40B4-BE49-F238E27FC236}">
                <a16:creationId xmlns:a16="http://schemas.microsoft.com/office/drawing/2014/main" id="{7086C876-2F7D-4AF1-B774-339938ED5A47}"/>
              </a:ext>
            </a:extLst>
          </p:cNvPr>
          <p:cNvSpPr>
            <a:spLocks noGrp="1"/>
          </p:cNvSpPr>
          <p:nvPr>
            <p:ph idx="1"/>
          </p:nvPr>
        </p:nvSpPr>
        <p:spPr>
          <a:xfrm>
            <a:off x="457200" y="1600201"/>
            <a:ext cx="8153400" cy="4267200"/>
          </a:xfrm>
        </p:spPr>
        <p:txBody>
          <a:bodyPr>
            <a:normAutofit fontScale="92500"/>
          </a:bodyPr>
          <a:lstStyle/>
          <a:p>
            <a:r>
              <a:rPr lang="en-US" b="1" dirty="0"/>
              <a:t>18 V.S.A. §§ 9375(b)(11), 9375a(a): </a:t>
            </a:r>
            <a:r>
              <a:rPr lang="en-US" dirty="0"/>
              <a:t>Develop a unified health care budget that identifies the total amount of money that has been and is projected to be expended annually for all health care services provided by health care facilities and providers in Vermont and for all health care services provided to residents of the State. </a:t>
            </a:r>
          </a:p>
          <a:p>
            <a:pPr marL="285750" indent="-285750">
              <a:buFont typeface="Arial" panose="020B0604020202020204" pitchFamily="34" charset="0"/>
              <a:buChar char="•"/>
            </a:pPr>
            <a:endParaRPr lang="en-US" dirty="0"/>
          </a:p>
          <a:p>
            <a:pPr marL="285750" lvl="0" indent="-285750">
              <a:buFont typeface="Wingdings" panose="05000000000000000000" pitchFamily="2" charset="2"/>
              <a:buChar char="Ø"/>
            </a:pPr>
            <a:r>
              <a:rPr lang="en-US" dirty="0"/>
              <a:t>Pending legislation (H.912) would eliminate duty to develop budget. </a:t>
            </a:r>
          </a:p>
          <a:p>
            <a:endParaRPr lang="en-US" dirty="0"/>
          </a:p>
          <a:p>
            <a:pPr lvl="0"/>
            <a:r>
              <a:rPr lang="en-US" b="1" dirty="0"/>
              <a:t>18 V.S.A. § 9375a(b): </a:t>
            </a:r>
            <a:r>
              <a:rPr lang="en-US" dirty="0"/>
              <a:t>Prepare a three-year projection of health care expenditures made on behalf of Vermont residents, based on the format of the health care budget and expenditure analysis adopted by the Board, projecting expenditures in broad sectors such as hospital, physician, home health, or pharmacy. </a:t>
            </a:r>
            <a:endParaRPr lang="en-US" dirty="0">
              <a:solidFill>
                <a:prstClr val="black"/>
              </a:solidFill>
            </a:endParaRPr>
          </a:p>
          <a:p>
            <a:pPr marL="285750" lvl="0" indent="-285750">
              <a:buFont typeface="Arial" panose="020B0604020202020204" pitchFamily="34" charset="0"/>
              <a:buChar char="•"/>
            </a:pPr>
            <a:endParaRPr lang="en-US" dirty="0">
              <a:solidFill>
                <a:prstClr val="black"/>
              </a:solidFill>
            </a:endParaRPr>
          </a:p>
          <a:p>
            <a:pPr marL="285750" lvl="0" indent="-285750">
              <a:buFont typeface="Wingdings" panose="05000000000000000000" pitchFamily="2" charset="2"/>
              <a:buChar char="Ø"/>
            </a:pPr>
            <a:r>
              <a:rPr lang="en-US" dirty="0">
                <a:solidFill>
                  <a:prstClr val="black"/>
                </a:solidFill>
              </a:rPr>
              <a:t>Pending legislation (H.912) would require GMCB to do expenditure analysis and develop “health care spending estimate” covering at least a 2-year period.</a:t>
            </a:r>
          </a:p>
          <a:p>
            <a:pPr marL="285750" indent="-285750">
              <a:buFont typeface="Wingdings" panose="05000000000000000000" pitchFamily="2" charset="2"/>
              <a:buChar char="Ø"/>
            </a:pPr>
            <a:endParaRPr lang="en-US" dirty="0"/>
          </a:p>
          <a:p>
            <a:endParaRPr lang="en-US" dirty="0"/>
          </a:p>
        </p:txBody>
      </p:sp>
      <p:sp>
        <p:nvSpPr>
          <p:cNvPr id="4" name="Slide Number Placeholder 3">
            <a:extLst>
              <a:ext uri="{FF2B5EF4-FFF2-40B4-BE49-F238E27FC236}">
                <a16:creationId xmlns:a16="http://schemas.microsoft.com/office/drawing/2014/main" id="{3C6D631E-0BC1-441F-940B-7A22B91A8629}"/>
              </a:ext>
            </a:extLst>
          </p:cNvPr>
          <p:cNvSpPr>
            <a:spLocks noGrp="1"/>
          </p:cNvSpPr>
          <p:nvPr>
            <p:ph type="sldNum" sz="quarter" idx="12"/>
          </p:nvPr>
        </p:nvSpPr>
        <p:spPr/>
        <p:txBody>
          <a:bodyPr/>
          <a:lstStyle/>
          <a:p>
            <a:fld id="{8C820DE8-B2A3-4495-B05C-4C28FA95D4C8}" type="slidenum">
              <a:rPr lang="en-US" smtClean="0"/>
              <a:pPr/>
              <a:t>18</a:t>
            </a:fld>
            <a:endParaRPr lang="en-US" dirty="0"/>
          </a:p>
        </p:txBody>
      </p:sp>
    </p:spTree>
    <p:extLst>
      <p:ext uri="{BB962C8B-B14F-4D97-AF65-F5344CB8AC3E}">
        <p14:creationId xmlns:p14="http://schemas.microsoft.com/office/powerpoint/2010/main" val="3202717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A544-A151-4208-9377-EABDE71CF3F9}"/>
              </a:ext>
            </a:extLst>
          </p:cNvPr>
          <p:cNvSpPr>
            <a:spLocks noGrp="1"/>
          </p:cNvSpPr>
          <p:nvPr>
            <p:ph type="title"/>
          </p:nvPr>
        </p:nvSpPr>
        <p:spPr/>
        <p:txBody>
          <a:bodyPr>
            <a:normAutofit/>
          </a:bodyPr>
          <a:lstStyle/>
          <a:p>
            <a:r>
              <a:rPr lang="en-US" sz="3200" dirty="0">
                <a:latin typeface="Palatino Linotype" panose="02040502050505030304" pitchFamily="18" charset="0"/>
              </a:rPr>
              <a:t>Duties: Evaluation</a:t>
            </a:r>
          </a:p>
        </p:txBody>
      </p:sp>
      <p:sp>
        <p:nvSpPr>
          <p:cNvPr id="3" name="Content Placeholder 2">
            <a:extLst>
              <a:ext uri="{FF2B5EF4-FFF2-40B4-BE49-F238E27FC236}">
                <a16:creationId xmlns:a16="http://schemas.microsoft.com/office/drawing/2014/main" id="{6E2AA3E4-B7C7-40A3-8EE7-CCDAF737D85B}"/>
              </a:ext>
            </a:extLst>
          </p:cNvPr>
          <p:cNvSpPr>
            <a:spLocks noGrp="1"/>
          </p:cNvSpPr>
          <p:nvPr>
            <p:ph idx="1"/>
          </p:nvPr>
        </p:nvSpPr>
        <p:spPr>
          <a:xfrm>
            <a:off x="457200" y="1417639"/>
            <a:ext cx="8229600" cy="4449762"/>
          </a:xfrm>
        </p:spPr>
        <p:txBody>
          <a:bodyPr>
            <a:normAutofit fontScale="92500" lnSpcReduction="10000"/>
          </a:bodyPr>
          <a:lstStyle/>
          <a:p>
            <a:r>
              <a:rPr lang="en-US" b="1" dirty="0"/>
              <a:t>18 V.S.A. § 9375(b)(10): </a:t>
            </a:r>
            <a:r>
              <a:rPr lang="en-US" dirty="0"/>
              <a:t>Develop and maintain a method for evaluating systemwide performance and quality, including identification of the appropriate process and outcome measures:</a:t>
            </a:r>
          </a:p>
          <a:p>
            <a:endParaRPr lang="en-US" dirty="0"/>
          </a:p>
          <a:p>
            <a:pPr marL="342900" indent="-342900">
              <a:buFont typeface="Arial" panose="020B0604020202020204" pitchFamily="34" charset="0"/>
              <a:buChar char="•"/>
            </a:pPr>
            <a:r>
              <a:rPr lang="en-US" dirty="0"/>
              <a:t>for determining public and health care professional satisfaction with the health system;</a:t>
            </a:r>
          </a:p>
          <a:p>
            <a:pPr marL="342900" indent="-342900">
              <a:buFont typeface="Arial" panose="020B0604020202020204" pitchFamily="34" charset="0"/>
              <a:buChar char="•"/>
            </a:pPr>
            <a:r>
              <a:rPr lang="en-US" dirty="0"/>
              <a:t>for utilization of health services;</a:t>
            </a:r>
          </a:p>
          <a:p>
            <a:pPr marL="342900" indent="-342900">
              <a:buFont typeface="Arial" panose="020B0604020202020204" pitchFamily="34" charset="0"/>
              <a:buChar char="•"/>
            </a:pPr>
            <a:r>
              <a:rPr lang="en-US" dirty="0"/>
              <a:t>in consultation with the Department of Health and the Director of the Blueprint for Health, for quality of health services and the effectiveness of prevention and health promotion programs;</a:t>
            </a:r>
          </a:p>
          <a:p>
            <a:pPr marL="342900" indent="-342900">
              <a:buFont typeface="Arial" panose="020B0604020202020204" pitchFamily="34" charset="0"/>
              <a:buChar char="•"/>
            </a:pPr>
            <a:r>
              <a:rPr lang="en-US" dirty="0"/>
              <a:t>for cost-containment and limiting the growth in health care expenditures;</a:t>
            </a:r>
          </a:p>
          <a:p>
            <a:pPr marL="342900" indent="-342900">
              <a:buFont typeface="Arial" panose="020B0604020202020204" pitchFamily="34" charset="0"/>
              <a:buChar char="•"/>
            </a:pPr>
            <a:r>
              <a:rPr lang="en-US" dirty="0"/>
              <a:t>for determining the adequacy of the supply and distribution of health care resources in this State;</a:t>
            </a:r>
          </a:p>
          <a:p>
            <a:pPr marL="342900" indent="-342900">
              <a:buFont typeface="Arial" panose="020B0604020202020204" pitchFamily="34" charset="0"/>
              <a:buChar char="•"/>
            </a:pPr>
            <a:r>
              <a:rPr lang="en-US" dirty="0"/>
              <a:t>to address access to and quality of mental health and substance abuse services; and</a:t>
            </a:r>
          </a:p>
          <a:p>
            <a:pPr marL="342900" indent="-342900">
              <a:buFont typeface="Arial" panose="020B0604020202020204" pitchFamily="34" charset="0"/>
              <a:buChar char="•"/>
            </a:pPr>
            <a:r>
              <a:rPr lang="en-US" dirty="0"/>
              <a:t>for other measures as determined by the Board.</a:t>
            </a:r>
          </a:p>
          <a:p>
            <a:endParaRPr lang="en-US" dirty="0"/>
          </a:p>
        </p:txBody>
      </p:sp>
      <p:sp>
        <p:nvSpPr>
          <p:cNvPr id="4" name="Slide Number Placeholder 3">
            <a:extLst>
              <a:ext uri="{FF2B5EF4-FFF2-40B4-BE49-F238E27FC236}">
                <a16:creationId xmlns:a16="http://schemas.microsoft.com/office/drawing/2014/main" id="{AA20D16D-C200-4994-848F-8EC4F83B0295}"/>
              </a:ext>
            </a:extLst>
          </p:cNvPr>
          <p:cNvSpPr>
            <a:spLocks noGrp="1"/>
          </p:cNvSpPr>
          <p:nvPr>
            <p:ph type="sldNum" sz="quarter" idx="12"/>
          </p:nvPr>
        </p:nvSpPr>
        <p:spPr/>
        <p:txBody>
          <a:bodyPr/>
          <a:lstStyle/>
          <a:p>
            <a:fld id="{8C820DE8-B2A3-4495-B05C-4C28FA95D4C8}" type="slidenum">
              <a:rPr lang="en-US" smtClean="0"/>
              <a:pPr/>
              <a:t>19</a:t>
            </a:fld>
            <a:endParaRPr lang="en-US" dirty="0"/>
          </a:p>
        </p:txBody>
      </p:sp>
    </p:spTree>
    <p:extLst>
      <p:ext uri="{BB962C8B-B14F-4D97-AF65-F5344CB8AC3E}">
        <p14:creationId xmlns:p14="http://schemas.microsoft.com/office/powerpoint/2010/main" val="58597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782B-726C-4D47-9976-BBD97C78D18B}"/>
              </a:ext>
            </a:extLst>
          </p:cNvPr>
          <p:cNvSpPr>
            <a:spLocks noGrp="1"/>
          </p:cNvSpPr>
          <p:nvPr>
            <p:ph type="title"/>
          </p:nvPr>
        </p:nvSpPr>
        <p:spPr/>
        <p:txBody>
          <a:bodyPr/>
          <a:lstStyle/>
          <a:p>
            <a:r>
              <a:rPr lang="en-US" dirty="0"/>
              <a:t>Establishment of the GMCB</a:t>
            </a:r>
          </a:p>
        </p:txBody>
      </p:sp>
      <p:sp>
        <p:nvSpPr>
          <p:cNvPr id="3" name="Content Placeholder 2">
            <a:extLst>
              <a:ext uri="{FF2B5EF4-FFF2-40B4-BE49-F238E27FC236}">
                <a16:creationId xmlns:a16="http://schemas.microsoft.com/office/drawing/2014/main" id="{6E466AFD-07A6-4100-8DF6-96B865F298FD}"/>
              </a:ext>
            </a:extLst>
          </p:cNvPr>
          <p:cNvSpPr>
            <a:spLocks noGrp="1"/>
          </p:cNvSpPr>
          <p:nvPr>
            <p:ph idx="1"/>
          </p:nvPr>
        </p:nvSpPr>
        <p:spPr/>
        <p:txBody>
          <a:bodyPr>
            <a:normAutofit/>
          </a:bodyPr>
          <a:lstStyle/>
          <a:p>
            <a:r>
              <a:rPr lang="en-US" b="1" dirty="0"/>
              <a:t>Act 48: </a:t>
            </a:r>
            <a:r>
              <a:rPr lang="en-US" dirty="0"/>
              <a:t>The GMCB was established by the Legislature in 2011 with the passage of Act 48. Its authority and duties were defined in 18 V.S.A. §§ 9371 – 9392. </a:t>
            </a:r>
          </a:p>
          <a:p>
            <a:endParaRPr lang="en-US" dirty="0"/>
          </a:p>
          <a:p>
            <a:r>
              <a:rPr lang="en-US" b="1" dirty="0"/>
              <a:t>18 V.S.A. § 9372. Purpose: </a:t>
            </a:r>
            <a:r>
              <a:rPr lang="en-US" dirty="0"/>
              <a:t>The Legislature’s intent in establishing the GMCB was to create an independent board to promote the general good of the State by (1) improving the health of the population; (2) reducing the per-capita rate of growth in expenditures for health services in Vermont across all payers while ensuring that access to care and quality of care are not compromised; (3) enhancing the patient and health care professional experience of care; (4) recruiting and retaining high-quality health care professionals; and (5) achieving administrative simplification in health care financing and delivery.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7398CDD-B3D8-448B-990A-3E98955A6023}"/>
              </a:ext>
            </a:extLst>
          </p:cNvPr>
          <p:cNvSpPr>
            <a:spLocks noGrp="1"/>
          </p:cNvSpPr>
          <p:nvPr>
            <p:ph type="sldNum" sz="quarter" idx="12"/>
          </p:nvPr>
        </p:nvSpPr>
        <p:spPr/>
        <p:txBody>
          <a:bodyPr/>
          <a:lstStyle/>
          <a:p>
            <a:fld id="{8C820DE8-B2A3-4495-B05C-4C28FA95D4C8}" type="slidenum">
              <a:rPr lang="en-US" smtClean="0"/>
              <a:pPr/>
              <a:t>2</a:t>
            </a:fld>
            <a:endParaRPr lang="en-US" dirty="0"/>
          </a:p>
        </p:txBody>
      </p:sp>
    </p:spTree>
    <p:extLst>
      <p:ext uri="{BB962C8B-B14F-4D97-AF65-F5344CB8AC3E}">
        <p14:creationId xmlns:p14="http://schemas.microsoft.com/office/powerpoint/2010/main" val="2109273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0705-7E6A-4D0E-9DBF-F0B9A7723B07}"/>
              </a:ext>
            </a:extLst>
          </p:cNvPr>
          <p:cNvSpPr>
            <a:spLocks noGrp="1"/>
          </p:cNvSpPr>
          <p:nvPr>
            <p:ph type="title"/>
          </p:nvPr>
        </p:nvSpPr>
        <p:spPr>
          <a:xfrm>
            <a:off x="457200" y="274638"/>
            <a:ext cx="8305800" cy="958850"/>
          </a:xfrm>
        </p:spPr>
        <p:txBody>
          <a:bodyPr>
            <a:normAutofit/>
          </a:bodyPr>
          <a:lstStyle/>
          <a:p>
            <a:r>
              <a:rPr lang="en-US" sz="3200" dirty="0">
                <a:latin typeface="Palatino Linotype" panose="02040502050505030304" pitchFamily="18" charset="0"/>
              </a:rPr>
              <a:t>Duties: All-Payer Model Reporting</a:t>
            </a:r>
          </a:p>
        </p:txBody>
      </p:sp>
      <p:sp>
        <p:nvSpPr>
          <p:cNvPr id="3" name="Content Placeholder 2">
            <a:extLst>
              <a:ext uri="{FF2B5EF4-FFF2-40B4-BE49-F238E27FC236}">
                <a16:creationId xmlns:a16="http://schemas.microsoft.com/office/drawing/2014/main" id="{5BD78F85-2809-4D29-958B-716F66BE1A1C}"/>
              </a:ext>
            </a:extLst>
          </p:cNvPr>
          <p:cNvSpPr>
            <a:spLocks noGrp="1"/>
          </p:cNvSpPr>
          <p:nvPr>
            <p:ph idx="1"/>
          </p:nvPr>
        </p:nvSpPr>
        <p:spPr>
          <a:xfrm>
            <a:off x="457200" y="1752600"/>
            <a:ext cx="7772400" cy="1905000"/>
          </a:xfrm>
        </p:spPr>
        <p:txBody>
          <a:bodyPr>
            <a:normAutofit/>
          </a:bodyPr>
          <a:lstStyle/>
          <a:p>
            <a:pPr marL="285750" indent="-285750">
              <a:buFont typeface="Arial" panose="020B0604020202020204" pitchFamily="34" charset="0"/>
              <a:buChar char="•"/>
            </a:pPr>
            <a:r>
              <a:rPr lang="en-US" dirty="0"/>
              <a:t>Annual Scale Target and Alignment Report</a:t>
            </a:r>
          </a:p>
          <a:p>
            <a:pPr marL="285750" indent="-285750">
              <a:buFont typeface="Arial" panose="020B0604020202020204" pitchFamily="34" charset="0"/>
              <a:buChar char="•"/>
            </a:pPr>
            <a:r>
              <a:rPr lang="en-US" dirty="0"/>
              <a:t>Annual Health Outcomes and Quality of Care Report </a:t>
            </a:r>
          </a:p>
          <a:p>
            <a:pPr marL="285750" indent="-285750">
              <a:buFont typeface="Arial" panose="020B0604020202020204" pitchFamily="34" charset="0"/>
              <a:buChar char="•"/>
            </a:pPr>
            <a:r>
              <a:rPr lang="en-US" dirty="0"/>
              <a:t>Quarterly Total Cost of Care Reports</a:t>
            </a:r>
          </a:p>
          <a:p>
            <a:pPr marL="285750" indent="-285750">
              <a:buFont typeface="Arial" panose="020B0604020202020204" pitchFamily="34" charset="0"/>
              <a:buChar char="•"/>
            </a:pPr>
            <a:r>
              <a:rPr lang="en-US" dirty="0"/>
              <a:t>Adjustments/Flexibility</a:t>
            </a:r>
          </a:p>
        </p:txBody>
      </p:sp>
      <p:sp>
        <p:nvSpPr>
          <p:cNvPr id="4" name="Slide Number Placeholder 3">
            <a:extLst>
              <a:ext uri="{FF2B5EF4-FFF2-40B4-BE49-F238E27FC236}">
                <a16:creationId xmlns:a16="http://schemas.microsoft.com/office/drawing/2014/main" id="{3FC48181-9CAB-43A3-BD87-3056D21F5BC0}"/>
              </a:ext>
            </a:extLst>
          </p:cNvPr>
          <p:cNvSpPr>
            <a:spLocks noGrp="1"/>
          </p:cNvSpPr>
          <p:nvPr>
            <p:ph type="sldNum" sz="quarter" idx="12"/>
          </p:nvPr>
        </p:nvSpPr>
        <p:spPr/>
        <p:txBody>
          <a:bodyPr/>
          <a:lstStyle/>
          <a:p>
            <a:fld id="{8C820DE8-B2A3-4495-B05C-4C28FA95D4C8}" type="slidenum">
              <a:rPr lang="en-US" smtClean="0"/>
              <a:pPr/>
              <a:t>20</a:t>
            </a:fld>
            <a:endParaRPr lang="en-US" dirty="0"/>
          </a:p>
        </p:txBody>
      </p:sp>
    </p:spTree>
    <p:extLst>
      <p:ext uri="{BB962C8B-B14F-4D97-AF65-F5344CB8AC3E}">
        <p14:creationId xmlns:p14="http://schemas.microsoft.com/office/powerpoint/2010/main" val="1014528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1D72-394B-4654-A50A-1CE2195898BE}"/>
              </a:ext>
            </a:extLst>
          </p:cNvPr>
          <p:cNvSpPr>
            <a:spLocks noGrp="1"/>
          </p:cNvSpPr>
          <p:nvPr>
            <p:ph type="title"/>
          </p:nvPr>
        </p:nvSpPr>
        <p:spPr/>
        <p:txBody>
          <a:bodyPr>
            <a:normAutofit/>
          </a:bodyPr>
          <a:lstStyle/>
          <a:p>
            <a:r>
              <a:rPr lang="en-US" sz="3200" dirty="0">
                <a:latin typeface="Palatino Linotype" panose="02040502050505030304" pitchFamily="18" charset="0"/>
              </a:rPr>
              <a:t>Duties: Mental Health</a:t>
            </a:r>
          </a:p>
        </p:txBody>
      </p:sp>
      <p:sp>
        <p:nvSpPr>
          <p:cNvPr id="3" name="Content Placeholder 2">
            <a:extLst>
              <a:ext uri="{FF2B5EF4-FFF2-40B4-BE49-F238E27FC236}">
                <a16:creationId xmlns:a16="http://schemas.microsoft.com/office/drawing/2014/main" id="{652E27BF-BABA-43A8-822B-61EDA813E187}"/>
              </a:ext>
            </a:extLst>
          </p:cNvPr>
          <p:cNvSpPr>
            <a:spLocks noGrp="1"/>
          </p:cNvSpPr>
          <p:nvPr>
            <p:ph idx="1"/>
          </p:nvPr>
        </p:nvSpPr>
        <p:spPr>
          <a:xfrm>
            <a:off x="457200" y="1600201"/>
            <a:ext cx="8229600" cy="4114800"/>
          </a:xfrm>
        </p:spPr>
        <p:txBody>
          <a:bodyPr/>
          <a:lstStyle/>
          <a:p>
            <a:r>
              <a:rPr lang="en-US" b="1" dirty="0"/>
              <a:t>18 V.S.A. § 9375(b)(12): </a:t>
            </a:r>
            <a:r>
              <a:rPr lang="en-US" dirty="0"/>
              <a:t>Review data regarding mental health and substance abuse treatment reported to the Department of Financial Regulation pursuant to 8 V.S.A. § 4089b(g)(1)(G) and discuss such information, as appropriate, with the Mental Health Technical Advisory Group established pursuant to subdivision 18 V.S.A. § 9374(e)(2).</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8 V.S.A. § 4089b(g) was repealed eff. July 1, 2015. Data is no longer being collected. </a:t>
            </a:r>
          </a:p>
        </p:txBody>
      </p:sp>
      <p:sp>
        <p:nvSpPr>
          <p:cNvPr id="4" name="Slide Number Placeholder 3">
            <a:extLst>
              <a:ext uri="{FF2B5EF4-FFF2-40B4-BE49-F238E27FC236}">
                <a16:creationId xmlns:a16="http://schemas.microsoft.com/office/drawing/2014/main" id="{8C0D9253-3B9B-4873-9E6E-F7A54FD838A0}"/>
              </a:ext>
            </a:extLst>
          </p:cNvPr>
          <p:cNvSpPr>
            <a:spLocks noGrp="1"/>
          </p:cNvSpPr>
          <p:nvPr>
            <p:ph type="sldNum" sz="quarter" idx="12"/>
          </p:nvPr>
        </p:nvSpPr>
        <p:spPr/>
        <p:txBody>
          <a:bodyPr/>
          <a:lstStyle/>
          <a:p>
            <a:fld id="{8C820DE8-B2A3-4495-B05C-4C28FA95D4C8}" type="slidenum">
              <a:rPr lang="en-US" smtClean="0"/>
              <a:pPr/>
              <a:t>21</a:t>
            </a:fld>
            <a:endParaRPr lang="en-US" dirty="0"/>
          </a:p>
        </p:txBody>
      </p:sp>
    </p:spTree>
    <p:extLst>
      <p:ext uri="{BB962C8B-B14F-4D97-AF65-F5344CB8AC3E}">
        <p14:creationId xmlns:p14="http://schemas.microsoft.com/office/powerpoint/2010/main" val="3797822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3960F-7F4E-418A-9A7F-7BD87DCAC7D9}"/>
              </a:ext>
            </a:extLst>
          </p:cNvPr>
          <p:cNvSpPr>
            <a:spLocks noGrp="1"/>
          </p:cNvSpPr>
          <p:nvPr>
            <p:ph type="title"/>
          </p:nvPr>
        </p:nvSpPr>
        <p:spPr/>
        <p:txBody>
          <a:bodyPr>
            <a:normAutofit/>
          </a:bodyPr>
          <a:lstStyle/>
          <a:p>
            <a:r>
              <a:rPr lang="en-US" sz="3200" dirty="0">
                <a:latin typeface="Palatino Linotype" panose="02040502050505030304" pitchFamily="18" charset="0"/>
              </a:rPr>
              <a:t>Duties: Provider Rate Setting</a:t>
            </a:r>
          </a:p>
        </p:txBody>
      </p:sp>
      <p:sp>
        <p:nvSpPr>
          <p:cNvPr id="3" name="Content Placeholder 2">
            <a:extLst>
              <a:ext uri="{FF2B5EF4-FFF2-40B4-BE49-F238E27FC236}">
                <a16:creationId xmlns:a16="http://schemas.microsoft.com/office/drawing/2014/main" id="{B8086A66-ABD8-4A73-9526-833699899C30}"/>
              </a:ext>
            </a:extLst>
          </p:cNvPr>
          <p:cNvSpPr>
            <a:spLocks noGrp="1"/>
          </p:cNvSpPr>
          <p:nvPr>
            <p:ph idx="1"/>
          </p:nvPr>
        </p:nvSpPr>
        <p:spPr>
          <a:xfrm>
            <a:off x="457200" y="1600201"/>
            <a:ext cx="8077200" cy="2667000"/>
          </a:xfrm>
        </p:spPr>
        <p:txBody>
          <a:bodyPr/>
          <a:lstStyle/>
          <a:p>
            <a:r>
              <a:rPr lang="en-US" b="1" dirty="0"/>
              <a:t>18 V.S.A. § 9382(b)(5): </a:t>
            </a:r>
            <a:r>
              <a:rPr lang="en-US" dirty="0"/>
              <a:t>Set rates for health care professionals pursuant to 18 V.S.A. § 9376 of this title, to be implemented over time, and make adjustments to the rules on reimbursement methodologies as needed.</a:t>
            </a:r>
          </a:p>
        </p:txBody>
      </p:sp>
      <p:sp>
        <p:nvSpPr>
          <p:cNvPr id="4" name="Slide Number Placeholder 3">
            <a:extLst>
              <a:ext uri="{FF2B5EF4-FFF2-40B4-BE49-F238E27FC236}">
                <a16:creationId xmlns:a16="http://schemas.microsoft.com/office/drawing/2014/main" id="{E05CC7B8-56A7-4C17-9AE3-BD6C0EBCF620}"/>
              </a:ext>
            </a:extLst>
          </p:cNvPr>
          <p:cNvSpPr>
            <a:spLocks noGrp="1"/>
          </p:cNvSpPr>
          <p:nvPr>
            <p:ph type="sldNum" sz="quarter" idx="12"/>
          </p:nvPr>
        </p:nvSpPr>
        <p:spPr/>
        <p:txBody>
          <a:bodyPr/>
          <a:lstStyle/>
          <a:p>
            <a:fld id="{8C820DE8-B2A3-4495-B05C-4C28FA95D4C8}" type="slidenum">
              <a:rPr lang="en-US" smtClean="0"/>
              <a:pPr/>
              <a:t>22</a:t>
            </a:fld>
            <a:endParaRPr lang="en-US" dirty="0"/>
          </a:p>
        </p:txBody>
      </p:sp>
    </p:spTree>
    <p:extLst>
      <p:ext uri="{BB962C8B-B14F-4D97-AF65-F5344CB8AC3E}">
        <p14:creationId xmlns:p14="http://schemas.microsoft.com/office/powerpoint/2010/main" val="3779929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C7AE-69DE-43E8-A948-2BD6097BED10}"/>
              </a:ext>
            </a:extLst>
          </p:cNvPr>
          <p:cNvSpPr>
            <a:spLocks noGrp="1"/>
          </p:cNvSpPr>
          <p:nvPr>
            <p:ph type="title"/>
          </p:nvPr>
        </p:nvSpPr>
        <p:spPr/>
        <p:txBody>
          <a:bodyPr>
            <a:normAutofit/>
          </a:bodyPr>
          <a:lstStyle/>
          <a:p>
            <a:r>
              <a:rPr lang="en-US" sz="3200" dirty="0">
                <a:latin typeface="Palatino Linotype" panose="02040502050505030304" pitchFamily="18" charset="0"/>
              </a:rPr>
              <a:t>Other duties</a:t>
            </a:r>
          </a:p>
        </p:txBody>
      </p:sp>
      <p:sp>
        <p:nvSpPr>
          <p:cNvPr id="3" name="Content Placeholder 2">
            <a:extLst>
              <a:ext uri="{FF2B5EF4-FFF2-40B4-BE49-F238E27FC236}">
                <a16:creationId xmlns:a16="http://schemas.microsoft.com/office/drawing/2014/main" id="{B4FC5260-299D-4E8E-A9A9-FA5EB23640FF}"/>
              </a:ext>
            </a:extLst>
          </p:cNvPr>
          <p:cNvSpPr>
            <a:spLocks noGrp="1"/>
          </p:cNvSpPr>
          <p:nvPr>
            <p:ph idx="1"/>
          </p:nvPr>
        </p:nvSpPr>
        <p:spPr/>
        <p:txBody>
          <a:bodyPr/>
          <a:lstStyle/>
          <a:p>
            <a:r>
              <a:rPr lang="en-US" dirty="0"/>
              <a:t>There are other duties, including those relating to Green Mountain Care, that are not active obligations for the Board at this time. </a:t>
            </a:r>
          </a:p>
          <a:p>
            <a:endParaRPr lang="en-US" dirty="0"/>
          </a:p>
          <a:p>
            <a:r>
              <a:rPr lang="en-US" dirty="0"/>
              <a:t>In addition, there are numerous duties and obligations that stem from our core statutory responsibilities. </a:t>
            </a:r>
          </a:p>
        </p:txBody>
      </p:sp>
      <p:sp>
        <p:nvSpPr>
          <p:cNvPr id="4" name="Slide Number Placeholder 3">
            <a:extLst>
              <a:ext uri="{FF2B5EF4-FFF2-40B4-BE49-F238E27FC236}">
                <a16:creationId xmlns:a16="http://schemas.microsoft.com/office/drawing/2014/main" id="{708D9037-F2BA-4EFE-A0CB-7B8D60812E67}"/>
              </a:ext>
            </a:extLst>
          </p:cNvPr>
          <p:cNvSpPr>
            <a:spLocks noGrp="1"/>
          </p:cNvSpPr>
          <p:nvPr>
            <p:ph type="sldNum" sz="quarter" idx="12"/>
          </p:nvPr>
        </p:nvSpPr>
        <p:spPr/>
        <p:txBody>
          <a:bodyPr/>
          <a:lstStyle/>
          <a:p>
            <a:fld id="{8C820DE8-B2A3-4495-B05C-4C28FA95D4C8}" type="slidenum">
              <a:rPr lang="en-US" smtClean="0"/>
              <a:pPr/>
              <a:t>23</a:t>
            </a:fld>
            <a:endParaRPr lang="en-US" dirty="0"/>
          </a:p>
        </p:txBody>
      </p:sp>
    </p:spTree>
    <p:extLst>
      <p:ext uri="{BB962C8B-B14F-4D97-AF65-F5344CB8AC3E}">
        <p14:creationId xmlns:p14="http://schemas.microsoft.com/office/powerpoint/2010/main" val="133159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A9107-23D7-4F67-90A8-737EE89399C2}"/>
              </a:ext>
            </a:extLst>
          </p:cNvPr>
          <p:cNvSpPr>
            <a:spLocks noGrp="1"/>
          </p:cNvSpPr>
          <p:nvPr>
            <p:ph type="title"/>
          </p:nvPr>
        </p:nvSpPr>
        <p:spPr/>
        <p:txBody>
          <a:bodyPr/>
          <a:lstStyle/>
          <a:p>
            <a:r>
              <a:rPr lang="en-US" dirty="0"/>
              <a:t>Scope of Authority</a:t>
            </a:r>
          </a:p>
        </p:txBody>
      </p:sp>
      <p:sp>
        <p:nvSpPr>
          <p:cNvPr id="3" name="Content Placeholder 2">
            <a:extLst>
              <a:ext uri="{FF2B5EF4-FFF2-40B4-BE49-F238E27FC236}">
                <a16:creationId xmlns:a16="http://schemas.microsoft.com/office/drawing/2014/main" id="{D4EE728E-5B11-473E-A400-16E90E68BE58}"/>
              </a:ext>
            </a:extLst>
          </p:cNvPr>
          <p:cNvSpPr>
            <a:spLocks noGrp="1"/>
          </p:cNvSpPr>
          <p:nvPr>
            <p:ph idx="1"/>
          </p:nvPr>
        </p:nvSpPr>
        <p:spPr/>
        <p:txBody>
          <a:bodyPr/>
          <a:lstStyle/>
          <a:p>
            <a:r>
              <a:rPr lang="en-US" b="1" dirty="0"/>
              <a:t>18 V.S.A. § 9374. Board membership; authority: </a:t>
            </a:r>
            <a:r>
              <a:rPr lang="en-US" dirty="0"/>
              <a:t>This statute sets member terms and compensation, contains restrictions regarding conflicts of interest, and sets forth other requirements regarding, for example, the establishment of advisory group(s), input from the HCA, the formula for billback. The statute also grants the GMCB authority to issue subpoenas to compel testimony and documents. </a:t>
            </a:r>
          </a:p>
          <a:p>
            <a:endParaRPr lang="en-US" dirty="0"/>
          </a:p>
          <a:p>
            <a:r>
              <a:rPr lang="en-US" b="1" dirty="0"/>
              <a:t>18 V.S.A. § 9375. Duties: </a:t>
            </a:r>
            <a:r>
              <a:rPr lang="en-US" dirty="0"/>
              <a:t>Subsection (a) requires the board to execute its duties consistent with the 14 principles in § 9371; (b) lists a series of twelve duties; (c) lists duties related to Green Mountain Care, (d) requires that the GMCB submit an annual report to the house health care and senate health and welfare committees; (e) requires that it make all its reports publicly available. </a:t>
            </a:r>
          </a:p>
          <a:p>
            <a:endParaRPr lang="en-US" dirty="0"/>
          </a:p>
          <a:p>
            <a:endParaRPr lang="en-US" dirty="0"/>
          </a:p>
        </p:txBody>
      </p:sp>
      <p:sp>
        <p:nvSpPr>
          <p:cNvPr id="4" name="Slide Number Placeholder 3">
            <a:extLst>
              <a:ext uri="{FF2B5EF4-FFF2-40B4-BE49-F238E27FC236}">
                <a16:creationId xmlns:a16="http://schemas.microsoft.com/office/drawing/2014/main" id="{C6DB8158-015D-4EEC-8E80-2FD3CD178FEA}"/>
              </a:ext>
            </a:extLst>
          </p:cNvPr>
          <p:cNvSpPr>
            <a:spLocks noGrp="1"/>
          </p:cNvSpPr>
          <p:nvPr>
            <p:ph type="sldNum" sz="quarter" idx="12"/>
          </p:nvPr>
        </p:nvSpPr>
        <p:spPr/>
        <p:txBody>
          <a:bodyPr/>
          <a:lstStyle/>
          <a:p>
            <a:fld id="{8C820DE8-B2A3-4495-B05C-4C28FA95D4C8}" type="slidenum">
              <a:rPr lang="en-US" smtClean="0"/>
              <a:pPr/>
              <a:t>3</a:t>
            </a:fld>
            <a:endParaRPr lang="en-US" dirty="0"/>
          </a:p>
        </p:txBody>
      </p:sp>
    </p:spTree>
    <p:extLst>
      <p:ext uri="{BB962C8B-B14F-4D97-AF65-F5344CB8AC3E}">
        <p14:creationId xmlns:p14="http://schemas.microsoft.com/office/powerpoint/2010/main" val="96592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3C34-7151-4503-8AF4-B8F2C4E99F36}"/>
              </a:ext>
            </a:extLst>
          </p:cNvPr>
          <p:cNvSpPr>
            <a:spLocks noGrp="1"/>
          </p:cNvSpPr>
          <p:nvPr>
            <p:ph type="title"/>
          </p:nvPr>
        </p:nvSpPr>
        <p:spPr/>
        <p:txBody>
          <a:bodyPr/>
          <a:lstStyle/>
          <a:p>
            <a:r>
              <a:rPr lang="en-US" dirty="0"/>
              <a:t>Fundamental Legal Tenets</a:t>
            </a:r>
          </a:p>
        </p:txBody>
      </p:sp>
      <p:sp>
        <p:nvSpPr>
          <p:cNvPr id="3" name="Content Placeholder 2">
            <a:extLst>
              <a:ext uri="{FF2B5EF4-FFF2-40B4-BE49-F238E27FC236}">
                <a16:creationId xmlns:a16="http://schemas.microsoft.com/office/drawing/2014/main" id="{56CD6483-BAAF-4CFC-903C-4E5977BF85AE}"/>
              </a:ext>
            </a:extLst>
          </p:cNvPr>
          <p:cNvSpPr>
            <a:spLocks noGrp="1"/>
          </p:cNvSpPr>
          <p:nvPr>
            <p:ph idx="1"/>
          </p:nvPr>
        </p:nvSpPr>
        <p:spPr>
          <a:xfrm>
            <a:off x="457200" y="1417638"/>
            <a:ext cx="8610600" cy="4830762"/>
          </a:xfrm>
        </p:spPr>
        <p:txBody>
          <a:bodyPr>
            <a:normAutofit fontScale="92500" lnSpcReduction="10000"/>
          </a:bodyPr>
          <a:lstStyle/>
          <a:p>
            <a:r>
              <a:rPr lang="en-US" b="1" dirty="0"/>
              <a:t>Vermont Constitution, Chapter II, Sec. 5: </a:t>
            </a:r>
            <a:r>
              <a:rPr lang="en-US" dirty="0"/>
              <a:t>“The Legislative, Executive, and Judiciary departments, shall be separate and distinct, so that neither exercise the powers properly belonging to the others.” </a:t>
            </a:r>
          </a:p>
          <a:p>
            <a:endParaRPr lang="en-US" dirty="0"/>
          </a:p>
          <a:p>
            <a:r>
              <a:rPr lang="en-US" b="1" dirty="0"/>
              <a:t>Vermont Supreme Court case law:</a:t>
            </a:r>
          </a:p>
          <a:p>
            <a:pPr marL="285750" indent="-285750">
              <a:buFont typeface="Arial" panose="020B0604020202020204" pitchFamily="34" charset="0"/>
              <a:buChar char="•"/>
            </a:pPr>
            <a:r>
              <a:rPr lang="en-US" dirty="0"/>
              <a:t>The Board, like other administrative bodies, “has only such powers as are expressly conferred upon it by the Legislature, together with such incidental powers expressly granted or necessarily implied as are necessary to the full exercise of those granted.”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enabling legislation of virtually every administrative agency must include a certain degree of discretion . . . to deal with issues unforeseen by its creators . . . [but the Vermont Supreme Court] has consistently held that such discretion delegated by the legislature ‘must not be unrestrained and arbitrary.’”</a:t>
            </a:r>
          </a:p>
          <a:p>
            <a:pPr marL="1028700" lvl="1">
              <a:buFont typeface="Arial" panose="020B0604020202020204" pitchFamily="34" charset="0"/>
              <a:buChar char="•"/>
            </a:pPr>
            <a:endParaRPr lang="en-US" sz="1700" i="1" dirty="0">
              <a:latin typeface="Palatino Linotype" panose="02040502050505030304" pitchFamily="18" charset="0"/>
            </a:endParaRPr>
          </a:p>
          <a:p>
            <a:pPr marL="1028700" lvl="1">
              <a:buFont typeface="Wingdings" panose="05000000000000000000" pitchFamily="2" charset="2"/>
              <a:buChar char="Ø"/>
            </a:pPr>
            <a:r>
              <a:rPr lang="en-US" sz="1700" i="1" dirty="0">
                <a:latin typeface="Palatino Linotype" panose="02040502050505030304" pitchFamily="18" charset="0"/>
              </a:rPr>
              <a:t>See In re: MVP Healthcare: </a:t>
            </a:r>
            <a:r>
              <a:rPr lang="en-US" sz="1700" dirty="0">
                <a:latin typeface="Palatino Linotype" panose="02040502050505030304" pitchFamily="18" charset="0"/>
              </a:rPr>
              <a:t>GMCB’s authority to approve health insurance rates was not an unconstitutional delegation of legislative power; its discretion was “curtailed” by requirement that it consider more specific, enumerated review standards</a:t>
            </a:r>
          </a:p>
          <a:p>
            <a:pPr marL="285750" indent="-28575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5773D10B-DBA6-49A1-AF72-491E4C597827}"/>
              </a:ext>
            </a:extLst>
          </p:cNvPr>
          <p:cNvSpPr>
            <a:spLocks noGrp="1"/>
          </p:cNvSpPr>
          <p:nvPr>
            <p:ph type="sldNum" sz="quarter" idx="12"/>
          </p:nvPr>
        </p:nvSpPr>
        <p:spPr/>
        <p:txBody>
          <a:bodyPr/>
          <a:lstStyle/>
          <a:p>
            <a:fld id="{8C820DE8-B2A3-4495-B05C-4C28FA95D4C8}" type="slidenum">
              <a:rPr lang="en-US" smtClean="0"/>
              <a:pPr/>
              <a:t>4</a:t>
            </a:fld>
            <a:endParaRPr lang="en-US" dirty="0"/>
          </a:p>
        </p:txBody>
      </p:sp>
    </p:spTree>
    <p:extLst>
      <p:ext uri="{BB962C8B-B14F-4D97-AF65-F5344CB8AC3E}">
        <p14:creationId xmlns:p14="http://schemas.microsoft.com/office/powerpoint/2010/main" val="222097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AC2EC-2B40-4686-B812-418F41BA3B3D}"/>
              </a:ext>
            </a:extLst>
          </p:cNvPr>
          <p:cNvSpPr>
            <a:spLocks noGrp="1"/>
          </p:cNvSpPr>
          <p:nvPr>
            <p:ph type="title"/>
          </p:nvPr>
        </p:nvSpPr>
        <p:spPr/>
        <p:txBody>
          <a:bodyPr>
            <a:normAutofit/>
          </a:bodyPr>
          <a:lstStyle/>
          <a:p>
            <a:r>
              <a:rPr lang="en-US" sz="3200" dirty="0">
                <a:latin typeface="Palatino Linotype" panose="02040502050505030304" pitchFamily="18" charset="0"/>
              </a:rPr>
              <a:t>Framework for the GMCB’s work</a:t>
            </a:r>
          </a:p>
        </p:txBody>
      </p:sp>
      <p:sp>
        <p:nvSpPr>
          <p:cNvPr id="3" name="Content Placeholder 2">
            <a:extLst>
              <a:ext uri="{FF2B5EF4-FFF2-40B4-BE49-F238E27FC236}">
                <a16:creationId xmlns:a16="http://schemas.microsoft.com/office/drawing/2014/main" id="{7FCF09AC-CC02-469F-9982-0BB9931742FF}"/>
              </a:ext>
            </a:extLst>
          </p:cNvPr>
          <p:cNvSpPr>
            <a:spLocks noGrp="1"/>
          </p:cNvSpPr>
          <p:nvPr>
            <p:ph idx="1"/>
          </p:nvPr>
        </p:nvSpPr>
        <p:spPr>
          <a:xfrm>
            <a:off x="533400" y="1524001"/>
            <a:ext cx="7162800" cy="3962400"/>
          </a:xfrm>
        </p:spPr>
        <p:txBody>
          <a:bodyPr anchor="ctr">
            <a:normAutofit/>
          </a:bodyPr>
          <a:lstStyle/>
          <a:p>
            <a:pPr>
              <a:lnSpc>
                <a:spcPct val="110000"/>
              </a:lnSpc>
            </a:pPr>
            <a:r>
              <a:rPr lang="en-US" b="1" dirty="0"/>
              <a:t>18 V.S.A. § 9371. Principles for health care reform:</a:t>
            </a:r>
          </a:p>
          <a:p>
            <a:pPr>
              <a:lnSpc>
                <a:spcPct val="110000"/>
              </a:lnSpc>
            </a:pPr>
            <a:r>
              <a:rPr lang="en-US" dirty="0"/>
              <a:t>This statute sets forth 14 principles to “serve as a framework for reforming health care in Vermont.”</a:t>
            </a:r>
            <a:endParaRPr lang="en-US" dirty="0">
              <a:solidFill>
                <a:prstClr val="black"/>
              </a:solidFill>
            </a:endParaRPr>
          </a:p>
          <a:p>
            <a:pPr marL="285750" lvl="0" indent="-285750">
              <a:lnSpc>
                <a:spcPct val="110000"/>
              </a:lnSpc>
              <a:buFont typeface="Arial" panose="020B0604020202020204" pitchFamily="34" charset="0"/>
              <a:buChar char="•"/>
            </a:pPr>
            <a:r>
              <a:rPr lang="en-US" dirty="0">
                <a:solidFill>
                  <a:prstClr val="black"/>
                </a:solidFill>
              </a:rPr>
              <a:t>The principles are intended to guide the GMCB in executing its statutory duties. </a:t>
            </a:r>
            <a:r>
              <a:rPr lang="en-US" i="1" dirty="0">
                <a:solidFill>
                  <a:prstClr val="black"/>
                </a:solidFill>
              </a:rPr>
              <a:t>See </a:t>
            </a:r>
            <a:r>
              <a:rPr lang="en-US" dirty="0">
                <a:solidFill>
                  <a:prstClr val="black"/>
                </a:solidFill>
              </a:rPr>
              <a:t>18 V.S.A. § 9375(a) (the Board shall execute its duties </a:t>
            </a:r>
            <a:r>
              <a:rPr lang="en-US" i="1" dirty="0">
                <a:solidFill>
                  <a:prstClr val="black"/>
                </a:solidFill>
              </a:rPr>
              <a:t>consistent with the principles </a:t>
            </a:r>
            <a:r>
              <a:rPr lang="en-US" dirty="0">
                <a:solidFill>
                  <a:prstClr val="black"/>
                </a:solidFill>
              </a:rPr>
              <a:t>expressed in 18 V.S.A. § 9371) (emphasis supplied). </a:t>
            </a:r>
          </a:p>
          <a:p>
            <a:pPr marL="285750" lvl="0" indent="-285750">
              <a:lnSpc>
                <a:spcPct val="110000"/>
              </a:lnSpc>
              <a:buFont typeface="Arial" panose="020B0604020202020204" pitchFamily="34" charset="0"/>
              <a:buChar char="•"/>
            </a:pPr>
            <a:r>
              <a:rPr lang="en-US" dirty="0">
                <a:solidFill>
                  <a:prstClr val="black"/>
                </a:solidFill>
              </a:rPr>
              <a:t>The GMCB </a:t>
            </a:r>
            <a:r>
              <a:rPr lang="en-US" dirty="0"/>
              <a:t>is not tasked with effectuating each of the 14 principles.</a:t>
            </a:r>
            <a:endParaRPr lang="en-US" dirty="0">
              <a:solidFill>
                <a:prstClr val="black"/>
              </a:solidFill>
            </a:endParaRPr>
          </a:p>
          <a:p>
            <a:pPr marL="285750" indent="-285750">
              <a:lnSpc>
                <a:spcPct val="110000"/>
              </a:lnSpc>
              <a:buFont typeface="Arial" panose="020B0604020202020204" pitchFamily="34" charset="0"/>
              <a:buChar char="•"/>
            </a:pPr>
            <a:r>
              <a:rPr lang="en-US" dirty="0"/>
              <a:t>The principles do not expand scope of GMCB’s authority or duties or confer additional powers. </a:t>
            </a:r>
          </a:p>
        </p:txBody>
      </p:sp>
      <p:sp>
        <p:nvSpPr>
          <p:cNvPr id="4" name="Slide Number Placeholder 3">
            <a:extLst>
              <a:ext uri="{FF2B5EF4-FFF2-40B4-BE49-F238E27FC236}">
                <a16:creationId xmlns:a16="http://schemas.microsoft.com/office/drawing/2014/main" id="{A436E5EA-3D8D-4A5D-A745-E1344E36D99D}"/>
              </a:ext>
            </a:extLst>
          </p:cNvPr>
          <p:cNvSpPr>
            <a:spLocks noGrp="1"/>
          </p:cNvSpPr>
          <p:nvPr>
            <p:ph type="sldNum" sz="quarter" idx="12"/>
          </p:nvPr>
        </p:nvSpPr>
        <p:spPr/>
        <p:txBody>
          <a:bodyPr/>
          <a:lstStyle/>
          <a:p>
            <a:fld id="{8C820DE8-B2A3-4495-B05C-4C28FA95D4C8}" type="slidenum">
              <a:rPr lang="en-US" smtClean="0"/>
              <a:pPr/>
              <a:t>5</a:t>
            </a:fld>
            <a:endParaRPr lang="en-US" dirty="0"/>
          </a:p>
        </p:txBody>
      </p:sp>
    </p:spTree>
    <p:extLst>
      <p:ext uri="{BB962C8B-B14F-4D97-AF65-F5344CB8AC3E}">
        <p14:creationId xmlns:p14="http://schemas.microsoft.com/office/powerpoint/2010/main" val="239345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E7B79-15C4-4553-B3F4-BA8D3FD2711D}"/>
              </a:ext>
            </a:extLst>
          </p:cNvPr>
          <p:cNvSpPr>
            <a:spLocks noGrp="1"/>
          </p:cNvSpPr>
          <p:nvPr>
            <p:ph type="title"/>
          </p:nvPr>
        </p:nvSpPr>
        <p:spPr/>
        <p:txBody>
          <a:bodyPr>
            <a:normAutofit/>
          </a:bodyPr>
          <a:lstStyle/>
          <a:p>
            <a:r>
              <a:rPr lang="en-US" sz="3200" dirty="0">
                <a:latin typeface="Palatino Linotype" panose="02040502050505030304" pitchFamily="18" charset="0"/>
              </a:rPr>
              <a:t>Specific Duties in § 9435(b)</a:t>
            </a:r>
          </a:p>
        </p:txBody>
      </p:sp>
      <p:sp>
        <p:nvSpPr>
          <p:cNvPr id="3" name="Content Placeholder 2">
            <a:extLst>
              <a:ext uri="{FF2B5EF4-FFF2-40B4-BE49-F238E27FC236}">
                <a16:creationId xmlns:a16="http://schemas.microsoft.com/office/drawing/2014/main" id="{80AD56AB-BAF8-4E2B-8131-EB55612E6EF6}"/>
              </a:ext>
            </a:extLst>
          </p:cNvPr>
          <p:cNvSpPr>
            <a:spLocks noGrp="1"/>
          </p:cNvSpPr>
          <p:nvPr>
            <p:ph idx="1"/>
          </p:nvPr>
        </p:nvSpPr>
        <p:spPr/>
        <p:txBody>
          <a:bodyPr/>
          <a:lstStyle/>
          <a:p>
            <a:endParaRPr lang="en-US" dirty="0"/>
          </a:p>
          <a:p>
            <a:r>
              <a:rPr lang="en-US" dirty="0"/>
              <a:t>The duties in this section fall within the three core areas of the GMCB’s work:</a:t>
            </a:r>
          </a:p>
          <a:p>
            <a:r>
              <a:rPr lang="en-US" dirty="0"/>
              <a:t>		</a:t>
            </a:r>
          </a:p>
          <a:p>
            <a:r>
              <a:rPr lang="en-US" u="sng" dirty="0"/>
              <a:t>________________</a:t>
            </a:r>
            <a:r>
              <a:rPr lang="en-US" b="1" u="sng" dirty="0"/>
              <a:t>Examples</a:t>
            </a:r>
            <a:r>
              <a:rPr lang="en-US" u="sng" dirty="0"/>
              <a:t>_______________________________</a:t>
            </a:r>
          </a:p>
          <a:p>
            <a:pPr marL="285750" indent="-285750">
              <a:buFont typeface="Wingdings" panose="05000000000000000000" pitchFamily="2" charset="2"/>
              <a:buChar char="Ø"/>
            </a:pPr>
            <a:r>
              <a:rPr lang="en-US" b="1" dirty="0"/>
              <a:t>Regulation</a:t>
            </a:r>
            <a:r>
              <a:rPr lang="en-US" dirty="0"/>
              <a:t>	health insurance rate review, hospital budget</a:t>
            </a:r>
          </a:p>
          <a:p>
            <a:r>
              <a:rPr lang="en-US" dirty="0"/>
              <a:t>________________________________________________________</a:t>
            </a:r>
          </a:p>
          <a:p>
            <a:pPr marL="285750" indent="-285750">
              <a:buFont typeface="Wingdings" panose="05000000000000000000" pitchFamily="2" charset="2"/>
              <a:buChar char="Ø"/>
            </a:pPr>
            <a:r>
              <a:rPr lang="en-US" b="1" dirty="0"/>
              <a:t>Innovation</a:t>
            </a:r>
            <a:r>
              <a:rPr lang="en-US" dirty="0"/>
              <a:t>	payment and delivery reform</a:t>
            </a:r>
          </a:p>
          <a:p>
            <a:r>
              <a:rPr lang="en-US" dirty="0"/>
              <a:t>________________________________________________________</a:t>
            </a:r>
          </a:p>
          <a:p>
            <a:pPr marL="285750" indent="-285750">
              <a:buFont typeface="Wingdings" panose="05000000000000000000" pitchFamily="2" charset="2"/>
              <a:buChar char="Ø"/>
            </a:pPr>
            <a:r>
              <a:rPr lang="en-US" b="1" dirty="0"/>
              <a:t>Evaluation</a:t>
            </a:r>
            <a:r>
              <a:rPr lang="en-US" dirty="0"/>
              <a:t>	evaluation of system reforms, HIT plan</a:t>
            </a:r>
          </a:p>
          <a:p>
            <a:r>
              <a:rPr lang="en-US" dirty="0"/>
              <a:t>________________________________________________________</a:t>
            </a:r>
          </a:p>
        </p:txBody>
      </p:sp>
      <p:sp>
        <p:nvSpPr>
          <p:cNvPr id="4" name="Slide Number Placeholder 3">
            <a:extLst>
              <a:ext uri="{FF2B5EF4-FFF2-40B4-BE49-F238E27FC236}">
                <a16:creationId xmlns:a16="http://schemas.microsoft.com/office/drawing/2014/main" id="{13499648-00ED-42A9-B86F-95AED6019475}"/>
              </a:ext>
            </a:extLst>
          </p:cNvPr>
          <p:cNvSpPr>
            <a:spLocks noGrp="1"/>
          </p:cNvSpPr>
          <p:nvPr>
            <p:ph type="sldNum" sz="quarter" idx="12"/>
          </p:nvPr>
        </p:nvSpPr>
        <p:spPr/>
        <p:txBody>
          <a:bodyPr/>
          <a:lstStyle/>
          <a:p>
            <a:fld id="{8C820DE8-B2A3-4495-B05C-4C28FA95D4C8}" type="slidenum">
              <a:rPr lang="en-US" smtClean="0"/>
              <a:pPr/>
              <a:t>6</a:t>
            </a:fld>
            <a:endParaRPr lang="en-US" dirty="0"/>
          </a:p>
        </p:txBody>
      </p:sp>
    </p:spTree>
    <p:extLst>
      <p:ext uri="{BB962C8B-B14F-4D97-AF65-F5344CB8AC3E}">
        <p14:creationId xmlns:p14="http://schemas.microsoft.com/office/powerpoint/2010/main" val="4220560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FBB4A-03C3-417A-AEE1-8443847BCE34}"/>
              </a:ext>
            </a:extLst>
          </p:cNvPr>
          <p:cNvSpPr>
            <a:spLocks noGrp="1"/>
          </p:cNvSpPr>
          <p:nvPr>
            <p:ph type="title"/>
          </p:nvPr>
        </p:nvSpPr>
        <p:spPr/>
        <p:txBody>
          <a:bodyPr>
            <a:normAutofit/>
          </a:bodyPr>
          <a:lstStyle/>
          <a:p>
            <a:r>
              <a:rPr lang="en-US" sz="3200" dirty="0">
                <a:latin typeface="Palatino Linotype" panose="02040502050505030304" pitchFamily="18" charset="0"/>
              </a:rPr>
              <a:t>Duties: QHP Benefit Packages</a:t>
            </a:r>
          </a:p>
        </p:txBody>
      </p:sp>
      <p:sp>
        <p:nvSpPr>
          <p:cNvPr id="3" name="Content Placeholder 2">
            <a:extLst>
              <a:ext uri="{FF2B5EF4-FFF2-40B4-BE49-F238E27FC236}">
                <a16:creationId xmlns:a16="http://schemas.microsoft.com/office/drawing/2014/main" id="{5683297F-4EA2-4BAA-BCFF-91833BF67654}"/>
              </a:ext>
            </a:extLst>
          </p:cNvPr>
          <p:cNvSpPr>
            <a:spLocks noGrp="1"/>
          </p:cNvSpPr>
          <p:nvPr>
            <p:ph idx="1"/>
          </p:nvPr>
        </p:nvSpPr>
        <p:spPr>
          <a:xfrm>
            <a:off x="457200" y="1600201"/>
            <a:ext cx="8001000" cy="3048000"/>
          </a:xfrm>
        </p:spPr>
        <p:txBody>
          <a:bodyPr/>
          <a:lstStyle/>
          <a:p>
            <a:r>
              <a:rPr lang="en-US" b="1" dirty="0"/>
              <a:t>18 V.S.A. § 9375(b)(9): </a:t>
            </a:r>
            <a:r>
              <a:rPr lang="en-US" dirty="0"/>
              <a:t>Review and approve, with recommendations from the Commissioner of Vermont Health Access, the benefit package or packages for qualified health benefit plans and reflective silver plans pursuant to 33 V.S.A. chapter 18, subchapter 1. The Board shall report to the House Committee on Health Care and the Senate Committee on Health and Welfare within 15 days following its approval of any substantive changes to the benefit packages. </a:t>
            </a:r>
          </a:p>
          <a:p>
            <a:pPr marL="285750" indent="-285750">
              <a:buFont typeface="Arial" panose="020B0604020202020204" pitchFamily="34" charset="0"/>
              <a:buChar char="•"/>
            </a:pPr>
            <a:endParaRPr lang="en-US" dirty="0"/>
          </a:p>
          <a:p>
            <a:pPr marL="285750" indent="-285750">
              <a:buFont typeface="Wingdings" panose="05000000000000000000" pitchFamily="2" charset="2"/>
              <a:buChar char="Ø"/>
            </a:pPr>
            <a:r>
              <a:rPr lang="en-US" dirty="0"/>
              <a:t>Language added re: reflective silver plans eff. Feb. 20, 2018. </a:t>
            </a:r>
          </a:p>
          <a:p>
            <a:r>
              <a:rPr lang="en-US" dirty="0"/>
              <a:t> </a:t>
            </a:r>
          </a:p>
        </p:txBody>
      </p:sp>
      <p:sp>
        <p:nvSpPr>
          <p:cNvPr id="4" name="Slide Number Placeholder 3">
            <a:extLst>
              <a:ext uri="{FF2B5EF4-FFF2-40B4-BE49-F238E27FC236}">
                <a16:creationId xmlns:a16="http://schemas.microsoft.com/office/drawing/2014/main" id="{35F46B53-B651-4B2D-B8F4-7E2DE857611E}"/>
              </a:ext>
            </a:extLst>
          </p:cNvPr>
          <p:cNvSpPr>
            <a:spLocks noGrp="1"/>
          </p:cNvSpPr>
          <p:nvPr>
            <p:ph type="sldNum" sz="quarter" idx="12"/>
          </p:nvPr>
        </p:nvSpPr>
        <p:spPr/>
        <p:txBody>
          <a:bodyPr/>
          <a:lstStyle/>
          <a:p>
            <a:fld id="{8C820DE8-B2A3-4495-B05C-4C28FA95D4C8}" type="slidenum">
              <a:rPr lang="en-US" smtClean="0"/>
              <a:pPr/>
              <a:t>7</a:t>
            </a:fld>
            <a:endParaRPr lang="en-US" dirty="0"/>
          </a:p>
        </p:txBody>
      </p:sp>
    </p:spTree>
    <p:extLst>
      <p:ext uri="{BB962C8B-B14F-4D97-AF65-F5344CB8AC3E}">
        <p14:creationId xmlns:p14="http://schemas.microsoft.com/office/powerpoint/2010/main" val="909132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8A98D-4DBB-45B7-B377-B77A41231484}"/>
              </a:ext>
            </a:extLst>
          </p:cNvPr>
          <p:cNvSpPr>
            <a:spLocks noGrp="1"/>
          </p:cNvSpPr>
          <p:nvPr>
            <p:ph type="title"/>
          </p:nvPr>
        </p:nvSpPr>
        <p:spPr/>
        <p:txBody>
          <a:bodyPr>
            <a:normAutofit/>
          </a:bodyPr>
          <a:lstStyle/>
          <a:p>
            <a:r>
              <a:rPr lang="en-US" sz="3200" dirty="0">
                <a:latin typeface="Palatino Linotype" panose="02040502050505030304" pitchFamily="18" charset="0"/>
              </a:rPr>
              <a:t>Duties</a:t>
            </a:r>
            <a:r>
              <a:rPr lang="en-US" dirty="0"/>
              <a:t>: </a:t>
            </a:r>
            <a:r>
              <a:rPr lang="en-US" sz="3200" dirty="0">
                <a:latin typeface="Palatino Linotype" panose="02040502050505030304" pitchFamily="18" charset="0"/>
              </a:rPr>
              <a:t>Rate Review</a:t>
            </a:r>
          </a:p>
        </p:txBody>
      </p:sp>
      <p:sp>
        <p:nvSpPr>
          <p:cNvPr id="3" name="Content Placeholder 2">
            <a:extLst>
              <a:ext uri="{FF2B5EF4-FFF2-40B4-BE49-F238E27FC236}">
                <a16:creationId xmlns:a16="http://schemas.microsoft.com/office/drawing/2014/main" id="{DCF2CD16-7FD4-4C69-AB7A-6426ADE0611C}"/>
              </a:ext>
            </a:extLst>
          </p:cNvPr>
          <p:cNvSpPr>
            <a:spLocks noGrp="1"/>
          </p:cNvSpPr>
          <p:nvPr>
            <p:ph idx="1"/>
          </p:nvPr>
        </p:nvSpPr>
        <p:spPr>
          <a:xfrm>
            <a:off x="474406" y="1417639"/>
            <a:ext cx="8136194" cy="2697162"/>
          </a:xfrm>
        </p:spPr>
        <p:txBody>
          <a:bodyPr>
            <a:normAutofit/>
          </a:bodyPr>
          <a:lstStyle/>
          <a:p>
            <a:r>
              <a:rPr lang="en-US" b="1" dirty="0"/>
              <a:t>18 V.S.A. § 9375(b)(6): </a:t>
            </a:r>
            <a:r>
              <a:rPr lang="en-US" dirty="0"/>
              <a:t>Approve, modify, or disapprove requests for health insurance rates pursuant to 8 V.S.A. § 4062, taking into consideration the requirements of the underlying statutes, changes in health care delivery, changes in payment methods and amounts, protecting insurer solvency, and other issues at the discretion of the Board.</a:t>
            </a:r>
            <a:endParaRPr lang="en-US" sz="1800" dirty="0">
              <a:solidFill>
                <a:prstClr val="black"/>
              </a:solidFill>
              <a:latin typeface="Palatino Linotype" panose="02040502050505030304" pitchFamily="18" charset="0"/>
            </a:endParaRPr>
          </a:p>
          <a:p>
            <a:endParaRPr lang="en-US" dirty="0">
              <a:solidFill>
                <a:prstClr val="black"/>
              </a:solidFill>
            </a:endParaRPr>
          </a:p>
          <a:p>
            <a:pPr marL="285750" indent="-285750">
              <a:buFont typeface="Wingdings" panose="05000000000000000000" pitchFamily="2" charset="2"/>
              <a:buChar char="Ø"/>
            </a:pPr>
            <a:r>
              <a:rPr lang="en-US" dirty="0">
                <a:solidFill>
                  <a:prstClr val="black"/>
                </a:solidFill>
              </a:rPr>
              <a:t>The GMCB promulgated Rule 2.000</a:t>
            </a:r>
          </a:p>
          <a:p>
            <a:r>
              <a:rPr lang="en-US" dirty="0">
                <a:solidFill>
                  <a:prstClr val="black"/>
                </a:solidFill>
                <a:latin typeface="Palatino Linotype" panose="02040502050505030304" pitchFamily="18" charset="0"/>
              </a:rPr>
              <a:t> </a:t>
            </a:r>
          </a:p>
        </p:txBody>
      </p:sp>
      <p:sp>
        <p:nvSpPr>
          <p:cNvPr id="4" name="Slide Number Placeholder 3">
            <a:extLst>
              <a:ext uri="{FF2B5EF4-FFF2-40B4-BE49-F238E27FC236}">
                <a16:creationId xmlns:a16="http://schemas.microsoft.com/office/drawing/2014/main" id="{A5B29AB8-B56F-4667-97CB-6CE1730F295C}"/>
              </a:ext>
            </a:extLst>
          </p:cNvPr>
          <p:cNvSpPr>
            <a:spLocks noGrp="1"/>
          </p:cNvSpPr>
          <p:nvPr>
            <p:ph type="sldNum" sz="quarter" idx="12"/>
          </p:nvPr>
        </p:nvSpPr>
        <p:spPr/>
        <p:txBody>
          <a:bodyPr/>
          <a:lstStyle/>
          <a:p>
            <a:fld id="{8C820DE8-B2A3-4495-B05C-4C28FA95D4C8}" type="slidenum">
              <a:rPr lang="en-US" smtClean="0"/>
              <a:pPr/>
              <a:t>8</a:t>
            </a:fld>
            <a:endParaRPr lang="en-US" dirty="0"/>
          </a:p>
        </p:txBody>
      </p:sp>
    </p:spTree>
    <p:extLst>
      <p:ext uri="{BB962C8B-B14F-4D97-AF65-F5344CB8AC3E}">
        <p14:creationId xmlns:p14="http://schemas.microsoft.com/office/powerpoint/2010/main" val="697574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0D0F9-4440-4F6F-8B48-CBC58777D6DB}"/>
              </a:ext>
            </a:extLst>
          </p:cNvPr>
          <p:cNvSpPr>
            <a:spLocks noGrp="1"/>
          </p:cNvSpPr>
          <p:nvPr>
            <p:ph type="title"/>
          </p:nvPr>
        </p:nvSpPr>
        <p:spPr/>
        <p:txBody>
          <a:bodyPr>
            <a:normAutofit/>
          </a:bodyPr>
          <a:lstStyle/>
          <a:p>
            <a:r>
              <a:rPr lang="en-US" sz="3200" dirty="0">
                <a:latin typeface="Palatino Linotype" panose="02040502050505030304" pitchFamily="18" charset="0"/>
              </a:rPr>
              <a:t>Duties: Hospital Budget Review</a:t>
            </a:r>
          </a:p>
        </p:txBody>
      </p:sp>
      <p:sp>
        <p:nvSpPr>
          <p:cNvPr id="3" name="Content Placeholder 2">
            <a:extLst>
              <a:ext uri="{FF2B5EF4-FFF2-40B4-BE49-F238E27FC236}">
                <a16:creationId xmlns:a16="http://schemas.microsoft.com/office/drawing/2014/main" id="{51DF6DC1-7DDF-49C0-8803-D43597C45E2E}"/>
              </a:ext>
            </a:extLst>
          </p:cNvPr>
          <p:cNvSpPr>
            <a:spLocks noGrp="1"/>
          </p:cNvSpPr>
          <p:nvPr>
            <p:ph idx="1"/>
          </p:nvPr>
        </p:nvSpPr>
        <p:spPr>
          <a:xfrm>
            <a:off x="228600" y="1590829"/>
            <a:ext cx="7162800" cy="2904971"/>
          </a:xfrm>
        </p:spPr>
        <p:txBody>
          <a:bodyPr/>
          <a:lstStyle/>
          <a:p>
            <a:r>
              <a:rPr lang="en-US" b="1" dirty="0"/>
              <a:t>18 V.S.A. § 9375(b)(7): </a:t>
            </a:r>
            <a:r>
              <a:rPr lang="en-US" dirty="0"/>
              <a:t>Review and establish the budgets of general hospitals pursuant to 18 V.S.A. §§ 9451 – 9458.</a:t>
            </a:r>
          </a:p>
          <a:p>
            <a:endParaRPr lang="en-US" dirty="0"/>
          </a:p>
          <a:p>
            <a:pPr marL="285750" indent="-285750">
              <a:buFont typeface="Wingdings" panose="05000000000000000000" pitchFamily="2" charset="2"/>
              <a:buChar char="Ø"/>
            </a:pPr>
            <a:r>
              <a:rPr lang="en-US" dirty="0"/>
              <a:t>The GMCB promulgated Rule 3.000.</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Annual Reporting Requirements and Budget Guidance.</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Enforcement Policy.</a:t>
            </a:r>
          </a:p>
          <a:p>
            <a:endParaRPr lang="en-US" dirty="0"/>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9307DFC-B7EE-4DDC-B248-BABDF3C0122A}"/>
              </a:ext>
            </a:extLst>
          </p:cNvPr>
          <p:cNvSpPr>
            <a:spLocks noGrp="1"/>
          </p:cNvSpPr>
          <p:nvPr>
            <p:ph type="sldNum" sz="quarter" idx="12"/>
          </p:nvPr>
        </p:nvSpPr>
        <p:spPr/>
        <p:txBody>
          <a:bodyPr/>
          <a:lstStyle/>
          <a:p>
            <a:fld id="{8C820DE8-B2A3-4495-B05C-4C28FA95D4C8}" type="slidenum">
              <a:rPr lang="en-US" smtClean="0"/>
              <a:pPr/>
              <a:t>9</a:t>
            </a:fld>
            <a:endParaRPr lang="en-US" dirty="0"/>
          </a:p>
        </p:txBody>
      </p:sp>
    </p:spTree>
    <p:extLst>
      <p:ext uri="{BB962C8B-B14F-4D97-AF65-F5344CB8AC3E}">
        <p14:creationId xmlns:p14="http://schemas.microsoft.com/office/powerpoint/2010/main" val="2114558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2121</TotalTime>
  <Words>2371</Words>
  <Application>Microsoft Office PowerPoint</Application>
  <PresentationFormat>On-screen Show (4:3)</PresentationFormat>
  <Paragraphs>176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Medium</vt:lpstr>
      <vt:lpstr>Palatino Linotype</vt:lpstr>
      <vt:lpstr>Wingdings</vt:lpstr>
      <vt:lpstr>Office Theme</vt:lpstr>
      <vt:lpstr>PowerPoint Presentation</vt:lpstr>
      <vt:lpstr>Establishment of the GMCB</vt:lpstr>
      <vt:lpstr>Scope of Authority</vt:lpstr>
      <vt:lpstr>Fundamental Legal Tenets</vt:lpstr>
      <vt:lpstr>Framework for the GMCB’s work</vt:lpstr>
      <vt:lpstr>Specific Duties in § 9435(b)</vt:lpstr>
      <vt:lpstr>Duties: QHP Benefit Packages</vt:lpstr>
      <vt:lpstr>Duties: Rate Review</vt:lpstr>
      <vt:lpstr>Duties: Hospital Budget Review</vt:lpstr>
      <vt:lpstr>Duties: Certificate of Need Program</vt:lpstr>
      <vt:lpstr>Duties: Oversee Accountable Care Organizations</vt:lpstr>
      <vt:lpstr>Duties: Medicaid Advisory Rate Case</vt:lpstr>
      <vt:lpstr>Duties: Payment and Delivery System Reforms</vt:lpstr>
      <vt:lpstr>Duties: HIT &amp; VITL</vt:lpstr>
      <vt:lpstr>Duties: Databases</vt:lpstr>
      <vt:lpstr>Duties: Databases</vt:lpstr>
      <vt:lpstr>Duties: Evaluation</vt:lpstr>
      <vt:lpstr>Duties: Planning</vt:lpstr>
      <vt:lpstr>Duties: Evaluation</vt:lpstr>
      <vt:lpstr>Duties: All-Payer Model Reporting</vt:lpstr>
      <vt:lpstr>Duties: Mental Health</vt:lpstr>
      <vt:lpstr>Duties: Provider Rate Setting</vt:lpstr>
      <vt:lpstr>Other duties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Bassford</dc:creator>
  <cp:lastModifiedBy>Henkin, Judy</cp:lastModifiedBy>
  <cp:revision>166</cp:revision>
  <cp:lastPrinted>2018-04-04T13:21:51Z</cp:lastPrinted>
  <dcterms:created xsi:type="dcterms:W3CDTF">2014-07-24T15:18:15Z</dcterms:created>
  <dcterms:modified xsi:type="dcterms:W3CDTF">2018-04-04T13:23:33Z</dcterms:modified>
</cp:coreProperties>
</file>