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7" r:id="rId2"/>
    <p:sldId id="258" r:id="rId3"/>
    <p:sldId id="271" r:id="rId4"/>
    <p:sldId id="275" r:id="rId5"/>
    <p:sldId id="262" r:id="rId6"/>
    <p:sldId id="265" r:id="rId7"/>
    <p:sldId id="272" r:id="rId8"/>
    <p:sldId id="267" r:id="rId9"/>
    <p:sldId id="263" r:id="rId10"/>
    <p:sldId id="276" r:id="rId11"/>
    <p:sldId id="274" r:id="rId12"/>
    <p:sldId id="277" r:id="rId13"/>
    <p:sldId id="266" r:id="rId14"/>
    <p:sldId id="269" r:id="rId15"/>
    <p:sldId id="268" r:id="rId16"/>
    <p:sldId id="270" r:id="rId17"/>
    <p:sldId id="264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7E"/>
    <a:srgbClr val="000000"/>
    <a:srgbClr val="0084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Sheet1!$A$5:$A$10</c:f>
              <c:strCache>
                <c:ptCount val="6"/>
                <c:pt idx="0">
                  <c:v>FY 2014</c:v>
                </c:pt>
                <c:pt idx="1">
                  <c:v>FY 2015</c:v>
                </c:pt>
                <c:pt idx="2">
                  <c:v>FY 2016</c:v>
                </c:pt>
                <c:pt idx="3">
                  <c:v>FY 2017</c:v>
                </c:pt>
                <c:pt idx="4">
                  <c:v>FY 2018</c:v>
                </c:pt>
                <c:pt idx="5">
                  <c:v>FY 2019</c:v>
                </c:pt>
              </c:strCache>
            </c:strRef>
          </c:cat>
          <c:val>
            <c:numRef>
              <c:f>Sheet1!$B$5:$B$10</c:f>
              <c:numCache>
                <c:formatCode>_(* #,##0_);_(* \(#,##0\);_(* "-"??_);_(@_)</c:formatCode>
                <c:ptCount val="6"/>
                <c:pt idx="0">
                  <c:v>1681</c:v>
                </c:pt>
                <c:pt idx="1">
                  <c:v>1935</c:v>
                </c:pt>
                <c:pt idx="2">
                  <c:v>2343</c:v>
                </c:pt>
                <c:pt idx="3">
                  <c:v>2374</c:v>
                </c:pt>
                <c:pt idx="4">
                  <c:v>2391</c:v>
                </c:pt>
                <c:pt idx="5">
                  <c:v>2589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3D-41A3-A48A-1D6D95DA4F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8529408"/>
        <c:axId val="1568523168"/>
      </c:barChart>
      <c:catAx>
        <c:axId val="156852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8523168"/>
        <c:crosses val="autoZero"/>
        <c:auto val="1"/>
        <c:lblAlgn val="ctr"/>
        <c:lblOffset val="100"/>
        <c:noMultiLvlLbl val="0"/>
      </c:catAx>
      <c:valAx>
        <c:axId val="1568523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8529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Sheet2!$B$6:$B$11</c:f>
              <c:strCache>
                <c:ptCount val="6"/>
                <c:pt idx="0">
                  <c:v>FY 2014</c:v>
                </c:pt>
                <c:pt idx="1">
                  <c:v>FY 2015</c:v>
                </c:pt>
                <c:pt idx="2">
                  <c:v>FY 2016</c:v>
                </c:pt>
                <c:pt idx="3">
                  <c:v>FY 2017</c:v>
                </c:pt>
                <c:pt idx="4">
                  <c:v>FY 2018</c:v>
                </c:pt>
                <c:pt idx="5">
                  <c:v>FY 2019</c:v>
                </c:pt>
              </c:strCache>
            </c:strRef>
          </c:cat>
          <c:val>
            <c:numRef>
              <c:f>Sheet2!$C$6:$C$11</c:f>
              <c:numCache>
                <c:formatCode>_(* #,##0_);_(* \(#,##0\);_(* "-"??_);_(@_)</c:formatCode>
                <c:ptCount val="6"/>
                <c:pt idx="0">
                  <c:v>181000</c:v>
                </c:pt>
                <c:pt idx="1">
                  <c:v>227600</c:v>
                </c:pt>
                <c:pt idx="2">
                  <c:v>221800</c:v>
                </c:pt>
                <c:pt idx="3">
                  <c:v>467300</c:v>
                </c:pt>
                <c:pt idx="4">
                  <c:v>464700</c:v>
                </c:pt>
                <c:pt idx="5">
                  <c:v>753300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10-4EB5-B5DA-BAB533F402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1729759"/>
        <c:axId val="1381730591"/>
      </c:barChart>
      <c:catAx>
        <c:axId val="1381729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1730591"/>
        <c:crosses val="autoZero"/>
        <c:auto val="1"/>
        <c:lblAlgn val="ctr"/>
        <c:lblOffset val="100"/>
        <c:noMultiLvlLbl val="0"/>
      </c:catAx>
      <c:valAx>
        <c:axId val="13817305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1729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Sheet1!$F$5:$F$10</c:f>
              <c:strCache>
                <c:ptCount val="6"/>
                <c:pt idx="0">
                  <c:v>FY 2014</c:v>
                </c:pt>
                <c:pt idx="1">
                  <c:v>FY 2015</c:v>
                </c:pt>
                <c:pt idx="2">
                  <c:v>FY 2016</c:v>
                </c:pt>
                <c:pt idx="3">
                  <c:v>FY 2017</c:v>
                </c:pt>
                <c:pt idx="4">
                  <c:v>FY 2018</c:v>
                </c:pt>
                <c:pt idx="5">
                  <c:v>FY 2019</c:v>
                </c:pt>
              </c:strCache>
            </c:strRef>
          </c:cat>
          <c:val>
            <c:numRef>
              <c:f>Sheet1!$G$5:$G$10</c:f>
              <c:numCache>
                <c:formatCode>_(* #,##0_);_(* \(#,##0\);_(* "-"??_);_(@_)</c:formatCode>
                <c:ptCount val="6"/>
                <c:pt idx="0">
                  <c:v>710400</c:v>
                </c:pt>
                <c:pt idx="1">
                  <c:v>850300</c:v>
                </c:pt>
                <c:pt idx="2">
                  <c:v>967700</c:v>
                </c:pt>
                <c:pt idx="3">
                  <c:v>1043300</c:v>
                </c:pt>
                <c:pt idx="4">
                  <c:v>1097400</c:v>
                </c:pt>
                <c:pt idx="5">
                  <c:v>1332800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72-4236-B1ED-34560051C3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3518255"/>
        <c:axId val="1383519503"/>
      </c:barChart>
      <c:catAx>
        <c:axId val="1383518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3519503"/>
        <c:crosses val="autoZero"/>
        <c:auto val="1"/>
        <c:lblAlgn val="ctr"/>
        <c:lblOffset val="100"/>
        <c:noMultiLvlLbl val="0"/>
      </c:catAx>
      <c:valAx>
        <c:axId val="13835195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35182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45625546806648"/>
          <c:y val="4.1666666666666664E-2"/>
          <c:w val="0.85998818897637797"/>
          <c:h val="0.841674686497521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Sheet1!$B$5:$B$10</c:f>
              <c:strCache>
                <c:ptCount val="6"/>
                <c:pt idx="0">
                  <c:v>FY 2014</c:v>
                </c:pt>
                <c:pt idx="1">
                  <c:v>FY 2015</c:v>
                </c:pt>
                <c:pt idx="2">
                  <c:v>FY 2016</c:v>
                </c:pt>
                <c:pt idx="3">
                  <c:v>FY 2017</c:v>
                </c:pt>
                <c:pt idx="4">
                  <c:v>FY 2018</c:v>
                </c:pt>
                <c:pt idx="5">
                  <c:v>FY 2019</c:v>
                </c:pt>
              </c:strCache>
            </c:strRef>
          </c:cat>
          <c:val>
            <c:numRef>
              <c:f>Sheet1!$C$5:$C$10</c:f>
              <c:numCache>
                <c:formatCode>_(* #,##0_);_(* \(#,##0\);_(* "-"??_);_(@_)</c:formatCode>
                <c:ptCount val="6"/>
                <c:pt idx="0">
                  <c:v>802</c:v>
                </c:pt>
                <c:pt idx="1">
                  <c:v>794</c:v>
                </c:pt>
                <c:pt idx="2">
                  <c:v>800</c:v>
                </c:pt>
                <c:pt idx="3">
                  <c:v>872</c:v>
                </c:pt>
                <c:pt idx="4">
                  <c:v>943</c:v>
                </c:pt>
                <c:pt idx="5">
                  <c:v>1146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6F-4118-85F7-1FD84112DB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7624815"/>
        <c:axId val="1387622319"/>
      </c:barChart>
      <c:catAx>
        <c:axId val="1387624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7622319"/>
        <c:crosses val="autoZero"/>
        <c:auto val="1"/>
        <c:lblAlgn val="ctr"/>
        <c:lblOffset val="100"/>
        <c:noMultiLvlLbl val="0"/>
      </c:catAx>
      <c:valAx>
        <c:axId val="13876223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76248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77813-4005-4F0E-B5DA-9A8497D1268D}" type="datetimeFigureOut">
              <a:rPr lang="en-US" smtClean="0"/>
              <a:t>9/5/2019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16D44-FE48-4A60-9A5D-1F18B509D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191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7EBD4-DEB2-4763-A8EE-39E63F7A0815}" type="datetime1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Tables Compare TCOC for Feb 18-Jan 19 to Jan -March 19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74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67C3-BA37-41F7-9C29-D7225D0C4C1F}" type="datetime1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Tables Compare TCOC for Feb 18-Jan 19 to Jan -March 19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248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1063-D889-4AA8-9712-74298586E4DF}" type="datetime1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Tables Compare TCOC for Feb 18-Jan 19 to Jan -March 19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84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CDF87-D0E5-42BD-9CBA-750FED61A995}" type="datetime1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Tables Compare TCOC for Feb 18-Jan 19 to Jan -March 19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28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CC8C9-FA95-4868-BE0D-C4CE90F5830B}" type="datetime1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Tables Compare TCOC for Feb 18-Jan 19 to Jan -March 19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54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4844-65B7-401B-AF77-0D62AB1A0914}" type="datetime1">
              <a:rPr lang="en-US" smtClean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Tables Compare TCOC for Feb 18-Jan 19 to Jan -March 19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179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B477-6ECE-4C25-A083-1152AFDF2FB8}" type="datetime1">
              <a:rPr lang="en-US" smtClean="0"/>
              <a:t>9/5/2019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Tables Compare TCOC for Feb 18-Jan 19 to Jan -March 19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82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410D-7E16-4855-B368-59634B0E12A0}" type="datetime1">
              <a:rPr lang="en-US" smtClean="0"/>
              <a:t>9/5/2019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Tables Compare TCOC for Feb 18-Jan 19 to Jan -March 19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81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BFC5-11C5-438E-883E-9D399FFE39E8}" type="datetime1">
              <a:rPr lang="en-US" smtClean="0"/>
              <a:t>9/5/2019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Tables Compare TCOC for Feb 18-Jan 19 to Jan -March 19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95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396D-F56D-4B37-B0B7-AE1116DC5A04}" type="datetime1">
              <a:rPr lang="en-US" smtClean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Tables Compare TCOC for Feb 18-Jan 19 to Jan -March 19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80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76973-70EF-44D7-984F-DC8BB59FF0B6}" type="datetime1">
              <a:rPr lang="en-US" smtClean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Tables Compare TCOC for Feb 18-Jan 19 to Jan -March 19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830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4D927-52A9-4921-9EBE-A22BFCE17A8E}" type="datetime1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Tables Compare TCOC for Feb 18-Jan 19 to Jan -March 19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4558A-56FA-4B44-99E7-AC87EE7F0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70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315" y="5928988"/>
            <a:ext cx="2457451" cy="51115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-69182" y="6184563"/>
            <a:ext cx="5832631" cy="0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68542" y="1132764"/>
            <a:ext cx="76781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dirty="0">
                <a:solidFill>
                  <a:srgbClr val="003E7E"/>
                </a:solidFill>
                <a:latin typeface="Impact" panose="020B0806030902050204" pitchFamily="34" charset="0"/>
              </a:rPr>
              <a:t>NVRH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8542" y="2198842"/>
            <a:ext cx="9059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84CB"/>
                </a:solidFill>
                <a:latin typeface="Impact" panose="020B0806030902050204" pitchFamily="34" charset="0"/>
              </a:rPr>
              <a:t>Response to Hearing Follow-up Questions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7592" y="2885225"/>
            <a:ext cx="6887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 Narrow" panose="020B0606020202030204" pitchFamily="34" charset="0"/>
              </a:rPr>
              <a:t>September 4, 2019</a:t>
            </a:r>
            <a:endParaRPr lang="en-US" dirty="0">
              <a:latin typeface="Arial Narrow" panose="020B060602020203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8641068" y="6173042"/>
            <a:ext cx="502932" cy="11521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413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315" y="5928988"/>
            <a:ext cx="2457451" cy="51115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-69182" y="6184563"/>
            <a:ext cx="5832631" cy="0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641068" y="6173042"/>
            <a:ext cx="502932" cy="11521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3E7E"/>
                </a:solidFill>
                <a:latin typeface="Impact" panose="020B0806030902050204" pitchFamily="34" charset="0"/>
              </a:rPr>
              <a:t>Q2.- Cont’d Steps to Reduce Preventable ED Utilization- FY 2020 NPR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1229"/>
            <a:ext cx="7886700" cy="43309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Proposed Changes to Visits and NPR:</a:t>
            </a:r>
          </a:p>
          <a:p>
            <a:r>
              <a:rPr lang="en-US" dirty="0"/>
              <a:t>Original Budgeted Visits</a:t>
            </a:r>
          </a:p>
          <a:p>
            <a:pPr lvl="1"/>
            <a:r>
              <a:rPr lang="en-US" dirty="0"/>
              <a:t>15,200 ED plus</a:t>
            </a:r>
          </a:p>
          <a:p>
            <a:pPr lvl="1"/>
            <a:r>
              <a:rPr lang="en-US" dirty="0"/>
              <a:t>1,000 Convenient Care</a:t>
            </a:r>
          </a:p>
          <a:p>
            <a:r>
              <a:rPr lang="en-US" dirty="0"/>
              <a:t>Move Up Convenient Care Opening to Fall, 2019 and Continue Focus on Reducing Preventable Visits</a:t>
            </a:r>
          </a:p>
          <a:p>
            <a:r>
              <a:rPr lang="en-US" dirty="0"/>
              <a:t>Revised Budgeted Visits</a:t>
            </a:r>
          </a:p>
          <a:p>
            <a:pPr lvl="1"/>
            <a:r>
              <a:rPr lang="en-US" dirty="0"/>
              <a:t>14,200 ED plus</a:t>
            </a:r>
          </a:p>
          <a:p>
            <a:pPr lvl="1"/>
            <a:r>
              <a:rPr lang="en-US" dirty="0"/>
              <a:t>1,500 Convenient Care</a:t>
            </a:r>
          </a:p>
          <a:p>
            <a:r>
              <a:rPr lang="en-US" dirty="0"/>
              <a:t>NPR Impact – $310,000 NPR Reduction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628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315" y="5928988"/>
            <a:ext cx="2457451" cy="51115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-69182" y="6184563"/>
            <a:ext cx="5832631" cy="0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641068" y="6173042"/>
            <a:ext cx="502932" cy="11521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 idx="4294967295"/>
          </p:nvPr>
        </p:nvSpPr>
        <p:spPr>
          <a:xfrm>
            <a:off x="0" y="997527"/>
            <a:ext cx="7772400" cy="1172586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003E7E"/>
                </a:solidFill>
                <a:latin typeface="Impact" panose="020B0806030902050204" pitchFamily="34" charset="0"/>
              </a:rPr>
              <a:t>	Q3. Provide Demographics on Patients 	Returning To NVRH – St J HSA Inpatient 	Medicaid Admission % by Hospital</a:t>
            </a:r>
          </a:p>
        </p:txBody>
      </p:sp>
      <p:pic>
        <p:nvPicPr>
          <p:cNvPr id="5122" name="Picture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299" y="2419005"/>
            <a:ext cx="6886165" cy="27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9015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315" y="5928988"/>
            <a:ext cx="2457451" cy="51115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-69182" y="6184563"/>
            <a:ext cx="5832631" cy="0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641068" y="6173042"/>
            <a:ext cx="502932" cy="11521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003E7E"/>
                </a:solidFill>
                <a:latin typeface="Impact" panose="020B0806030902050204" pitchFamily="34" charset="0"/>
              </a:rPr>
              <a:t>Q4. Provide Information on Unique Patients – Unique NH Outpatient Visits to NVRH Increasing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8321204"/>
              </p:ext>
            </p:extLst>
          </p:nvPr>
        </p:nvGraphicFramePr>
        <p:xfrm>
          <a:off x="628650" y="1825625"/>
          <a:ext cx="7886700" cy="4103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2957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5766" y="748925"/>
            <a:ext cx="81153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3E7E"/>
                </a:solidFill>
                <a:latin typeface="Impact" panose="020B0806030902050204" pitchFamily="34" charset="0"/>
              </a:rPr>
              <a:t>Q5. Cost Savings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65" y="1610699"/>
            <a:ext cx="8104923" cy="4008705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Maximize 340B Savings		$1,000,000	(Annual) *</a:t>
            </a:r>
          </a:p>
          <a:p>
            <a:r>
              <a:rPr lang="en-US" sz="2400" dirty="0"/>
              <a:t>Maximize GPO Drug Contracts		$   325,000	(Annual)</a:t>
            </a:r>
          </a:p>
          <a:p>
            <a:r>
              <a:rPr lang="en-US" sz="2400" dirty="0"/>
              <a:t>Maximize GPO Supply Contracts	$   419,000	(Annual) **</a:t>
            </a:r>
            <a:endParaRPr lang="en-US" sz="1400" b="1" dirty="0"/>
          </a:p>
          <a:p>
            <a:r>
              <a:rPr lang="en-US" sz="2400" dirty="0"/>
              <a:t>Elimination of 3.9 FTES		$   232,500	(Permanent)</a:t>
            </a:r>
          </a:p>
          <a:p>
            <a:r>
              <a:rPr lang="en-US" sz="2400" dirty="0"/>
              <a:t>Temporary Staffing Reduction		$2,000,000 	(One Time)</a:t>
            </a:r>
          </a:p>
          <a:p>
            <a:r>
              <a:rPr lang="en-US" sz="2400" dirty="0"/>
              <a:t>LED Lighting Project Savings		$     33,000 	(Annual)</a:t>
            </a:r>
          </a:p>
          <a:p>
            <a:r>
              <a:rPr lang="en-US" sz="2400" dirty="0"/>
              <a:t>Net Metering Project Reduction	$      36,000	(Annual)</a:t>
            </a:r>
          </a:p>
          <a:p>
            <a:r>
              <a:rPr lang="en-US" sz="2400" dirty="0"/>
              <a:t>ECRI Capital Purchase Savings		$      40,000	(Annual)</a:t>
            </a:r>
          </a:p>
          <a:p>
            <a:pPr marL="0" indent="0">
              <a:buNone/>
            </a:pPr>
            <a:r>
              <a:rPr lang="en-US" sz="1200" dirty="0"/>
              <a:t>*   $200,000 new budget 2019 to budget 2020</a:t>
            </a:r>
          </a:p>
          <a:p>
            <a:pPr marL="0" indent="0">
              <a:buNone/>
            </a:pPr>
            <a:r>
              <a:rPr lang="en-US" sz="1200" dirty="0"/>
              <a:t>** $  90,000 new budget 2019 to budget 2020 </a:t>
            </a:r>
          </a:p>
          <a:p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315" y="5928988"/>
            <a:ext cx="2457451" cy="51115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-69182" y="6184563"/>
            <a:ext cx="5832631" cy="0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641068" y="6173042"/>
            <a:ext cx="502932" cy="11521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272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5766" y="748925"/>
            <a:ext cx="811530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3E7E"/>
                </a:solidFill>
                <a:latin typeface="Impact" panose="020B0806030902050204" pitchFamily="34" charset="0"/>
              </a:rPr>
              <a:t>Q6</a:t>
            </a:r>
            <a:r>
              <a:rPr lang="en-US" sz="5000" dirty="0">
                <a:solidFill>
                  <a:srgbClr val="003E7E"/>
                </a:solidFill>
                <a:latin typeface="Impact" panose="020B0806030902050204" pitchFamily="34" charset="0"/>
              </a:rPr>
              <a:t>. </a:t>
            </a:r>
            <a:r>
              <a:rPr lang="en-US" sz="3200" dirty="0">
                <a:solidFill>
                  <a:srgbClr val="003E7E"/>
                </a:solidFill>
                <a:latin typeface="Impact" panose="020B0806030902050204" pitchFamily="34" charset="0"/>
              </a:rPr>
              <a:t>Does NVRH Agree with DVHA’s Financial Impact of Increased Medicaid Reimbursement on NPR</a:t>
            </a:r>
            <a:r>
              <a:rPr lang="en-US" sz="2000" dirty="0">
                <a:solidFill>
                  <a:srgbClr val="003E7E"/>
                </a:solidFill>
                <a:latin typeface="Impact" panose="020B0806030902050204" pitchFamily="34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65" y="2595584"/>
            <a:ext cx="8104923" cy="302382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DVHA estimates a $150,000 Medicaid reimbursement increase.  We estimate the effect will be $100,000</a:t>
            </a:r>
          </a:p>
          <a:p>
            <a:r>
              <a:rPr lang="en-US" sz="2400" dirty="0"/>
              <a:t>The DVHA baseline is CY 2018 utilization, which is before NVRH’s participation in OCV Medicaid Next Gen Risk Model</a:t>
            </a:r>
          </a:p>
          <a:p>
            <a:r>
              <a:rPr lang="en-US" sz="2400" dirty="0"/>
              <a:t>DVHA OPPS increase won’t apply to attributed Medicaid lives in the risk program, or approximately 1/3 of NVRH’s Medicaid patient base</a:t>
            </a:r>
          </a:p>
          <a:p>
            <a:r>
              <a:rPr lang="en-US" sz="2400" dirty="0"/>
              <a:t>OCV has increased NVRH’s 2020 maximum risk, a net revenue reduction, by $160,000 thereby eliminating the $100,000 potential positive impact of increased OPPS reimbursement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315" y="5928988"/>
            <a:ext cx="2457451" cy="51115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-69182" y="6184563"/>
            <a:ext cx="5832631" cy="0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641068" y="6173042"/>
            <a:ext cx="502932" cy="11521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29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5766" y="748925"/>
            <a:ext cx="81153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3E7E"/>
                </a:solidFill>
                <a:latin typeface="Impact" panose="020B0806030902050204" pitchFamily="34" charset="0"/>
              </a:rPr>
              <a:t>7</a:t>
            </a:r>
            <a:r>
              <a:rPr lang="en-US" sz="5000" dirty="0">
                <a:solidFill>
                  <a:srgbClr val="003E7E"/>
                </a:solidFill>
                <a:latin typeface="Impact" panose="020B0806030902050204" pitchFamily="34" charset="0"/>
              </a:rPr>
              <a:t>. </a:t>
            </a:r>
            <a:r>
              <a:rPr lang="en-US" sz="3200" dirty="0">
                <a:solidFill>
                  <a:srgbClr val="003E7E"/>
                </a:solidFill>
                <a:latin typeface="Impact" panose="020B0806030902050204" pitchFamily="34" charset="0"/>
              </a:rPr>
              <a:t>Does CMS Wage Index Final</a:t>
            </a:r>
            <a:r>
              <a:rPr lang="en-US" sz="4000" dirty="0">
                <a:solidFill>
                  <a:srgbClr val="003E7E"/>
                </a:solidFill>
                <a:latin typeface="Impact" panose="020B0806030902050204" pitchFamily="34" charset="0"/>
              </a:rPr>
              <a:t> </a:t>
            </a:r>
            <a:r>
              <a:rPr lang="en-US" sz="3200" dirty="0">
                <a:solidFill>
                  <a:srgbClr val="003E7E"/>
                </a:solidFill>
                <a:latin typeface="Impact" panose="020B0806030902050204" pitchFamily="34" charset="0"/>
              </a:rPr>
              <a:t>Rule Effect NVRH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65" y="1803862"/>
            <a:ext cx="8104923" cy="3433156"/>
          </a:xfrm>
        </p:spPr>
        <p:txBody>
          <a:bodyPr>
            <a:normAutofit/>
          </a:bodyPr>
          <a:lstStyle/>
          <a:p>
            <a:r>
              <a:rPr lang="en-US" sz="2400" dirty="0"/>
              <a:t>No.  As a Critical Access Hospital NVRH is not effected by the CMS Wage Index Final Rule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315" y="5928988"/>
            <a:ext cx="2457451" cy="51115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-69182" y="6184563"/>
            <a:ext cx="5832631" cy="0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641068" y="6173042"/>
            <a:ext cx="502932" cy="11521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408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5766" y="748925"/>
            <a:ext cx="811530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3E7E"/>
                </a:solidFill>
                <a:latin typeface="Impact" panose="020B0806030902050204" pitchFamily="34" charset="0"/>
              </a:rPr>
              <a:t>8</a:t>
            </a:r>
            <a:r>
              <a:rPr lang="en-US" sz="5000" dirty="0">
                <a:solidFill>
                  <a:srgbClr val="003E7E"/>
                </a:solidFill>
                <a:latin typeface="Impact" panose="020B0806030902050204" pitchFamily="34" charset="0"/>
              </a:rPr>
              <a:t>. </a:t>
            </a:r>
            <a:r>
              <a:rPr lang="en-US" sz="3200" dirty="0">
                <a:solidFill>
                  <a:srgbClr val="003E7E"/>
                </a:solidFill>
                <a:latin typeface="Impact" panose="020B0806030902050204" pitchFamily="34" charset="0"/>
              </a:rPr>
              <a:t>If Medicare Reimburses $100 for a Service What Would Commercial Payers and Medicaid Reimburse for the Same Service?</a:t>
            </a:r>
            <a:endParaRPr lang="en-US" sz="2000" dirty="0">
              <a:solidFill>
                <a:srgbClr val="003E7E"/>
              </a:solidFill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65" y="2595584"/>
            <a:ext cx="8104923" cy="30238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3200" dirty="0"/>
              <a:t>Medicare reimbursement =$100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Average commercial reimbursement = $160</a:t>
            </a:r>
          </a:p>
          <a:p>
            <a:endParaRPr lang="en-US" sz="3200" dirty="0"/>
          </a:p>
          <a:p>
            <a:r>
              <a:rPr lang="en-US" sz="3200" dirty="0"/>
              <a:t>Medicaid reimbursement = $72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315" y="5928988"/>
            <a:ext cx="2457451" cy="51115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-69182" y="6184563"/>
            <a:ext cx="5832631" cy="0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641068" y="6173042"/>
            <a:ext cx="502932" cy="11521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64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315" y="5928988"/>
            <a:ext cx="2457451" cy="51115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-77495" y="6173042"/>
            <a:ext cx="5832631" cy="0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641068" y="6173042"/>
            <a:ext cx="436430" cy="11521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9972"/>
          </a:xfrm>
        </p:spPr>
        <p:txBody>
          <a:bodyPr/>
          <a:lstStyle/>
          <a:p>
            <a:r>
              <a:rPr lang="en-US" dirty="0">
                <a:solidFill>
                  <a:srgbClr val="003E7E"/>
                </a:solidFill>
                <a:latin typeface="Impact" panose="020B0806030902050204" pitchFamily="34" charset="0"/>
              </a:rPr>
              <a:t>9. Provide Update on TCOC</a:t>
            </a:r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90520954"/>
              </p:ext>
            </p:extLst>
          </p:nvPr>
        </p:nvGraphicFramePr>
        <p:xfrm>
          <a:off x="628650" y="1305095"/>
          <a:ext cx="3886931" cy="400218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11035">
                  <a:extLst>
                    <a:ext uri="{9D8B030D-6E8A-4147-A177-3AD203B41FA5}">
                      <a16:colId xmlns:a16="http://schemas.microsoft.com/office/drawing/2014/main" val="1772432385"/>
                    </a:ext>
                  </a:extLst>
                </a:gridCol>
                <a:gridCol w="937948">
                  <a:extLst>
                    <a:ext uri="{9D8B030D-6E8A-4147-A177-3AD203B41FA5}">
                      <a16:colId xmlns:a16="http://schemas.microsoft.com/office/drawing/2014/main" val="1981035123"/>
                    </a:ext>
                  </a:extLst>
                </a:gridCol>
                <a:gridCol w="937948">
                  <a:extLst>
                    <a:ext uri="{9D8B030D-6E8A-4147-A177-3AD203B41FA5}">
                      <a16:colId xmlns:a16="http://schemas.microsoft.com/office/drawing/2014/main" val="1808686658"/>
                    </a:ext>
                  </a:extLst>
                </a:gridCol>
              </a:tblGrid>
              <a:tr h="3373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Cost Per Member Per Month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Feb 2018-Jan 2019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31750" algn="ctr">
                        <a:lnSpc>
                          <a:spcPct val="107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OneCare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marR="0" algn="ctr">
                        <a:lnSpc>
                          <a:spcPct val="107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St.</a:t>
                      </a:r>
                      <a:r>
                        <a:rPr lang="en-US" sz="1000" spc="-30" dirty="0">
                          <a:effectLst/>
                        </a:rPr>
                        <a:t> </a:t>
                      </a:r>
                      <a:r>
                        <a:rPr lang="en-US" sz="1000" dirty="0">
                          <a:effectLst/>
                        </a:rPr>
                        <a:t>Johnsbury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79047483"/>
                  </a:ext>
                </a:extLst>
              </a:tr>
              <a:tr h="290345">
                <a:tc>
                  <a:txBody>
                    <a:bodyPr/>
                    <a:lstStyle/>
                    <a:p>
                      <a:pPr marL="22225" marR="0" algn="l">
                        <a:lnSpc>
                          <a:spcPct val="107000"/>
                        </a:lnSpc>
                        <a:spcBef>
                          <a:spcPts val="44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Total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29845" algn="ctr">
                        <a:lnSpc>
                          <a:spcPct val="107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$263.038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34290" algn="ctr">
                        <a:lnSpc>
                          <a:spcPct val="107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$296.04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28430906"/>
                  </a:ext>
                </a:extLst>
              </a:tr>
              <a:tr h="281205">
                <a:tc>
                  <a:txBody>
                    <a:bodyPr/>
                    <a:lstStyle/>
                    <a:p>
                      <a:pPr marL="22225" marR="0" algn="l">
                        <a:lnSpc>
                          <a:spcPct val="107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Inpatient Medical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29845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$15.85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34290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$14.17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14356872"/>
                  </a:ext>
                </a:extLst>
              </a:tr>
              <a:tr h="281205">
                <a:tc>
                  <a:txBody>
                    <a:bodyPr/>
                    <a:lstStyle/>
                    <a:p>
                      <a:pPr marL="22225" marR="0" algn="l">
                        <a:lnSpc>
                          <a:spcPct val="107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Inpatient Surgery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29845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$26.10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34290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$27.19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54343675"/>
                  </a:ext>
                </a:extLst>
              </a:tr>
              <a:tr h="281205">
                <a:tc>
                  <a:txBody>
                    <a:bodyPr/>
                    <a:lstStyle/>
                    <a:p>
                      <a:pPr marL="22225" marR="0" algn="l">
                        <a:lnSpc>
                          <a:spcPct val="107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Maternity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29845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$8.461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34290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$5.47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37032760"/>
                  </a:ext>
                </a:extLst>
              </a:tr>
              <a:tr h="281205">
                <a:tc>
                  <a:txBody>
                    <a:bodyPr/>
                    <a:lstStyle/>
                    <a:p>
                      <a:pPr marL="22225" marR="0" algn="l">
                        <a:lnSpc>
                          <a:spcPct val="107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Outpatient Surgery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29845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$14.43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34290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$17.06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78419245"/>
                  </a:ext>
                </a:extLst>
              </a:tr>
              <a:tr h="281205">
                <a:tc>
                  <a:txBody>
                    <a:bodyPr/>
                    <a:lstStyle/>
                    <a:p>
                      <a:pPr marL="22225" marR="0" algn="l">
                        <a:lnSpc>
                          <a:spcPct val="107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Emergency Department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29845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$15.32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34290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$16.68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40981828"/>
                  </a:ext>
                </a:extLst>
              </a:tr>
              <a:tr h="281205">
                <a:tc>
                  <a:txBody>
                    <a:bodyPr/>
                    <a:lstStyle/>
                    <a:p>
                      <a:pPr marL="22225" marR="0" algn="l">
                        <a:lnSpc>
                          <a:spcPct val="107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Advanced Imaging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29845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$5.84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34290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$6.62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22417191"/>
                  </a:ext>
                </a:extLst>
              </a:tr>
              <a:tr h="281205">
                <a:tc>
                  <a:txBody>
                    <a:bodyPr/>
                    <a:lstStyle/>
                    <a:p>
                      <a:pPr marL="22225" marR="0" algn="l">
                        <a:lnSpc>
                          <a:spcPct val="107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Pathology/Lab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29845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$8.67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34290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$8.09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67631408"/>
                  </a:ext>
                </a:extLst>
              </a:tr>
              <a:tr h="281205">
                <a:tc>
                  <a:txBody>
                    <a:bodyPr/>
                    <a:lstStyle/>
                    <a:p>
                      <a:pPr marL="22225" marR="0" algn="l">
                        <a:lnSpc>
                          <a:spcPct val="107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Medical Pharmacy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29845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$11.20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 marR="34290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$21.72 *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5050975"/>
                  </a:ext>
                </a:extLst>
              </a:tr>
              <a:tr h="281205">
                <a:tc>
                  <a:txBody>
                    <a:bodyPr/>
                    <a:lstStyle/>
                    <a:p>
                      <a:pPr marL="22225" marR="0" algn="l">
                        <a:lnSpc>
                          <a:spcPct val="107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DME and Supplies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29845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$8.15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34290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$7.04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13657934"/>
                  </a:ext>
                </a:extLst>
              </a:tr>
              <a:tr h="281205">
                <a:tc>
                  <a:txBody>
                    <a:bodyPr/>
                    <a:lstStyle/>
                    <a:p>
                      <a:pPr marL="22225" marR="0" algn="l">
                        <a:lnSpc>
                          <a:spcPct val="107000"/>
                        </a:lnSpc>
                        <a:spcBef>
                          <a:spcPts val="43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Preventive</a:t>
                      </a:r>
                      <a:r>
                        <a:rPr lang="en-US" sz="1000" baseline="300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29845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$10.55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34290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$4.53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48588399"/>
                  </a:ext>
                </a:extLst>
              </a:tr>
              <a:tr h="281205">
                <a:tc>
                  <a:txBody>
                    <a:bodyPr/>
                    <a:lstStyle/>
                    <a:p>
                      <a:pPr marL="22225" marR="0" algn="l">
                        <a:lnSpc>
                          <a:spcPct val="107000"/>
                        </a:lnSpc>
                        <a:spcBef>
                          <a:spcPts val="43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All other claims combined</a:t>
                      </a:r>
                      <a:r>
                        <a:rPr lang="en-US" sz="1000" baseline="300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29845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$104.43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34290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$116.63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16082216"/>
                  </a:ext>
                </a:extLst>
              </a:tr>
              <a:tr h="281205">
                <a:tc>
                  <a:txBody>
                    <a:bodyPr/>
                    <a:lstStyle/>
                    <a:p>
                      <a:pPr marL="22225" marR="0" algn="l">
                        <a:lnSpc>
                          <a:spcPct val="107000"/>
                        </a:lnSpc>
                        <a:spcBef>
                          <a:spcPts val="43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Confidential Claims</a:t>
                      </a:r>
                      <a:r>
                        <a:rPr lang="en-US" sz="1000" baseline="300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29845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$34.04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34290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$50.04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97655490"/>
                  </a:ext>
                </a:extLst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53615839"/>
              </p:ext>
            </p:extLst>
          </p:nvPr>
        </p:nvGraphicFramePr>
        <p:xfrm>
          <a:off x="4629150" y="1305092"/>
          <a:ext cx="3886931" cy="398444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11035">
                  <a:extLst>
                    <a:ext uri="{9D8B030D-6E8A-4147-A177-3AD203B41FA5}">
                      <a16:colId xmlns:a16="http://schemas.microsoft.com/office/drawing/2014/main" val="1367554940"/>
                    </a:ext>
                  </a:extLst>
                </a:gridCol>
                <a:gridCol w="937948">
                  <a:extLst>
                    <a:ext uri="{9D8B030D-6E8A-4147-A177-3AD203B41FA5}">
                      <a16:colId xmlns:a16="http://schemas.microsoft.com/office/drawing/2014/main" val="2308757443"/>
                    </a:ext>
                  </a:extLst>
                </a:gridCol>
                <a:gridCol w="937948">
                  <a:extLst>
                    <a:ext uri="{9D8B030D-6E8A-4147-A177-3AD203B41FA5}">
                      <a16:colId xmlns:a16="http://schemas.microsoft.com/office/drawing/2014/main" val="22382452"/>
                    </a:ext>
                  </a:extLst>
                </a:gridCol>
              </a:tblGrid>
              <a:tr h="3376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Cost Per Member Per Month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January -July 2019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31750" algn="ctr">
                        <a:lnSpc>
                          <a:spcPct val="107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OneCare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marR="0" algn="ctr">
                        <a:lnSpc>
                          <a:spcPct val="107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St.</a:t>
                      </a:r>
                      <a:r>
                        <a:rPr lang="en-US" sz="1000" spc="-30" dirty="0">
                          <a:effectLst/>
                        </a:rPr>
                        <a:t> </a:t>
                      </a:r>
                      <a:r>
                        <a:rPr lang="en-US" sz="1000" dirty="0">
                          <a:effectLst/>
                        </a:rPr>
                        <a:t>Johnsbury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51760056"/>
                  </a:ext>
                </a:extLst>
              </a:tr>
              <a:tr h="288921">
                <a:tc>
                  <a:txBody>
                    <a:bodyPr/>
                    <a:lstStyle/>
                    <a:p>
                      <a:pPr marL="22225" marR="0" algn="l">
                        <a:lnSpc>
                          <a:spcPct val="107000"/>
                        </a:lnSpc>
                        <a:spcBef>
                          <a:spcPts val="44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Total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29845" algn="ctr">
                        <a:lnSpc>
                          <a:spcPct val="107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$233.98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34290" algn="ctr">
                        <a:lnSpc>
                          <a:spcPct val="107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$246.04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47833487"/>
                  </a:ext>
                </a:extLst>
              </a:tr>
              <a:tr h="279827">
                <a:tc>
                  <a:txBody>
                    <a:bodyPr/>
                    <a:lstStyle/>
                    <a:p>
                      <a:pPr marL="22225" marR="0" algn="l">
                        <a:lnSpc>
                          <a:spcPct val="107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Inpatient Medical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29845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$14.56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34290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$14.12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97863687"/>
                  </a:ext>
                </a:extLst>
              </a:tr>
              <a:tr h="279827">
                <a:tc>
                  <a:txBody>
                    <a:bodyPr/>
                    <a:lstStyle/>
                    <a:p>
                      <a:pPr marL="22225" marR="0" algn="l">
                        <a:lnSpc>
                          <a:spcPct val="107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Inpatient Surgery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29845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$23.11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34290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$26.71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4588129"/>
                  </a:ext>
                </a:extLst>
              </a:tr>
              <a:tr h="279827">
                <a:tc>
                  <a:txBody>
                    <a:bodyPr/>
                    <a:lstStyle/>
                    <a:p>
                      <a:pPr marL="22225" marR="0" algn="l">
                        <a:lnSpc>
                          <a:spcPct val="107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Maternity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29845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$6.51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34290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$2.99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75398447"/>
                  </a:ext>
                </a:extLst>
              </a:tr>
              <a:tr h="279827">
                <a:tc>
                  <a:txBody>
                    <a:bodyPr/>
                    <a:lstStyle/>
                    <a:p>
                      <a:pPr marL="22225" marR="0" algn="l">
                        <a:lnSpc>
                          <a:spcPct val="107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Outpatient Surgery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29845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$12.97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34290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$13.10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9858995"/>
                  </a:ext>
                </a:extLst>
              </a:tr>
              <a:tr h="279827">
                <a:tc>
                  <a:txBody>
                    <a:bodyPr/>
                    <a:lstStyle/>
                    <a:p>
                      <a:pPr marL="22225" marR="0" algn="l">
                        <a:lnSpc>
                          <a:spcPct val="107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Emergency Department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29845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$13.80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34290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$16.28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84799822"/>
                  </a:ext>
                </a:extLst>
              </a:tr>
              <a:tr h="279827">
                <a:tc>
                  <a:txBody>
                    <a:bodyPr/>
                    <a:lstStyle/>
                    <a:p>
                      <a:pPr marL="22225" marR="0" algn="l">
                        <a:lnSpc>
                          <a:spcPct val="107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Advanced Imaging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29845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$5.32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34290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$6.95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29558265"/>
                  </a:ext>
                </a:extLst>
              </a:tr>
              <a:tr h="279827">
                <a:tc>
                  <a:txBody>
                    <a:bodyPr/>
                    <a:lstStyle/>
                    <a:p>
                      <a:pPr marL="22225" marR="0" algn="l">
                        <a:lnSpc>
                          <a:spcPct val="107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Pathology/Lab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29845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$8.72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34290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$7.06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07716762"/>
                  </a:ext>
                </a:extLst>
              </a:tr>
              <a:tr h="279827">
                <a:tc>
                  <a:txBody>
                    <a:bodyPr/>
                    <a:lstStyle/>
                    <a:p>
                      <a:pPr marL="22225" marR="0" algn="l">
                        <a:lnSpc>
                          <a:spcPct val="107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Medical Pharmacy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29845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$11.69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 marR="34290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$19.33 *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23260740"/>
                  </a:ext>
                </a:extLst>
              </a:tr>
              <a:tr h="279827">
                <a:tc>
                  <a:txBody>
                    <a:bodyPr/>
                    <a:lstStyle/>
                    <a:p>
                      <a:pPr marL="22225" marR="0" algn="l">
                        <a:lnSpc>
                          <a:spcPct val="107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DME and Supplies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29845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$8.15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34290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$6.81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54497011"/>
                  </a:ext>
                </a:extLst>
              </a:tr>
              <a:tr h="279827">
                <a:tc>
                  <a:txBody>
                    <a:bodyPr/>
                    <a:lstStyle/>
                    <a:p>
                      <a:pPr marL="22225" marR="0" algn="l">
                        <a:lnSpc>
                          <a:spcPct val="107000"/>
                        </a:lnSpc>
                        <a:spcBef>
                          <a:spcPts val="43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Preventive</a:t>
                      </a:r>
                      <a:r>
                        <a:rPr lang="en-US" sz="1000" baseline="300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29845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$8.75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34290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$4.32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43454931"/>
                  </a:ext>
                </a:extLst>
              </a:tr>
              <a:tr h="279827">
                <a:tc>
                  <a:txBody>
                    <a:bodyPr/>
                    <a:lstStyle/>
                    <a:p>
                      <a:pPr marL="22225" marR="0" algn="l">
                        <a:lnSpc>
                          <a:spcPct val="107000"/>
                        </a:lnSpc>
                        <a:spcBef>
                          <a:spcPts val="43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All other claims combined</a:t>
                      </a:r>
                      <a:r>
                        <a:rPr lang="en-US" sz="1000" baseline="300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29845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$101.89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34290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$109.82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8963410"/>
                  </a:ext>
                </a:extLst>
              </a:tr>
              <a:tr h="279827">
                <a:tc>
                  <a:txBody>
                    <a:bodyPr/>
                    <a:lstStyle/>
                    <a:p>
                      <a:pPr marL="22225" marR="0" algn="l">
                        <a:lnSpc>
                          <a:spcPct val="107000"/>
                        </a:lnSpc>
                        <a:spcBef>
                          <a:spcPts val="43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Confidential Claims</a:t>
                      </a:r>
                      <a:r>
                        <a:rPr lang="en-US" sz="1000" baseline="300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29845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$18.51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34290" algn="ctr">
                        <a:lnSpc>
                          <a:spcPct val="107000"/>
                        </a:lnSpc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$18.56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1748193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89827" y="6356352"/>
            <a:ext cx="2057400" cy="365125"/>
          </a:xfrm>
        </p:spPr>
        <p:txBody>
          <a:bodyPr/>
          <a:lstStyle/>
          <a:p>
            <a:fld id="{3454558A-56FA-4B44-99E7-AC87EE7F0A2B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97795"/>
            <a:ext cx="23916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*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307571" y="6356351"/>
            <a:ext cx="5807479" cy="365125"/>
          </a:xfrm>
        </p:spPr>
        <p:txBody>
          <a:bodyPr/>
          <a:lstStyle/>
          <a:p>
            <a:pPr algn="l"/>
            <a:r>
              <a:rPr lang="en-US" sz="1050" dirty="0">
                <a:solidFill>
                  <a:srgbClr val="003E7E"/>
                </a:solidFill>
                <a:latin typeface="Arial" panose="020B0604020202020204" pitchFamily="34" charset="0"/>
              </a:rPr>
              <a:t>For 12 mos. Feb 18_Jan 19 NVRH was 12.5% above OCV average TCOC.  For Q1 of 2019 NVRH was just 5.2% higher. ED acuity a factor.  1 patient med pharm cost = $7.50 </a:t>
            </a:r>
            <a:r>
              <a:rPr lang="en-US" sz="1050" dirty="0" err="1">
                <a:solidFill>
                  <a:srgbClr val="003E7E"/>
                </a:solidFill>
                <a:latin typeface="Arial" panose="020B0604020202020204" pitchFamily="34" charset="0"/>
              </a:rPr>
              <a:t>pmpm</a:t>
            </a:r>
            <a:endParaRPr lang="en-US" sz="1050" dirty="0">
              <a:solidFill>
                <a:srgbClr val="003E7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133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5766" y="748925"/>
            <a:ext cx="81153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3E7E"/>
                </a:solidFill>
                <a:latin typeface="Impact" panose="020B0806030902050204" pitchFamily="34" charset="0"/>
              </a:rPr>
              <a:t>Q1. Justification for NPR Growth</a:t>
            </a:r>
          </a:p>
          <a:p>
            <a:r>
              <a:rPr lang="en-US" sz="3600" dirty="0">
                <a:solidFill>
                  <a:srgbClr val="003E7E"/>
                </a:solidFill>
                <a:latin typeface="Impact" panose="020B0806030902050204" pitchFamily="34" charset="0"/>
              </a:rPr>
              <a:t> – Our HSA Demographics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315" y="5928988"/>
            <a:ext cx="2457451" cy="51115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-69182" y="6184563"/>
            <a:ext cx="5832631" cy="0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641068" y="6173042"/>
            <a:ext cx="502932" cy="11521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2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19" y="2318586"/>
            <a:ext cx="4566130" cy="3309130"/>
          </a:xfrm>
          <a:prstGeom prst="rect">
            <a:avLst/>
          </a:prstGeom>
        </p:spPr>
      </p:pic>
      <p:pic>
        <p:nvPicPr>
          <p:cNvPr id="15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706712" y="2194560"/>
            <a:ext cx="3731075" cy="3626547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0946" y="6356351"/>
            <a:ext cx="5694370" cy="365125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3E7E"/>
                </a:solidFill>
                <a:latin typeface="Arial" panose="020B0604020202020204" pitchFamily="34" charset="0"/>
              </a:rPr>
              <a:t>Caledonia County Median Age Higher than VT average and continues to increase while VT median age leveled off</a:t>
            </a:r>
          </a:p>
        </p:txBody>
      </p:sp>
    </p:spTree>
    <p:extLst>
      <p:ext uri="{BB962C8B-B14F-4D97-AF65-F5344CB8AC3E}">
        <p14:creationId xmlns:p14="http://schemas.microsoft.com/office/powerpoint/2010/main" val="1487791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98763" y="748925"/>
            <a:ext cx="84457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003E7E"/>
                </a:solidFill>
                <a:latin typeface="Impact" panose="020B0806030902050204" pitchFamily="34" charset="0"/>
              </a:rPr>
              <a:t>Q1-Cont’d.  Justification for NPR Growth </a:t>
            </a:r>
          </a:p>
          <a:p>
            <a:r>
              <a:rPr lang="en-US" sz="3000" dirty="0">
                <a:solidFill>
                  <a:srgbClr val="003E7E"/>
                </a:solidFill>
                <a:latin typeface="Impact" panose="020B0806030902050204" pitchFamily="34" charset="0"/>
              </a:rPr>
              <a:t>- Orthopedic Visits Still Increasing but Slowing Down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315" y="5928988"/>
            <a:ext cx="2457451" cy="51115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-69182" y="6184563"/>
            <a:ext cx="5832631" cy="0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641068" y="6173042"/>
            <a:ext cx="502932" cy="11521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64440364"/>
              </p:ext>
            </p:extLst>
          </p:nvPr>
        </p:nvGraphicFramePr>
        <p:xfrm>
          <a:off x="639763" y="1826143"/>
          <a:ext cx="8105775" cy="3793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138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7571" y="748925"/>
            <a:ext cx="85537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003E7E"/>
                </a:solidFill>
                <a:latin typeface="Impact" panose="020B0806030902050204" pitchFamily="34" charset="0"/>
              </a:rPr>
              <a:t>Q1-Cont’d.  Justification for NPR Growth</a:t>
            </a:r>
          </a:p>
          <a:p>
            <a:r>
              <a:rPr lang="en-US" sz="3000" dirty="0">
                <a:solidFill>
                  <a:srgbClr val="003E7E"/>
                </a:solidFill>
                <a:latin typeface="Impact" panose="020B0806030902050204" pitchFamily="34" charset="0"/>
              </a:rPr>
              <a:t> – Inpatient NPR from Unique NH Residents Increasing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315" y="5928988"/>
            <a:ext cx="2457451" cy="51115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-69182" y="6184563"/>
            <a:ext cx="5832631" cy="0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641068" y="6173042"/>
            <a:ext cx="502932" cy="11521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14421229"/>
              </p:ext>
            </p:extLst>
          </p:nvPr>
        </p:nvGraphicFramePr>
        <p:xfrm>
          <a:off x="628650" y="1825626"/>
          <a:ext cx="7459634" cy="4034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23216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315" y="5928988"/>
            <a:ext cx="2457451" cy="51115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-69182" y="6184563"/>
            <a:ext cx="5832631" cy="0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641068" y="6173042"/>
            <a:ext cx="502932" cy="11521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3E7E"/>
                </a:solidFill>
                <a:latin typeface="Impact" panose="020B0806030902050204" pitchFamily="34" charset="0"/>
              </a:rPr>
              <a:t>Q1. </a:t>
            </a:r>
            <a:r>
              <a:rPr lang="en-US" sz="3200" dirty="0" err="1">
                <a:solidFill>
                  <a:srgbClr val="003E7E"/>
                </a:solidFill>
                <a:latin typeface="Impact" panose="020B0806030902050204" pitchFamily="34" charset="0"/>
              </a:rPr>
              <a:t>Justifcation</a:t>
            </a:r>
            <a:r>
              <a:rPr lang="en-US" sz="3200" dirty="0">
                <a:solidFill>
                  <a:srgbClr val="003E7E"/>
                </a:solidFill>
                <a:latin typeface="Impact" panose="020B0806030902050204" pitchFamily="34" charset="0"/>
              </a:rPr>
              <a:t> for NPR Growth-Outpatient NPR from Unique NH Residents Increasing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637155"/>
              </p:ext>
            </p:extLst>
          </p:nvPr>
        </p:nvGraphicFramePr>
        <p:xfrm>
          <a:off x="628650" y="1825625"/>
          <a:ext cx="7886700" cy="4103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92610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5767" y="748933"/>
            <a:ext cx="77121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3E7E"/>
                </a:solidFill>
                <a:latin typeface="Impact" panose="020B0806030902050204" pitchFamily="34" charset="0"/>
              </a:rPr>
              <a:t>Q1-Cont’d. Justification for NPR Growth </a:t>
            </a:r>
          </a:p>
          <a:p>
            <a:r>
              <a:rPr lang="en-US" sz="3200" dirty="0">
                <a:solidFill>
                  <a:srgbClr val="003E7E"/>
                </a:solidFill>
                <a:latin typeface="Impact" panose="020B0806030902050204" pitchFamily="34" charset="0"/>
              </a:rPr>
              <a:t>– NVRH Case Mix Index Continues to Increase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315" y="5928988"/>
            <a:ext cx="2457451" cy="51115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-69182" y="6184563"/>
            <a:ext cx="5832631" cy="0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641068" y="6173042"/>
            <a:ext cx="502932" cy="11521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51012425"/>
              </p:ext>
            </p:extLst>
          </p:nvPr>
        </p:nvGraphicFramePr>
        <p:xfrm>
          <a:off x="1662544" y="2226261"/>
          <a:ext cx="5020888" cy="37546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5113">
                  <a:extLst>
                    <a:ext uri="{9D8B030D-6E8A-4147-A177-3AD203B41FA5}">
                      <a16:colId xmlns:a16="http://schemas.microsoft.com/office/drawing/2014/main" val="1680611066"/>
                    </a:ext>
                  </a:extLst>
                </a:gridCol>
                <a:gridCol w="797155">
                  <a:extLst>
                    <a:ext uri="{9D8B030D-6E8A-4147-A177-3AD203B41FA5}">
                      <a16:colId xmlns:a16="http://schemas.microsoft.com/office/drawing/2014/main" val="3681292186"/>
                    </a:ext>
                  </a:extLst>
                </a:gridCol>
                <a:gridCol w="797155">
                  <a:extLst>
                    <a:ext uri="{9D8B030D-6E8A-4147-A177-3AD203B41FA5}">
                      <a16:colId xmlns:a16="http://schemas.microsoft.com/office/drawing/2014/main" val="2975250162"/>
                    </a:ext>
                  </a:extLst>
                </a:gridCol>
                <a:gridCol w="797155">
                  <a:extLst>
                    <a:ext uri="{9D8B030D-6E8A-4147-A177-3AD203B41FA5}">
                      <a16:colId xmlns:a16="http://schemas.microsoft.com/office/drawing/2014/main" val="1878658527"/>
                    </a:ext>
                  </a:extLst>
                </a:gridCol>
                <a:gridCol w="797155">
                  <a:extLst>
                    <a:ext uri="{9D8B030D-6E8A-4147-A177-3AD203B41FA5}">
                      <a16:colId xmlns:a16="http://schemas.microsoft.com/office/drawing/2014/main" val="2124011842"/>
                    </a:ext>
                  </a:extLst>
                </a:gridCol>
                <a:gridCol w="797155">
                  <a:extLst>
                    <a:ext uri="{9D8B030D-6E8A-4147-A177-3AD203B41FA5}">
                      <a16:colId xmlns:a16="http://schemas.microsoft.com/office/drawing/2014/main" val="3792866607"/>
                    </a:ext>
                  </a:extLst>
                </a:gridCol>
              </a:tblGrid>
              <a:tr h="21931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Vermont Hospital Case Mix Index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896361"/>
                  </a:ext>
                </a:extLst>
              </a:tr>
              <a:tr h="17427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extLst>
                  <a:ext uri="{0D108BD9-81ED-4DB2-BD59-A6C34878D82A}">
                    <a16:rowId xmlns:a16="http://schemas.microsoft.com/office/drawing/2014/main" val="1108108287"/>
                  </a:ext>
                </a:extLst>
              </a:tr>
              <a:tr h="18928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3" marR="9253" marT="9253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Hospital Fiscal Year (10/1 - 9/30)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907102"/>
                  </a:ext>
                </a:extLst>
              </a:tr>
              <a:tr h="189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Hospital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2015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2017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2018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2019*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b"/>
                </a:tc>
                <a:extLst>
                  <a:ext uri="{0D108BD9-81ED-4DB2-BD59-A6C34878D82A}">
                    <a16:rowId xmlns:a16="http://schemas.microsoft.com/office/drawing/2014/main" val="3517367947"/>
                  </a:ext>
                </a:extLst>
              </a:tr>
              <a:tr h="18928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BMH</a:t>
                      </a:r>
                      <a:endParaRPr lang="en-US" sz="1200" b="0" i="0" u="none" strike="noStrike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1.24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1.26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1.24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1.22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1.19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extLst>
                  <a:ext uri="{0D108BD9-81ED-4DB2-BD59-A6C34878D82A}">
                    <a16:rowId xmlns:a16="http://schemas.microsoft.com/office/drawing/2014/main" val="1511573302"/>
                  </a:ext>
                </a:extLst>
              </a:tr>
              <a:tr h="18928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Copley</a:t>
                      </a:r>
                      <a:endParaRPr lang="en-US" sz="1200" b="0" i="0" u="none" strike="noStrike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1.20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1.23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1.28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1.35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1.41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extLst>
                  <a:ext uri="{0D108BD9-81ED-4DB2-BD59-A6C34878D82A}">
                    <a16:rowId xmlns:a16="http://schemas.microsoft.com/office/drawing/2014/main" val="118313648"/>
                  </a:ext>
                </a:extLst>
              </a:tr>
              <a:tr h="18928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CVMC</a:t>
                      </a:r>
                      <a:endParaRPr lang="en-US" sz="1200" b="0" i="0" u="none" strike="noStrike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1.22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1.24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1.21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1.28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1.42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extLst>
                  <a:ext uri="{0D108BD9-81ED-4DB2-BD59-A6C34878D82A}">
                    <a16:rowId xmlns:a16="http://schemas.microsoft.com/office/drawing/2014/main" val="1720840097"/>
                  </a:ext>
                </a:extLst>
              </a:tr>
              <a:tr h="18928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Gifford</a:t>
                      </a:r>
                      <a:endParaRPr lang="en-US" sz="1200" b="0" i="0" u="none" strike="noStrike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1.01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1.02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1.01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1.04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0.93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extLst>
                  <a:ext uri="{0D108BD9-81ED-4DB2-BD59-A6C34878D82A}">
                    <a16:rowId xmlns:a16="http://schemas.microsoft.com/office/drawing/2014/main" val="763438076"/>
                  </a:ext>
                </a:extLst>
              </a:tr>
              <a:tr h="25053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Grace Cottage</a:t>
                      </a:r>
                      <a:endParaRPr lang="en-US" sz="1200" b="0" i="0" u="none" strike="noStrike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0.87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0.91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0.87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0.92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0.88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extLst>
                  <a:ext uri="{0D108BD9-81ED-4DB2-BD59-A6C34878D82A}">
                    <a16:rowId xmlns:a16="http://schemas.microsoft.com/office/drawing/2014/main" val="3981668247"/>
                  </a:ext>
                </a:extLst>
              </a:tr>
              <a:tr h="18928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MAHHC</a:t>
                      </a:r>
                      <a:endParaRPr lang="en-US" sz="1200" b="0" i="0" u="none" strike="noStrike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1.14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1.06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0.98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1.06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1.03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extLst>
                  <a:ext uri="{0D108BD9-81ED-4DB2-BD59-A6C34878D82A}">
                    <a16:rowId xmlns:a16="http://schemas.microsoft.com/office/drawing/2014/main" val="247426615"/>
                  </a:ext>
                </a:extLst>
              </a:tr>
              <a:tr h="18928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NCH</a:t>
                      </a:r>
                      <a:endParaRPr lang="en-US" sz="1200" b="0" i="0" u="none" strike="noStrike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1.04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1.05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1.05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1.06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1.10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extLst>
                  <a:ext uri="{0D108BD9-81ED-4DB2-BD59-A6C34878D82A}">
                    <a16:rowId xmlns:a16="http://schemas.microsoft.com/office/drawing/2014/main" val="1425002704"/>
                  </a:ext>
                </a:extLst>
              </a:tr>
              <a:tr h="18928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NMC</a:t>
                      </a:r>
                      <a:endParaRPr lang="en-US" sz="1200" b="0" i="0" u="none" strike="noStrike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1.32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1.37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1.35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1.31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1.33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extLst>
                  <a:ext uri="{0D108BD9-81ED-4DB2-BD59-A6C34878D82A}">
                    <a16:rowId xmlns:a16="http://schemas.microsoft.com/office/drawing/2014/main" val="841269959"/>
                  </a:ext>
                </a:extLst>
              </a:tr>
              <a:tr h="21931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NVRH (*)</a:t>
                      </a:r>
                      <a:endParaRPr lang="en-US" sz="1400" b="1" i="0" u="none" strike="noStrike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1.18</a:t>
                      </a:r>
                      <a:endParaRPr lang="en-US" sz="1400" b="1" i="0" u="none" strike="noStrike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1.20</a:t>
                      </a:r>
                      <a:endParaRPr lang="en-US" sz="1400" b="1" i="0" u="none" strike="noStrike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1.21</a:t>
                      </a:r>
                      <a:endParaRPr lang="en-US" sz="1400" b="1" i="0" u="none" strike="noStrike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1.22</a:t>
                      </a:r>
                      <a:endParaRPr lang="en-US" sz="1400" b="1" i="0" u="none" strike="noStrike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1.30</a:t>
                      </a:r>
                      <a:endParaRPr lang="en-US" sz="1400" b="1" i="0" u="none" strike="noStrike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extLst>
                  <a:ext uri="{0D108BD9-81ED-4DB2-BD59-A6C34878D82A}">
                    <a16:rowId xmlns:a16="http://schemas.microsoft.com/office/drawing/2014/main" val="2902006795"/>
                  </a:ext>
                </a:extLst>
              </a:tr>
              <a:tr h="18928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Porter</a:t>
                      </a:r>
                      <a:endParaRPr lang="en-US" sz="1200" b="0" i="0" u="none" strike="noStrike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1.12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1.20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1.17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1.28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1.29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extLst>
                  <a:ext uri="{0D108BD9-81ED-4DB2-BD59-A6C34878D82A}">
                    <a16:rowId xmlns:a16="http://schemas.microsoft.com/office/drawing/2014/main" val="3183072187"/>
                  </a:ext>
                </a:extLst>
              </a:tr>
              <a:tr h="18928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RRMC</a:t>
                      </a:r>
                      <a:endParaRPr lang="en-US" sz="1200" b="0" i="0" u="none" strike="noStrike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1.34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1.38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1.38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1.35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1.34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extLst>
                  <a:ext uri="{0D108BD9-81ED-4DB2-BD59-A6C34878D82A}">
                    <a16:rowId xmlns:a16="http://schemas.microsoft.com/office/drawing/2014/main" val="917160643"/>
                  </a:ext>
                </a:extLst>
              </a:tr>
              <a:tr h="18928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Springfield</a:t>
                      </a:r>
                      <a:endParaRPr lang="en-US" sz="1200" b="0" i="0" u="none" strike="noStrike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1.04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1.05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1.03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1.06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1.06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extLst>
                  <a:ext uri="{0D108BD9-81ED-4DB2-BD59-A6C34878D82A}">
                    <a16:rowId xmlns:a16="http://schemas.microsoft.com/office/drawing/2014/main" val="1035333111"/>
                  </a:ext>
                </a:extLst>
              </a:tr>
              <a:tr h="18928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SVMC</a:t>
                      </a:r>
                      <a:endParaRPr lang="en-US" sz="1200" b="0" i="0" u="none" strike="noStrike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1.25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1.23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1.25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1.23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1.23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extLst>
                  <a:ext uri="{0D108BD9-81ED-4DB2-BD59-A6C34878D82A}">
                    <a16:rowId xmlns:a16="http://schemas.microsoft.com/office/drawing/2014/main" val="1416395100"/>
                  </a:ext>
                </a:extLst>
              </a:tr>
              <a:tr h="18928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UVMMC</a:t>
                      </a:r>
                      <a:endParaRPr lang="en-US" sz="1200" b="0" i="0" u="none" strike="noStrike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1.70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1.75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1.77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1.75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1.75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ctr"/>
                </a:tc>
                <a:extLst>
                  <a:ext uri="{0D108BD9-81ED-4DB2-BD59-A6C34878D82A}">
                    <a16:rowId xmlns:a16="http://schemas.microsoft.com/office/drawing/2014/main" val="1093503274"/>
                  </a:ext>
                </a:extLst>
              </a:tr>
              <a:tr h="189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3" marR="9253" marT="9253" marB="0" anchor="b"/>
                </a:tc>
                <a:extLst>
                  <a:ext uri="{0D108BD9-81ED-4DB2-BD59-A6C34878D82A}">
                    <a16:rowId xmlns:a16="http://schemas.microsoft.com/office/drawing/2014/main" val="2555041547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67" y="6356351"/>
            <a:ext cx="5589283" cy="365125"/>
          </a:xfrm>
        </p:spPr>
        <p:txBody>
          <a:bodyPr/>
          <a:lstStyle/>
          <a:p>
            <a:pPr algn="l"/>
            <a:r>
              <a:rPr lang="en-US" sz="1800" dirty="0">
                <a:solidFill>
                  <a:srgbClr val="003E7E"/>
                </a:solidFill>
                <a:latin typeface="Arial" panose="020B0604020202020204" pitchFamily="34" charset="0"/>
              </a:rPr>
              <a:t>Each .1 change in CMI increases NPR by $850,000</a:t>
            </a:r>
          </a:p>
        </p:txBody>
      </p:sp>
    </p:spTree>
    <p:extLst>
      <p:ext uri="{BB962C8B-B14F-4D97-AF65-F5344CB8AC3E}">
        <p14:creationId xmlns:p14="http://schemas.microsoft.com/office/powerpoint/2010/main" val="2784602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5766" y="682678"/>
            <a:ext cx="81153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3E7E"/>
                </a:solidFill>
                <a:latin typeface="Impact" panose="020B0806030902050204" pitchFamily="34" charset="0"/>
              </a:rPr>
              <a:t>Q2. Steps to Reduce  Preventable ED Visits – What’s Already in Place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7444" y="1967335"/>
            <a:ext cx="7671946" cy="396165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All primary care practices now fully staffed and accepting new patients</a:t>
            </a:r>
          </a:p>
          <a:p>
            <a:r>
              <a:rPr lang="en-US" sz="2400" dirty="0"/>
              <a:t>ED care managers monitor and follow-up on patients with no PCP</a:t>
            </a:r>
          </a:p>
          <a:p>
            <a:r>
              <a:rPr lang="en-US" sz="2400" dirty="0"/>
              <a:t>ED care managers and primary care coordinators constantly focused on avoidable ED visits</a:t>
            </a:r>
          </a:p>
          <a:p>
            <a:r>
              <a:rPr lang="en-US" sz="2400" dirty="0"/>
              <a:t>Recovery coaches available 24/7 for substance abuse disorder patients seeking help, reducing return ED visits</a:t>
            </a:r>
          </a:p>
          <a:p>
            <a:r>
              <a:rPr lang="en-US" sz="2400" dirty="0"/>
              <a:t>Ongoing patient education around calling PCP before trip to ED</a:t>
            </a:r>
          </a:p>
          <a:p>
            <a:r>
              <a:rPr lang="en-US" sz="2400" dirty="0"/>
              <a:t>Pediatricians see patients day and night to avoid ED visits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315" y="5928988"/>
            <a:ext cx="2457451" cy="51115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-69182" y="6184563"/>
            <a:ext cx="5832631" cy="0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641068" y="6173042"/>
            <a:ext cx="502932" cy="11521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094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5766" y="682678"/>
            <a:ext cx="81153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3E7E"/>
                </a:solidFill>
                <a:latin typeface="Impact" panose="020B0806030902050204" pitchFamily="34" charset="0"/>
              </a:rPr>
              <a:t>Q2-Cont’d. Steps to Reduce  Preventable ED Visits – Convenient Care Initiative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0905" y="2417388"/>
            <a:ext cx="6882237" cy="3451397"/>
          </a:xfrm>
        </p:spPr>
        <p:txBody>
          <a:bodyPr>
            <a:normAutofit/>
          </a:bodyPr>
          <a:lstStyle/>
          <a:p>
            <a:r>
              <a:rPr lang="en-US" sz="3200" dirty="0"/>
              <a:t>Fall 2019 rollout</a:t>
            </a:r>
          </a:p>
          <a:p>
            <a:r>
              <a:rPr lang="en-US" sz="3200" dirty="0"/>
              <a:t>Emedded ED provider in clincs</a:t>
            </a:r>
          </a:p>
          <a:p>
            <a:r>
              <a:rPr lang="en-US" sz="3200" dirty="0"/>
              <a:t>Expanded office hours Monday-Friday</a:t>
            </a:r>
          </a:p>
          <a:p>
            <a:r>
              <a:rPr lang="en-US" sz="3200" dirty="0"/>
              <a:t>Saturday clinic hours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315" y="5928988"/>
            <a:ext cx="2457451" cy="51115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-69182" y="6184563"/>
            <a:ext cx="5832631" cy="0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641068" y="6173042"/>
            <a:ext cx="502932" cy="11521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49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315" y="5928988"/>
            <a:ext cx="2457451" cy="51115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-69182" y="6184563"/>
            <a:ext cx="5832631" cy="0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641068" y="6173042"/>
            <a:ext cx="502932" cy="11521"/>
          </a:xfrm>
          <a:prstGeom prst="line">
            <a:avLst/>
          </a:prstGeom>
          <a:ln w="76200">
            <a:solidFill>
              <a:srgbClr val="0084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6169" y="457430"/>
            <a:ext cx="7153103" cy="107219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3E7E"/>
                </a:solidFill>
                <a:latin typeface="Impact" panose="020B0806030902050204" pitchFamily="34" charset="0"/>
              </a:rPr>
              <a:t>Q2.- Cont’d Steps to Reduce Preventable ED Utilization- Improve Access to Primary Care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558A-56FA-4B44-99E7-AC87EE7F0A2B}" type="slidenum">
              <a:rPr lang="en-US" smtClean="0"/>
              <a:t>9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9304" y="2038763"/>
            <a:ext cx="6267231" cy="2639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598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VRh_Template1" id="{8626A0A4-71F6-4512-BD9D-32767F48C59A}" vid="{F02DF23B-1832-427B-9210-A95313C26F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NVRH_Template2</Template>
  <TotalTime>1354</TotalTime>
  <Words>840</Words>
  <Application>Microsoft Office PowerPoint</Application>
  <PresentationFormat>On-screen Show (4:3)</PresentationFormat>
  <Paragraphs>268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Narrow</vt:lpstr>
      <vt:lpstr>Calibri</vt:lpstr>
      <vt:lpstr>Calibri Light</vt:lpstr>
      <vt:lpstr>Impact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Q1. Justifcation for NPR Growth-Outpatient NPR from Unique NH Residents Increasing</vt:lpstr>
      <vt:lpstr>PowerPoint Presentation</vt:lpstr>
      <vt:lpstr>PowerPoint Presentation</vt:lpstr>
      <vt:lpstr>PowerPoint Presentation</vt:lpstr>
      <vt:lpstr>Q2.- Cont’d Steps to Reduce Preventable ED Utilization- Improve Access to Primary Care</vt:lpstr>
      <vt:lpstr>Q2.- Cont’d Steps to Reduce Preventable ED Utilization- FY 2020 NPR Impact</vt:lpstr>
      <vt:lpstr> Q3. Provide Demographics on Patients  Returning To NVRH – St J HSA Inpatient  Medicaid Admission % by Hospital</vt:lpstr>
      <vt:lpstr>Q4. Provide Information on Unique Patients – Unique NH Outpatient Visits to NVRH Increasing</vt:lpstr>
      <vt:lpstr>PowerPoint Presentation</vt:lpstr>
      <vt:lpstr>PowerPoint Presentation</vt:lpstr>
      <vt:lpstr>PowerPoint Presentation</vt:lpstr>
      <vt:lpstr>PowerPoint Presentation</vt:lpstr>
      <vt:lpstr>9. Provide Update on TCOC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Tester, Shawn</dc:creator>
  <cp:lastModifiedBy>Perry, Lori</cp:lastModifiedBy>
  <cp:revision>77</cp:revision>
  <cp:lastPrinted>2019-09-04T22:11:53Z</cp:lastPrinted>
  <dcterms:created xsi:type="dcterms:W3CDTF">2019-08-29T18:30:40Z</dcterms:created>
  <dcterms:modified xsi:type="dcterms:W3CDTF">2019-09-05T14:47:54Z</dcterms:modified>
</cp:coreProperties>
</file>