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8" r:id="rId2"/>
    <p:sldId id="808" r:id="rId3"/>
    <p:sldId id="800" r:id="rId4"/>
    <p:sldId id="801" r:id="rId5"/>
    <p:sldId id="805" r:id="rId6"/>
    <p:sldId id="806" r:id="rId7"/>
    <p:sldId id="807" r:id="rId8"/>
    <p:sldId id="804" r:id="rId9"/>
    <p:sldId id="802" r:id="rId10"/>
    <p:sldId id="80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792"/>
    <a:srgbClr val="FF9900"/>
    <a:srgbClr val="339966"/>
    <a:srgbClr val="37805C"/>
    <a:srgbClr val="007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Sheet1!$A$2:$A$4</cx:f>
        <cx:lvl ptCount="3">
          <cx:pt idx="0">Total VT Resident spend (2017 EA)</cx:pt>
          <cx:pt idx="1">APM TCOC (2018)</cx:pt>
          <cx:pt idx="2">OCVT TCOC (2018 Actual)</cx:pt>
        </cx:lvl>
      </cx:strDim>
      <cx:numDim type="val">
        <cx:f>Sheet1!$B$2:$B$4</cx:f>
        <cx:lvl ptCount="3" formatCode="&quot;$&quot;#,##0_);[Red]\(&quot;$&quot;#,##0\)">
          <cx:pt idx="0">6029</cx:pt>
          <cx:pt idx="1">2870</cx:pt>
          <cx:pt idx="2">609</cx:pt>
        </cx:lvl>
      </cx:numDim>
    </cx:data>
  </cx:chartData>
  <cx:chart>
    <cx:plotArea>
      <cx:plotAreaRegion>
        <cx:series layoutId="funnel" uniqueId="{B793D45F-C461-490E-95AC-C490D402051C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000" b="0">
                    <a:solidFill>
                      <a:schemeClr val="bg1"/>
                    </a:solidFill>
                    <a:latin typeface="Palatino Linotype" panose="02040502050505030304" pitchFamily="18" charset="0"/>
                    <a:ea typeface="Palatino Linotype" panose="02040502050505030304" pitchFamily="18" charset="0"/>
                    <a:cs typeface="Palatino Linotype" panose="02040502050505030304" pitchFamily="18" charset="0"/>
                  </a:defRPr>
                </a:pPr>
                <a:endParaRPr lang="en-US" sz="2000" b="0" i="0" u="none" strike="noStrike" baseline="0">
                  <a:solidFill>
                    <a:schemeClr val="bg1"/>
                  </a:solidFill>
                  <a:latin typeface="Palatino Linotype" panose="02040502050505030304" pitchFamily="18" charset="0"/>
                </a:endParaRPr>
              </a:p>
            </cx:txPr>
            <cx:dataLabel idx="0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/>
                  </a:pPr>
                  <a:r>
                    <a:rPr lang="en-US" sz="2000" b="0" i="0" u="none" strike="noStrike" baseline="0">
                      <a:solidFill>
                        <a:schemeClr val="bg1"/>
                      </a:solidFill>
                      <a:latin typeface="Palatino Linotype" panose="02040502050505030304" pitchFamily="18" charset="0"/>
                    </a:rPr>
                    <a:t>$6,029 </a:t>
                  </a:r>
                </a:p>
              </cx:txPr>
            </cx:dataLabel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000"/>
                  </a:pPr>
                  <a:r>
                    <a:rPr lang="en-US" sz="2000" b="0" i="0" u="none" strike="noStrike" baseline="0">
                      <a:solidFill>
                        <a:schemeClr val="bg1"/>
                      </a:solidFill>
                      <a:latin typeface="Palatino Linotype" panose="02040502050505030304" pitchFamily="18" charset="0"/>
                    </a:rPr>
                    <a:t>$2,870 </a:t>
                  </a:r>
                </a:p>
              </cx:txPr>
            </cx:dataLabel>
          </cx:dataLabels>
          <cx:dataId val="0"/>
          <cx:layoutPr/>
        </cx:series>
      </cx:plotAreaRegion>
      <cx:axis id="0">
        <cx:catScaling gapWidth="0.100000001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>
                <a:latin typeface="+mn-lt"/>
                <a:ea typeface="Palatino Linotype" panose="02040502050505030304" pitchFamily="18" charset="0"/>
                <a:cs typeface="Palatino Linotype" panose="02040502050505030304" pitchFamily="18" charset="0"/>
              </a:defRPr>
            </a:pPr>
            <a:endParaRPr lang="en-US" sz="14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3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74AB4-8DCC-4B4C-8227-A76F7A782DC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DDC0E-7724-45A5-AFDE-BA925AB7C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7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1EDF197-8880-4FD0-8994-F5CA345513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04878"/>
            <a:ext cx="9144000" cy="553018"/>
          </a:xfrm>
          <a:prstGeom prst="rect">
            <a:avLst/>
          </a:prstGeom>
          <a:solidFill>
            <a:srgbClr val="37805C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A84AA92-C9F8-4CBA-8D3C-08FC3DAEE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7E65AB-1416-41F3-9B8D-23B6BA0BAF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0968"/>
            <a:ext cx="9144000" cy="78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47053F9-E902-4BF0-8EEB-08AA0C10A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A3AC25B1-145C-4461-AE10-513B1425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99" y="365126"/>
            <a:ext cx="6060209" cy="1001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83249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358899"/>
            <a:ext cx="1971675" cy="4818063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30225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96F930-EE52-431A-AA0D-5FA48E6C5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6C0A4-949B-4EA7-9D8B-5484042CF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87250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C657F-4F45-4CDA-905D-F34E904AE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311169"/>
            <a:ext cx="3868340" cy="38785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0DF5CF-CA76-41E5-A09A-C3CCFA08F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487250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7FDEA-2D1A-49E2-B666-2CEC47CF00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311169"/>
            <a:ext cx="3887391" cy="3878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E0598EC-5048-41B3-90E9-675970A205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875C6F8-FB0F-467D-9883-8E06AD7CA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99" y="365126"/>
            <a:ext cx="6060209" cy="1001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9567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0FE3E-6CDA-46A1-AF54-B1787E022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ADFCA9-9783-49A7-944F-1191F97C50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0EE669A7-F32E-404F-8F04-D7DC1CB9FA08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370129" y="1570038"/>
            <a:ext cx="8524875" cy="44942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4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96BF87-1277-467E-898A-AEDE6D2CB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6053565-D898-42AE-8644-81F5C0CAA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99" y="365126"/>
            <a:ext cx="6060209" cy="1001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68254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162F045-8F1E-4C6E-B4DE-959848167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1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498600"/>
            <a:ext cx="4146550" cy="4678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498600"/>
            <a:ext cx="4146550" cy="4678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48E324B-7FF1-4EAA-86C2-8DE09591B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B703006-BC41-447E-8906-D4A39E65F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99" y="365126"/>
            <a:ext cx="6060209" cy="1001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7000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486299"/>
            <a:ext cx="412988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2310211"/>
            <a:ext cx="4129882" cy="38794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8084" y="1486299"/>
            <a:ext cx="415022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8084" y="2310211"/>
            <a:ext cx="4150221" cy="38794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A1039EB-3670-4821-9508-A272A0BE20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86FD8CA-AB08-40EF-9D13-61C42859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99" y="365126"/>
            <a:ext cx="6060209" cy="1001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62319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31A889D-8CDD-40BB-BA1E-ECB5561C6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90420EF-AFF8-4E9A-9454-2328A2957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99" y="365126"/>
            <a:ext cx="6060209" cy="1001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07613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C5FB-6B81-48E4-B2F9-D91C03200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3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95400"/>
            <a:ext cx="4629150" cy="4565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18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95400"/>
            <a:ext cx="4629150" cy="456565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7F0233E-4ED1-4D1B-82B1-8B76FCCC5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5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22A041-6840-4408-B420-2285B70A70D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3140"/>
            <a:ext cx="9144000" cy="78486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498600"/>
            <a:ext cx="814705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9D8CE49-9AD4-4276-BA12-81E93BCAB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99" y="365126"/>
            <a:ext cx="6060209" cy="1001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D8DE8B4-15B8-4A3E-8F1F-16D42909E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40" y="64109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7582EE-B111-411D-A9B7-74CF6D7C1B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97E32F-50A2-48E3-94EA-1F3A75F781B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509" y="527536"/>
            <a:ext cx="2524231" cy="58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3" r:id="rId12"/>
    <p:sldLayoutId id="214748367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77792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mcboard.vermont.gov/sites/gmcb/files/2017_Expenditure_Analysis_with_projections_March_27_2019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svg"/><Relationship Id="rId7" Type="http://schemas.openxmlformats.org/officeDocument/2006/relationships/image" Target="../media/image1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7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svg"/><Relationship Id="rId7" Type="http://schemas.openxmlformats.org/officeDocument/2006/relationships/image" Target="../media/image1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2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B6981-9D52-4EA9-9570-53B17AB95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2018 Total Cost of Care Results &amp; </a:t>
            </a:r>
            <a:br>
              <a:rPr lang="en-US" sz="4000" dirty="0"/>
            </a:br>
            <a:r>
              <a:rPr lang="en-US" sz="4000" dirty="0"/>
              <a:t>APM Technical Changes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D8097-64A7-4A55-84D7-A08873098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58793"/>
            <a:ext cx="6858000" cy="16557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Sarah Lindberg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Alena Berube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Michele Degree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r>
              <a:rPr lang="en-US" dirty="0"/>
              <a:t>February 26, 2020</a:t>
            </a:r>
          </a:p>
        </p:txBody>
      </p:sp>
    </p:spTree>
    <p:extLst>
      <p:ext uri="{BB962C8B-B14F-4D97-AF65-F5344CB8AC3E}">
        <p14:creationId xmlns:p14="http://schemas.microsoft.com/office/powerpoint/2010/main" val="4031932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5311-D01B-46E8-8C81-1D1A46674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All-Payer Model Agreement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3D0D4-7C26-46F7-A4E6-17CD39A812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74D58-4B3B-458F-BB45-4B5C53DEF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7582EE-B111-411D-A9B7-74CF6D7C1B5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8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0077-B82F-4E16-9DBB-DF234F78D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Total Cost of Care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C4271-A4E1-4061-B2A1-8EEDB4143E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49C47-E808-4270-85A1-548D154F4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7582EE-B111-411D-A9B7-74CF6D7C1B5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3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D9A9E-1CDD-44EB-B373-208FA57D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Two Main Lenses for Analysis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2FC79-9930-4132-BAF2-14912E6E6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05723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339966"/>
                </a:solidFill>
              </a:rPr>
              <a:t>RESIDENT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15846-C998-40D6-8D79-2BB909C6A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45485"/>
            <a:ext cx="4040188" cy="395128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Based on where people 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$6.0 billion in 2017*</a:t>
            </a:r>
          </a:p>
          <a:p>
            <a:endParaRPr lang="en-US" dirty="0"/>
          </a:p>
          <a:p>
            <a:endParaRPr lang="en-US" dirty="0"/>
          </a:p>
          <a:p>
            <a:pPr indent="-2286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BA0AC-991E-4E4A-AA1C-8E025F83D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6" y="1405723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339966"/>
                </a:solidFill>
              </a:rPr>
              <a:t>PROVIDER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D2DD6-C648-4F7B-9455-7771CB0F6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045485"/>
            <a:ext cx="4041775" cy="39512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Based on where the care was delivered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$6.2 billion in 2017*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488B12-7F40-40E4-AE54-739B500DB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764" y="3379547"/>
            <a:ext cx="2072639" cy="29326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CCCE37-5956-46A6-9C09-D01D10DEB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141" y="3379547"/>
            <a:ext cx="1652335" cy="29326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455D42-36C3-4B8F-AC73-FE8758E380C3}"/>
              </a:ext>
            </a:extLst>
          </p:cNvPr>
          <p:cNvSpPr txBox="1"/>
          <p:nvPr/>
        </p:nvSpPr>
        <p:spPr>
          <a:xfrm>
            <a:off x="0" y="6423307"/>
            <a:ext cx="7358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Palatino Linotype" panose="02040502050505030304" pitchFamily="18" charset="0"/>
              </a:rPr>
              <a:t>* Estimates from 2017 Expenditure Analysis, </a:t>
            </a:r>
            <a:r>
              <a:rPr lang="en-US" sz="1100" dirty="0">
                <a:solidFill>
                  <a:schemeClr val="bg1"/>
                </a:solidFill>
                <a:latin typeface="Palatino Linotype" panose="0204050205050503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https://gmcboard.vermont.gov/sites/gmcb/files/2017_Expenditure_Analysis_with_projections_March_27_2019.pdf</a:t>
            </a:r>
            <a:endParaRPr lang="en-US" sz="11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24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E5DECEE-912E-4218-9323-BD971091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Current Measure: </a:t>
            </a:r>
            <a:br>
              <a:rPr lang="en-US" sz="3600" dirty="0"/>
            </a:br>
            <a:r>
              <a:rPr lang="en-US" sz="3600" dirty="0"/>
              <a:t>APM TCOC Growth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36AAA5E-87C2-4374-B4E4-7E64BD0C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594399"/>
            <a:ext cx="8147050" cy="467836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All-Payer ACO Model (APM) has two financial targets related to growth in the Total Cost of Care (TCOC), which are </a:t>
            </a:r>
            <a:r>
              <a:rPr lang="en-US" b="1" dirty="0"/>
              <a:t>resident-based </a:t>
            </a:r>
            <a:r>
              <a:rPr lang="en-US" dirty="0"/>
              <a:t>analyses.  They measure how much the TCOC is changing on a per person basis for people who live in Vermont.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All-Payer TCOC Growth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r>
              <a:rPr lang="en-US" i="1" dirty="0"/>
              <a:t>Target: </a:t>
            </a:r>
            <a:r>
              <a:rPr lang="en-US" dirty="0"/>
              <a:t>Growth from 2017 to 2022 should not be more than 3.5%.</a:t>
            </a:r>
            <a:endParaRPr lang="en-US" i="1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Medicare TCOC Growth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Target: </a:t>
            </a:r>
            <a:r>
              <a:rPr lang="en-US" dirty="0"/>
              <a:t>Growth from 2017 to 2022 should be 0.2 percentage 		points less than expected national growth.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3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silhouette of a person&#10;&#10;Description automatically generated">
            <a:extLst>
              <a:ext uri="{FF2B5EF4-FFF2-40B4-BE49-F238E27FC236}">
                <a16:creationId xmlns:a16="http://schemas.microsoft.com/office/drawing/2014/main" id="{80BBFFB4-3B6E-4DB8-BE94-A89F77311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577" y="4493859"/>
            <a:ext cx="846464" cy="1289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EB7AF6-3683-4186-B4DF-F9EDC0F6E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APM All-Payer TCOC ≠ </a:t>
            </a:r>
            <a:r>
              <a:rPr lang="en-US" dirty="0">
                <a:solidFill>
                  <a:srgbClr val="FF9900"/>
                </a:solidFill>
              </a:rPr>
              <a:t>Hospital Budgets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EC5BA9E-058C-4EFD-B6A7-308BFB4A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403" y="1530385"/>
            <a:ext cx="4040188" cy="6397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77792"/>
                </a:solidFill>
              </a:rPr>
              <a:t>All-Payer TCOC</a:t>
            </a:r>
          </a:p>
        </p:txBody>
      </p:sp>
      <p:pic>
        <p:nvPicPr>
          <p:cNvPr id="5" name="Content Placeholder 4" descr="Users">
            <a:extLst>
              <a:ext uri="{FF2B5EF4-FFF2-40B4-BE49-F238E27FC236}">
                <a16:creationId xmlns:a16="http://schemas.microsoft.com/office/drawing/2014/main" id="{5A02AD91-E2EC-47AD-8023-3FFA340367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0331" y="2239764"/>
            <a:ext cx="1201145" cy="1201145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BFE9B8-81E8-4574-9510-CE99FB05C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339940"/>
            <a:ext cx="4150221" cy="82391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9900"/>
                </a:solidFill>
              </a:rPr>
              <a:t>Hospital Budgets</a:t>
            </a:r>
          </a:p>
        </p:txBody>
      </p:sp>
      <p:pic>
        <p:nvPicPr>
          <p:cNvPr id="9" name="Graphic 8" descr="Earth globe Americas">
            <a:extLst>
              <a:ext uri="{FF2B5EF4-FFF2-40B4-BE49-F238E27FC236}">
                <a16:creationId xmlns:a16="http://schemas.microsoft.com/office/drawing/2014/main" id="{882E01F3-C8AD-4354-8E2C-2004A7C5CF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465" y="4483939"/>
            <a:ext cx="1202757" cy="1202757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383B55AD-F75F-4D2C-ADCC-4466261CEB5D}"/>
              </a:ext>
            </a:extLst>
          </p:cNvPr>
          <p:cNvSpPr/>
          <p:nvPr/>
        </p:nvSpPr>
        <p:spPr>
          <a:xfrm rot="5400000">
            <a:off x="5408719" y="3706029"/>
            <a:ext cx="715993" cy="480622"/>
          </a:xfrm>
          <a:prstGeom prst="rightArrow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9900"/>
              </a:solidFill>
              <a:highlight>
                <a:srgbClr val="FF9900"/>
              </a:highlight>
            </a:endParaRPr>
          </a:p>
        </p:txBody>
      </p:sp>
      <p:pic>
        <p:nvPicPr>
          <p:cNvPr id="18" name="Graphic 17" descr="Hospital">
            <a:extLst>
              <a:ext uri="{FF2B5EF4-FFF2-40B4-BE49-F238E27FC236}">
                <a16:creationId xmlns:a16="http://schemas.microsoft.com/office/drawing/2014/main" id="{CD340CE3-4D20-45E5-AD1F-B45A595C24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56595" y="4662050"/>
            <a:ext cx="420238" cy="42023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D05911A-735A-4201-A373-4E799DB5BD76}"/>
              </a:ext>
            </a:extLst>
          </p:cNvPr>
          <p:cNvSpPr txBox="1"/>
          <p:nvPr/>
        </p:nvSpPr>
        <p:spPr>
          <a:xfrm>
            <a:off x="6522797" y="2545956"/>
            <a:ext cx="21994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9900"/>
                </a:solidFill>
              </a:rPr>
              <a:t>Vermont hospital budgets measure a broad set of financial information for a </a:t>
            </a:r>
            <a:r>
              <a:rPr lang="en-US" sz="2200" b="1" u="sng" dirty="0">
                <a:solidFill>
                  <a:srgbClr val="FF9900"/>
                </a:solidFill>
              </a:rPr>
              <a:t>hospital</a:t>
            </a:r>
            <a:r>
              <a:rPr lang="en-US" sz="2200" dirty="0">
                <a:solidFill>
                  <a:srgbClr val="FF9900"/>
                </a:solidFill>
              </a:rPr>
              <a:t>, </a:t>
            </a:r>
            <a:r>
              <a:rPr lang="en-US" sz="2200" b="1" u="sng" dirty="0">
                <a:solidFill>
                  <a:srgbClr val="FF9900"/>
                </a:solidFill>
              </a:rPr>
              <a:t>WHEREVER</a:t>
            </a:r>
            <a:r>
              <a:rPr lang="en-US" sz="2200" dirty="0">
                <a:solidFill>
                  <a:srgbClr val="FF9900"/>
                </a:solidFill>
              </a:rPr>
              <a:t> the patients live.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AB42C9-BB70-4E20-AE5C-DDA08A238867}"/>
              </a:ext>
            </a:extLst>
          </p:cNvPr>
          <p:cNvSpPr txBox="1"/>
          <p:nvPr/>
        </p:nvSpPr>
        <p:spPr>
          <a:xfrm>
            <a:off x="5976938" y="5715000"/>
            <a:ext cx="5143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38D473-701D-415D-B2B8-1066789BDE7D}"/>
              </a:ext>
            </a:extLst>
          </p:cNvPr>
          <p:cNvSpPr txBox="1"/>
          <p:nvPr/>
        </p:nvSpPr>
        <p:spPr>
          <a:xfrm>
            <a:off x="1903115" y="2577403"/>
            <a:ext cx="22496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177792"/>
                </a:solidFill>
              </a:rPr>
              <a:t>Medical claims and related expenditures for </a:t>
            </a:r>
            <a:r>
              <a:rPr lang="en-US" sz="2200" b="1" u="sng" dirty="0">
                <a:solidFill>
                  <a:srgbClr val="177792"/>
                </a:solidFill>
              </a:rPr>
              <a:t>Vermont residents</a:t>
            </a:r>
            <a:r>
              <a:rPr lang="en-US" sz="2200" b="1" dirty="0">
                <a:solidFill>
                  <a:srgbClr val="177792"/>
                </a:solidFill>
              </a:rPr>
              <a:t> </a:t>
            </a:r>
            <a:r>
              <a:rPr lang="en-US" sz="2200" dirty="0">
                <a:solidFill>
                  <a:srgbClr val="177792"/>
                </a:solidFill>
              </a:rPr>
              <a:t>are included, </a:t>
            </a:r>
            <a:r>
              <a:rPr lang="en-US" sz="2200" b="1" u="sng" dirty="0">
                <a:solidFill>
                  <a:srgbClr val="177792"/>
                </a:solidFill>
              </a:rPr>
              <a:t>WHEREVER</a:t>
            </a:r>
            <a:r>
              <a:rPr lang="en-US" sz="2200" dirty="0">
                <a:solidFill>
                  <a:srgbClr val="177792"/>
                </a:solidFill>
              </a:rPr>
              <a:t> the care is delivered.</a:t>
            </a:r>
          </a:p>
        </p:txBody>
      </p:sp>
      <p:pic>
        <p:nvPicPr>
          <p:cNvPr id="17" name="Graphic 16" descr="Earth globe Americas">
            <a:extLst>
              <a:ext uri="{FF2B5EF4-FFF2-40B4-BE49-F238E27FC236}">
                <a16:creationId xmlns:a16="http://schemas.microsoft.com/office/drawing/2014/main" id="{D8510934-FB9D-4B8A-B62E-9157A7E941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65336" y="2238152"/>
            <a:ext cx="1202757" cy="1202757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45DA6180-2FE6-4241-9DAB-07A34180C08A}"/>
              </a:ext>
            </a:extLst>
          </p:cNvPr>
          <p:cNvSpPr/>
          <p:nvPr/>
        </p:nvSpPr>
        <p:spPr>
          <a:xfrm rot="5400000">
            <a:off x="669989" y="3706029"/>
            <a:ext cx="715993" cy="480622"/>
          </a:xfrm>
          <a:prstGeom prst="rightArrow">
            <a:avLst/>
          </a:prstGeom>
          <a:solidFill>
            <a:srgbClr val="177792"/>
          </a:solidFill>
          <a:ln>
            <a:solidFill>
              <a:srgbClr val="17779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9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7AF6-3683-4186-B4DF-F9EDC0F6E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APM All-Payer TCOC </a:t>
            </a:r>
            <a:r>
              <a:rPr lang="en-US" sz="4000" dirty="0"/>
              <a:t>≠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Insurance Rate Review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EC5BA9E-058C-4EFD-B6A7-308BFB4A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588" y="1408149"/>
            <a:ext cx="4040188" cy="6397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77792"/>
                </a:solidFill>
              </a:rPr>
              <a:t>All-Payer TCOC</a:t>
            </a:r>
          </a:p>
        </p:txBody>
      </p:sp>
      <p:pic>
        <p:nvPicPr>
          <p:cNvPr id="5" name="Content Placeholder 4" descr="Users">
            <a:extLst>
              <a:ext uri="{FF2B5EF4-FFF2-40B4-BE49-F238E27FC236}">
                <a16:creationId xmlns:a16="http://schemas.microsoft.com/office/drawing/2014/main" id="{5A02AD91-E2EC-47AD-8023-3FFA340367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369" y="2333930"/>
            <a:ext cx="1142047" cy="1142047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BFE9B8-81E8-4574-9510-CE99FB05C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407884"/>
            <a:ext cx="4150221" cy="6397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Insurance Rate Review</a:t>
            </a:r>
          </a:p>
        </p:txBody>
      </p:sp>
      <p:pic>
        <p:nvPicPr>
          <p:cNvPr id="9" name="Graphic 8" descr="Earth globe Americas">
            <a:extLst>
              <a:ext uri="{FF2B5EF4-FFF2-40B4-BE49-F238E27FC236}">
                <a16:creationId xmlns:a16="http://schemas.microsoft.com/office/drawing/2014/main" id="{882E01F3-C8AD-4354-8E2C-2004A7C5CF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368" y="4375567"/>
            <a:ext cx="1142046" cy="11420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575D4D5-6AFE-4F2B-AF80-0A5F3CC829B8}"/>
              </a:ext>
            </a:extLst>
          </p:cNvPr>
          <p:cNvSpPr txBox="1"/>
          <p:nvPr/>
        </p:nvSpPr>
        <p:spPr>
          <a:xfrm>
            <a:off x="2118714" y="2746196"/>
            <a:ext cx="22490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177792"/>
                </a:solidFill>
              </a:rPr>
              <a:t>Medical claims and related expenditures for </a:t>
            </a:r>
            <a:r>
              <a:rPr lang="en-US" sz="2200" b="1" u="sng" dirty="0">
                <a:solidFill>
                  <a:srgbClr val="177792"/>
                </a:solidFill>
              </a:rPr>
              <a:t>Vermont residents</a:t>
            </a:r>
            <a:r>
              <a:rPr lang="en-US" sz="2200" b="1" dirty="0">
                <a:solidFill>
                  <a:srgbClr val="177792"/>
                </a:solidFill>
              </a:rPr>
              <a:t> </a:t>
            </a:r>
            <a:r>
              <a:rPr lang="en-US" sz="2200" dirty="0">
                <a:solidFill>
                  <a:srgbClr val="177792"/>
                </a:solidFill>
              </a:rPr>
              <a:t>are included, </a:t>
            </a:r>
            <a:r>
              <a:rPr lang="en-US" sz="2200" u="sng" dirty="0">
                <a:solidFill>
                  <a:srgbClr val="177792"/>
                </a:solidFill>
              </a:rPr>
              <a:t>WHEREVER</a:t>
            </a:r>
            <a:r>
              <a:rPr lang="en-US" sz="2200" dirty="0">
                <a:solidFill>
                  <a:srgbClr val="177792"/>
                </a:solidFill>
              </a:rPr>
              <a:t> the care is delivered.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99FF942-6A6B-4C89-818D-6EEF0083362E}"/>
              </a:ext>
            </a:extLst>
          </p:cNvPr>
          <p:cNvSpPr/>
          <p:nvPr/>
        </p:nvSpPr>
        <p:spPr>
          <a:xfrm rot="5400000">
            <a:off x="839395" y="3548272"/>
            <a:ext cx="715993" cy="480622"/>
          </a:xfrm>
          <a:prstGeom prst="rightArrow">
            <a:avLst/>
          </a:prstGeom>
          <a:solidFill>
            <a:srgbClr val="177792"/>
          </a:solidFill>
          <a:ln>
            <a:solidFill>
              <a:srgbClr val="17779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05911A-735A-4201-A373-4E799DB5BD76}"/>
              </a:ext>
            </a:extLst>
          </p:cNvPr>
          <p:cNvSpPr txBox="1"/>
          <p:nvPr/>
        </p:nvSpPr>
        <p:spPr>
          <a:xfrm>
            <a:off x="6428508" y="2238364"/>
            <a:ext cx="248036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</a:rPr>
              <a:t>Insurers develop a premium for </a:t>
            </a:r>
            <a:r>
              <a:rPr lang="en-US" sz="2200" b="1" u="sng" dirty="0">
                <a:solidFill>
                  <a:srgbClr val="7030A0"/>
                </a:solidFill>
              </a:rPr>
              <a:t>expected covered lives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dirty="0">
                <a:solidFill>
                  <a:srgbClr val="7030A0"/>
                </a:solidFill>
              </a:rPr>
              <a:t>(Vermont and non-Vermont residents) to cover </a:t>
            </a:r>
            <a:r>
              <a:rPr lang="en-US" sz="2200" b="1" u="sng" dirty="0">
                <a:solidFill>
                  <a:srgbClr val="7030A0"/>
                </a:solidFill>
              </a:rPr>
              <a:t>estimated future costs and risks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dirty="0">
                <a:solidFill>
                  <a:srgbClr val="7030A0"/>
                </a:solidFill>
              </a:rPr>
              <a:t>for benefits included in insurance products.</a:t>
            </a:r>
          </a:p>
        </p:txBody>
      </p:sp>
      <p:pic>
        <p:nvPicPr>
          <p:cNvPr id="12" name="Graphic 11" descr="Group of people">
            <a:extLst>
              <a:ext uri="{FF2B5EF4-FFF2-40B4-BE49-F238E27FC236}">
                <a16:creationId xmlns:a16="http://schemas.microsoft.com/office/drawing/2014/main" id="{A32C47DF-032B-4CEF-964A-846A237D3E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94514" y="2326376"/>
            <a:ext cx="1142047" cy="1142047"/>
          </a:xfrm>
          <a:prstGeom prst="rect">
            <a:avLst/>
          </a:prstGeom>
        </p:spPr>
      </p:pic>
      <p:pic>
        <p:nvPicPr>
          <p:cNvPr id="22" name="Content Placeholder 21" descr="Statistics">
            <a:extLst>
              <a:ext uri="{FF2B5EF4-FFF2-40B4-BE49-F238E27FC236}">
                <a16:creationId xmlns:a16="http://schemas.microsoft.com/office/drawing/2014/main" id="{A1365A86-038F-456D-B8F8-990D0CB70CE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04271" y="4375567"/>
            <a:ext cx="1142045" cy="1142045"/>
          </a:xfrm>
        </p:spPr>
      </p:pic>
      <p:sp>
        <p:nvSpPr>
          <p:cNvPr id="26" name="Arrow: Right 25">
            <a:extLst>
              <a:ext uri="{FF2B5EF4-FFF2-40B4-BE49-F238E27FC236}">
                <a16:creationId xmlns:a16="http://schemas.microsoft.com/office/drawing/2014/main" id="{FF14A7AD-7E09-426F-A53B-3A285AFEC4EF}"/>
              </a:ext>
            </a:extLst>
          </p:cNvPr>
          <p:cNvSpPr/>
          <p:nvPr/>
        </p:nvSpPr>
        <p:spPr>
          <a:xfrm rot="5400000">
            <a:off x="5293875" y="3697057"/>
            <a:ext cx="715993" cy="480622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7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7AF6-3683-4186-B4DF-F9EDC0F6E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APM All-Payer TCOC </a:t>
            </a:r>
            <a:r>
              <a:rPr lang="en-US" sz="4000" dirty="0"/>
              <a:t>≠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ACO Budgets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EC5BA9E-058C-4EFD-B6A7-308BFB4A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403" y="1399751"/>
            <a:ext cx="4040188" cy="6397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77792"/>
                </a:solidFill>
              </a:rPr>
              <a:t>All-Payer TCOC</a:t>
            </a:r>
          </a:p>
        </p:txBody>
      </p:sp>
      <p:pic>
        <p:nvPicPr>
          <p:cNvPr id="5" name="Content Placeholder 4" descr="Users">
            <a:extLst>
              <a:ext uri="{FF2B5EF4-FFF2-40B4-BE49-F238E27FC236}">
                <a16:creationId xmlns:a16="http://schemas.microsoft.com/office/drawing/2014/main" id="{5A02AD91-E2EC-47AD-8023-3FFA340367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299" y="2388916"/>
            <a:ext cx="1089147" cy="1089147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BFE9B8-81E8-4574-9510-CE99FB05C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427562"/>
            <a:ext cx="4150221" cy="6397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ACO Budgets</a:t>
            </a:r>
          </a:p>
        </p:txBody>
      </p:sp>
      <p:pic>
        <p:nvPicPr>
          <p:cNvPr id="9" name="Graphic 8" descr="Earth globe Americas">
            <a:extLst>
              <a:ext uri="{FF2B5EF4-FFF2-40B4-BE49-F238E27FC236}">
                <a16:creationId xmlns:a16="http://schemas.microsoft.com/office/drawing/2014/main" id="{882E01F3-C8AD-4354-8E2C-2004A7C5CF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299" y="4503481"/>
            <a:ext cx="1089147" cy="10891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575D4D5-6AFE-4F2B-AF80-0A5F3CC829B8}"/>
              </a:ext>
            </a:extLst>
          </p:cNvPr>
          <p:cNvSpPr txBox="1"/>
          <p:nvPr/>
        </p:nvSpPr>
        <p:spPr>
          <a:xfrm>
            <a:off x="1920530" y="2733854"/>
            <a:ext cx="22490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177792"/>
                </a:solidFill>
              </a:rPr>
              <a:t>Medical claims and related expenditures for </a:t>
            </a:r>
            <a:r>
              <a:rPr lang="en-US" sz="2200" b="1" u="sng" dirty="0">
                <a:solidFill>
                  <a:srgbClr val="177792"/>
                </a:solidFill>
              </a:rPr>
              <a:t>Vermont residents</a:t>
            </a:r>
            <a:r>
              <a:rPr lang="en-US" sz="2200" b="1" dirty="0">
                <a:solidFill>
                  <a:srgbClr val="177792"/>
                </a:solidFill>
              </a:rPr>
              <a:t> </a:t>
            </a:r>
            <a:r>
              <a:rPr lang="en-US" sz="2200" dirty="0">
                <a:solidFill>
                  <a:srgbClr val="177792"/>
                </a:solidFill>
              </a:rPr>
              <a:t>are included, </a:t>
            </a:r>
            <a:r>
              <a:rPr lang="en-US" sz="2200" u="sng" dirty="0">
                <a:solidFill>
                  <a:srgbClr val="177792"/>
                </a:solidFill>
              </a:rPr>
              <a:t>WHEREVER</a:t>
            </a:r>
            <a:r>
              <a:rPr lang="en-US" sz="2200" dirty="0">
                <a:solidFill>
                  <a:srgbClr val="177792"/>
                </a:solidFill>
              </a:rPr>
              <a:t> the care is delivered.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99FF942-6A6B-4C89-818D-6EEF0083362E}"/>
              </a:ext>
            </a:extLst>
          </p:cNvPr>
          <p:cNvSpPr/>
          <p:nvPr/>
        </p:nvSpPr>
        <p:spPr>
          <a:xfrm rot="5400000">
            <a:off x="549530" y="3645398"/>
            <a:ext cx="715993" cy="480622"/>
          </a:xfrm>
          <a:prstGeom prst="rightArrow">
            <a:avLst/>
          </a:prstGeom>
          <a:solidFill>
            <a:srgbClr val="177792"/>
          </a:solidFill>
          <a:ln>
            <a:solidFill>
              <a:srgbClr val="17779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05911A-735A-4201-A373-4E799DB5BD76}"/>
              </a:ext>
            </a:extLst>
          </p:cNvPr>
          <p:cNvSpPr txBox="1"/>
          <p:nvPr/>
        </p:nvSpPr>
        <p:spPr>
          <a:xfrm>
            <a:off x="6509588" y="2166214"/>
            <a:ext cx="23742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</a:rPr>
              <a:t>An ACO budget includes a variety of financial information, including the accountable care arrangements (i.e. ACO TCOC) with each participating payer </a:t>
            </a:r>
            <a:r>
              <a:rPr lang="en-US" sz="2200" b="1" dirty="0">
                <a:solidFill>
                  <a:schemeClr val="accent2"/>
                </a:solidFill>
              </a:rPr>
              <a:t>for those attributed to the ACO.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FF14A7AD-7E09-426F-A53B-3A285AFEC4EF}"/>
              </a:ext>
            </a:extLst>
          </p:cNvPr>
          <p:cNvSpPr/>
          <p:nvPr/>
        </p:nvSpPr>
        <p:spPr>
          <a:xfrm rot="5400000">
            <a:off x="5293874" y="3772952"/>
            <a:ext cx="715993" cy="48062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5" name="Content Placeholder 4" descr="Users">
            <a:extLst>
              <a:ext uri="{FF2B5EF4-FFF2-40B4-BE49-F238E27FC236}">
                <a16:creationId xmlns:a16="http://schemas.microsoft.com/office/drawing/2014/main" id="{6910B145-5311-49C2-A975-3527A539093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4672" y="2613312"/>
            <a:ext cx="914400" cy="914400"/>
          </a:xfrm>
        </p:spPr>
      </p:pic>
      <p:pic>
        <p:nvPicPr>
          <p:cNvPr id="16" name="Graphic 15" descr="Earth globe Americas">
            <a:extLst>
              <a:ext uri="{FF2B5EF4-FFF2-40B4-BE49-F238E27FC236}">
                <a16:creationId xmlns:a16="http://schemas.microsoft.com/office/drawing/2014/main" id="{BFF4968B-E615-4406-9D81-7C481CE1D1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10003" y="4503481"/>
            <a:ext cx="1089146" cy="10891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4ADD22-156A-45CB-930D-17B5E1B7A679}"/>
              </a:ext>
            </a:extLst>
          </p:cNvPr>
          <p:cNvSpPr txBox="1"/>
          <p:nvPr/>
        </p:nvSpPr>
        <p:spPr>
          <a:xfrm>
            <a:off x="4868645" y="2403332"/>
            <a:ext cx="1566453" cy="105555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Attributed to ACO</a:t>
            </a:r>
          </a:p>
          <a:p>
            <a:pPr algn="r"/>
            <a:endParaRPr lang="en-US" sz="1000" dirty="0">
              <a:solidFill>
                <a:schemeClr val="accent2"/>
              </a:solidFill>
            </a:endParaRPr>
          </a:p>
          <a:p>
            <a:pPr algn="r"/>
            <a:endParaRPr lang="en-US" sz="1000" dirty="0">
              <a:solidFill>
                <a:schemeClr val="accent2"/>
              </a:solidFill>
            </a:endParaRPr>
          </a:p>
          <a:p>
            <a:pPr algn="r"/>
            <a:endParaRPr lang="en-US" sz="1000" dirty="0">
              <a:solidFill>
                <a:schemeClr val="accent2"/>
              </a:solidFill>
            </a:endParaRPr>
          </a:p>
          <a:p>
            <a:pPr algn="r"/>
            <a:endParaRPr lang="en-US" sz="1000" dirty="0">
              <a:solidFill>
                <a:schemeClr val="accent2"/>
              </a:solidFill>
            </a:endParaRPr>
          </a:p>
          <a:p>
            <a:pPr algn="r"/>
            <a:endParaRPr lang="en-US" sz="1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4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5156-CF26-4434-84A6-5044628C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Expenditure Measures (in millions)</a:t>
            </a: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D26AC6A3-0629-42DD-B609-3D36317D2BE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50343855"/>
                  </p:ext>
                </p:extLst>
              </p:nvPr>
            </p:nvGraphicFramePr>
            <p:xfrm>
              <a:off x="215660" y="1600200"/>
              <a:ext cx="8471140" cy="45259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Content Placeholder 5">
                <a:extLst>
                  <a:ext uri="{FF2B5EF4-FFF2-40B4-BE49-F238E27FC236}">
                    <a16:creationId xmlns:a16="http://schemas.microsoft.com/office/drawing/2014/main" id="{D26AC6A3-0629-42DD-B609-3D36317D2B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5660" y="1600200"/>
                <a:ext cx="8471140" cy="4525963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7BD96B5-7078-4396-A355-8B0A97585391}"/>
              </a:ext>
            </a:extLst>
          </p:cNvPr>
          <p:cNvSpPr txBox="1"/>
          <p:nvPr/>
        </p:nvSpPr>
        <p:spPr>
          <a:xfrm>
            <a:off x="7174301" y="3678515"/>
            <a:ext cx="151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472C4"/>
                </a:solidFill>
                <a:latin typeface="Palatino Linotype" panose="02040502050505030304" pitchFamily="18" charset="0"/>
              </a:rPr>
              <a:t>48% of total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C39CDC-5269-46C8-A189-1755C580F175}"/>
              </a:ext>
            </a:extLst>
          </p:cNvPr>
          <p:cNvSpPr txBox="1"/>
          <p:nvPr/>
        </p:nvSpPr>
        <p:spPr>
          <a:xfrm>
            <a:off x="6225396" y="4934634"/>
            <a:ext cx="246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472C4"/>
                </a:solidFill>
                <a:latin typeface="Palatino Linotype" panose="02040502050505030304" pitchFamily="18" charset="0"/>
              </a:rPr>
              <a:t>10% of total</a:t>
            </a:r>
          </a:p>
          <a:p>
            <a:r>
              <a:rPr lang="en-US" dirty="0">
                <a:solidFill>
                  <a:srgbClr val="4472C4"/>
                </a:solidFill>
                <a:latin typeface="Palatino Linotype" panose="02040502050505030304" pitchFamily="18" charset="0"/>
              </a:rPr>
              <a:t>21% of APM TCOC</a:t>
            </a:r>
          </a:p>
        </p:txBody>
      </p:sp>
    </p:spTree>
    <p:extLst>
      <p:ext uri="{BB962C8B-B14F-4D97-AF65-F5344CB8AC3E}">
        <p14:creationId xmlns:p14="http://schemas.microsoft.com/office/powerpoint/2010/main" val="393633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3FA0-E6D1-46EA-BF11-65228E8E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RESULTS: </a:t>
            </a:r>
            <a:br>
              <a:rPr lang="en-US" dirty="0"/>
            </a:br>
            <a:r>
              <a:rPr lang="en-US" dirty="0"/>
              <a:t>All-Payer TCOC Growth, Model Year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7D0F97-1B9F-4A19-921E-8FF84E2B6E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How did the per person TCOC change from 2017 to 2018 for all Vermont residents?</a:t>
                </a: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𝑝𝑒𝑟𝑠𝑜𝑛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𝑇𝐶𝑂𝐶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2018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𝑝𝑒𝑟𝑠𝑜𝑛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𝑇𝐶𝑂𝐶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2017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7D0F97-1B9F-4A19-921E-8FF84E2B6E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46" r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5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177792"/>
      </a:hlink>
      <a:folHlink>
        <a:srgbClr val="58B6C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412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Franklin Gothic Book</vt:lpstr>
      <vt:lpstr>Franklin Gothic Demi</vt:lpstr>
      <vt:lpstr>Palatino Linotype</vt:lpstr>
      <vt:lpstr>Office Theme</vt:lpstr>
      <vt:lpstr>2018 Total Cost of Care Results &amp;  APM Technical Changes Update</vt:lpstr>
      <vt:lpstr>2018 Total Cost of Care Results</vt:lpstr>
      <vt:lpstr>Two Main Lenses for Analysis</vt:lpstr>
      <vt:lpstr>Current Measure:  APM TCOC Growth</vt:lpstr>
      <vt:lpstr>APM All-Payer TCOC ≠ Hospital Budgets</vt:lpstr>
      <vt:lpstr>APM All-Payer TCOC ≠ Insurance Rate Review</vt:lpstr>
      <vt:lpstr>APM All-Payer TCOC ≠  ACO Budgets</vt:lpstr>
      <vt:lpstr>Comparing Expenditure Measures (in millions)</vt:lpstr>
      <vt:lpstr>TODAY’S RESULTS:  All-Payer TCOC Growth, Model Year 1</vt:lpstr>
      <vt:lpstr>All-Payer Model Agreement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Kinsler, Sarah</dc:creator>
  <cp:lastModifiedBy>Kinsler, Sarah</cp:lastModifiedBy>
  <cp:revision>17</cp:revision>
  <dcterms:created xsi:type="dcterms:W3CDTF">2019-06-21T15:47:19Z</dcterms:created>
  <dcterms:modified xsi:type="dcterms:W3CDTF">2020-05-15T14:58:03Z</dcterms:modified>
</cp:coreProperties>
</file>