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9"/>
  </p:notesMasterIdLst>
  <p:handoutMasterIdLst>
    <p:handoutMasterId r:id="rId10"/>
  </p:handoutMasterIdLst>
  <p:sldIdLst>
    <p:sldId id="797" r:id="rId2"/>
    <p:sldId id="993" r:id="rId3"/>
    <p:sldId id="256" r:id="rId4"/>
    <p:sldId id="787" r:id="rId5"/>
    <p:sldId id="783" r:id="rId6"/>
    <p:sldId id="994" r:id="rId7"/>
    <p:sldId id="983"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 id="{F7DD8311-800B-496C-90FE-B61533B5BBFA}">
          <p14:sldIdLst>
            <p14:sldId id="797"/>
          </p14:sldIdLst>
        </p14:section>
        <p14:section name="Vermont's Health Care Environment" id="{F99AC3B9-4A07-4DC4-9C2B-014A2E35CCF7}">
          <p14:sldIdLst>
            <p14:sldId id="993"/>
            <p14:sldId id="256"/>
            <p14:sldId id="787"/>
            <p14:sldId id="783"/>
            <p14:sldId id="994"/>
            <p14:sldId id="98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nsler, Sarah" initials="KS" lastIdx="3" clrIdx="0">
    <p:extLst>
      <p:ext uri="{19B8F6BF-5375-455C-9EA6-DF929625EA0E}">
        <p15:presenceInfo xmlns:p15="http://schemas.microsoft.com/office/powerpoint/2012/main" userId="S-1-5-21-3705532613-2034232594-4028613033-72335" providerId="AD"/>
      </p:ext>
    </p:extLst>
  </p:cmAuthor>
  <p:cmAuthor id="2" name="Melamed, Marisa" initials="MM" lastIdx="7" clrIdx="1">
    <p:extLst>
      <p:ext uri="{19B8F6BF-5375-455C-9EA6-DF929625EA0E}">
        <p15:presenceInfo xmlns:p15="http://schemas.microsoft.com/office/powerpoint/2012/main" userId="S-1-5-21-3705532613-2034232594-4028613033-72763" providerId="AD"/>
      </p:ext>
    </p:extLst>
  </p:cmAuthor>
  <p:cmAuthor id="3" name="Jones, Pat" initials="JP" lastIdx="6" clrIdx="2">
    <p:extLst>
      <p:ext uri="{19B8F6BF-5375-455C-9EA6-DF929625EA0E}">
        <p15:presenceInfo xmlns:p15="http://schemas.microsoft.com/office/powerpoint/2012/main" userId="S-1-5-21-3705532613-2034232594-4028613033-56855" providerId="AD"/>
      </p:ext>
    </p:extLst>
  </p:cmAuthor>
  <p:cmAuthor id="4" name="Miles, Melissa" initials="MM" lastIdx="1" clrIdx="3">
    <p:extLst>
      <p:ext uri="{19B8F6BF-5375-455C-9EA6-DF929625EA0E}">
        <p15:presenceInfo xmlns:p15="http://schemas.microsoft.com/office/powerpoint/2012/main" userId="S-1-5-21-3705532613-2034232594-4028613033-74144" providerId="AD"/>
      </p:ext>
    </p:extLst>
  </p:cmAuthor>
  <p:cmAuthor id="5" name="Kinsler, Sarah" initials="KS [2]" lastIdx="4" clrIdx="4">
    <p:extLst>
      <p:ext uri="{19B8F6BF-5375-455C-9EA6-DF929625EA0E}">
        <p15:presenceInfo xmlns:p15="http://schemas.microsoft.com/office/powerpoint/2012/main" userId="S::Sarah.Kinsler@vermont.gov::4d658320-3b30-4662-8385-9d2209a0f7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339966"/>
    <a:srgbClr val="5B9BD5"/>
    <a:srgbClr val="F0F4FA"/>
    <a:srgbClr val="9BC2E5"/>
    <a:srgbClr val="60943C"/>
    <a:srgbClr val="70AD47"/>
    <a:srgbClr val="4DC58D"/>
    <a:srgbClr val="A4C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0334" autoAdjust="0"/>
  </p:normalViewPr>
  <p:slideViewPr>
    <p:cSldViewPr snapToGrid="0">
      <p:cViewPr varScale="1">
        <p:scale>
          <a:sx n="88" d="100"/>
          <a:sy n="88" d="100"/>
        </p:scale>
        <p:origin x="2172" y="84"/>
      </p:cViewPr>
      <p:guideLst/>
    </p:cSldViewPr>
  </p:slideViewPr>
  <p:notesTextViewPr>
    <p:cViewPr>
      <p:scale>
        <a:sx n="1" d="1"/>
        <a:sy n="1" d="1"/>
      </p:scale>
      <p:origin x="0" y="-666"/>
    </p:cViewPr>
  </p:notesTextViewPr>
  <p:notesViewPr>
    <p:cSldViewPr snapToGrid="0">
      <p:cViewPr varScale="1">
        <p:scale>
          <a:sx n="83" d="100"/>
          <a:sy n="83" d="100"/>
        </p:scale>
        <p:origin x="381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vsms.state.vt.us\Shared\AOA\GMCB\GMCB%20-%20Shared\HCA\EXPAN\2017%20EA\Reports\2017%20Expenditure%20Analysis%20from%20OCF.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0" i="0" u="none" strike="noStrike" baseline="0" dirty="0">
                <a:effectLst/>
              </a:rPr>
              <a:t>Health care spending as % of annual growth in GSP</a:t>
            </a:r>
            <a:endParaRPr lang="en-US" sz="1200" b="0" dirty="0"/>
          </a:p>
        </c:rich>
      </c:tx>
      <c:layout>
        <c:manualLayout>
          <c:xMode val="edge"/>
          <c:yMode val="edge"/>
          <c:x val="0.14284050024591519"/>
          <c:y val="2.3233872081779253E-2"/>
        </c:manualLayout>
      </c:layout>
      <c:overlay val="0"/>
      <c:spPr>
        <a:solidFill>
          <a:schemeClr val="bg1"/>
        </a:solid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6944659989828467"/>
          <c:y val="0.13705346586126205"/>
          <c:w val="0.79900448143695046"/>
          <c:h val="0.66341664766276021"/>
        </c:manualLayout>
      </c:layout>
      <c:lineChart>
        <c:grouping val="standard"/>
        <c:varyColors val="0"/>
        <c:ser>
          <c:idx val="0"/>
          <c:order val="0"/>
          <c:tx>
            <c:strRef>
              <c:f>'VT Health as % GDP'!$A$14</c:f>
              <c:strCache>
                <c:ptCount val="1"/>
                <c:pt idx="0">
                  <c:v>VT</c:v>
                </c:pt>
              </c:strCache>
            </c:strRef>
          </c:tx>
          <c:spPr>
            <a:ln w="28575" cap="rnd">
              <a:solidFill>
                <a:schemeClr val="accent1"/>
              </a:solidFill>
              <a:round/>
            </a:ln>
            <a:effectLst/>
          </c:spPr>
          <c:marker>
            <c:symbol val="none"/>
          </c:marker>
          <c:cat>
            <c:numRef>
              <c:f>'VT Health as % GDP'!$B$9:$Y$9</c:f>
              <c:numCache>
                <c:formatCode>General</c:formatCode>
                <c:ptCount val="24"/>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pt idx="22">
                  <c:v>2016</c:v>
                </c:pt>
                <c:pt idx="23">
                  <c:v>2017</c:v>
                </c:pt>
              </c:numCache>
            </c:numRef>
          </c:cat>
          <c:val>
            <c:numRef>
              <c:f>'VT Health as % GDP'!$B$14:$Y$14</c:f>
              <c:numCache>
                <c:formatCode>0.0%</c:formatCode>
                <c:ptCount val="24"/>
                <c:pt idx="0">
                  <c:v>0.11039687949945756</c:v>
                </c:pt>
                <c:pt idx="1">
                  <c:v>0.11774043762641266</c:v>
                </c:pt>
                <c:pt idx="2">
                  <c:v>0.11736055306269284</c:v>
                </c:pt>
                <c:pt idx="3">
                  <c:v>0.11818032570712733</c:v>
                </c:pt>
                <c:pt idx="4">
                  <c:v>0.1162002626805929</c:v>
                </c:pt>
                <c:pt idx="5">
                  <c:v>0.12232909220026039</c:v>
                </c:pt>
                <c:pt idx="6">
                  <c:v>0.12499809575625681</c:v>
                </c:pt>
                <c:pt idx="7">
                  <c:v>0.13189862301896596</c:v>
                </c:pt>
                <c:pt idx="8">
                  <c:v>0.1393546368900149</c:v>
                </c:pt>
                <c:pt idx="9">
                  <c:v>0.14823814926900597</c:v>
                </c:pt>
                <c:pt idx="10">
                  <c:v>0.14955248976571806</c:v>
                </c:pt>
                <c:pt idx="11">
                  <c:v>0.15447644038144631</c:v>
                </c:pt>
                <c:pt idx="12">
                  <c:v>0.16369181313260855</c:v>
                </c:pt>
                <c:pt idx="13">
                  <c:v>0.16535805698647793</c:v>
                </c:pt>
                <c:pt idx="14">
                  <c:v>0.17200141359406293</c:v>
                </c:pt>
                <c:pt idx="15">
                  <c:v>0.18419030830101416</c:v>
                </c:pt>
                <c:pt idx="16">
                  <c:v>0.1849135658769194</c:v>
                </c:pt>
                <c:pt idx="17">
                  <c:v>0.18004968203497593</c:v>
                </c:pt>
                <c:pt idx="18">
                  <c:v>0.18222590884908638</c:v>
                </c:pt>
                <c:pt idx="19">
                  <c:v>0.18461232162752067</c:v>
                </c:pt>
                <c:pt idx="20">
                  <c:v>0.18845803454819243</c:v>
                </c:pt>
                <c:pt idx="21">
                  <c:v>0.18828930371623095</c:v>
                </c:pt>
                <c:pt idx="22">
                  <c:v>0.19067561271056074</c:v>
                </c:pt>
                <c:pt idx="23">
                  <c:v>0.18524335014784959</c:v>
                </c:pt>
              </c:numCache>
            </c:numRef>
          </c:val>
          <c:smooth val="0"/>
          <c:extLst>
            <c:ext xmlns:c16="http://schemas.microsoft.com/office/drawing/2014/chart" uri="{C3380CC4-5D6E-409C-BE32-E72D297353CC}">
              <c16:uniqueId val="{00000000-7940-43C6-A79E-FDA41DBD27AC}"/>
            </c:ext>
          </c:extLst>
        </c:ser>
        <c:ser>
          <c:idx val="1"/>
          <c:order val="1"/>
          <c:tx>
            <c:strRef>
              <c:f>'VT Health as % GDP'!$A$11</c:f>
              <c:strCache>
                <c:ptCount val="1"/>
                <c:pt idx="0">
                  <c:v>US</c:v>
                </c:pt>
              </c:strCache>
            </c:strRef>
          </c:tx>
          <c:spPr>
            <a:ln w="28575" cap="rnd">
              <a:solidFill>
                <a:schemeClr val="accent2"/>
              </a:solidFill>
              <a:round/>
            </a:ln>
            <a:effectLst/>
          </c:spPr>
          <c:marker>
            <c:symbol val="none"/>
          </c:marker>
          <c:cat>
            <c:numRef>
              <c:f>'VT Health as % GDP'!$B$9:$Y$9</c:f>
              <c:numCache>
                <c:formatCode>General</c:formatCode>
                <c:ptCount val="24"/>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pt idx="22">
                  <c:v>2016</c:v>
                </c:pt>
                <c:pt idx="23">
                  <c:v>2017</c:v>
                </c:pt>
              </c:numCache>
            </c:numRef>
          </c:cat>
          <c:val>
            <c:numRef>
              <c:f>'VT Health as % GDP'!$B$11:$Y$11</c:f>
              <c:numCache>
                <c:formatCode>0.0%</c:formatCode>
                <c:ptCount val="24"/>
                <c:pt idx="0">
                  <c:v>0.12428642002415195</c:v>
                </c:pt>
                <c:pt idx="1">
                  <c:v>0.12542377318481093</c:v>
                </c:pt>
                <c:pt idx="2">
                  <c:v>0.12505728902156543</c:v>
                </c:pt>
                <c:pt idx="3">
                  <c:v>0.12413728781943666</c:v>
                </c:pt>
                <c:pt idx="4">
                  <c:v>0.12427726530432097</c:v>
                </c:pt>
                <c:pt idx="5">
                  <c:v>0.12429003083887982</c:v>
                </c:pt>
                <c:pt idx="6">
                  <c:v>0.12542551427484566</c:v>
                </c:pt>
                <c:pt idx="7">
                  <c:v>0.13218923056568826</c:v>
                </c:pt>
                <c:pt idx="8">
                  <c:v>0.1400735159650342</c:v>
                </c:pt>
                <c:pt idx="9">
                  <c:v>0.14521478068108429</c:v>
                </c:pt>
                <c:pt idx="10">
                  <c:v>0.14609823395039995</c:v>
                </c:pt>
                <c:pt idx="11">
                  <c:v>0.14605802126321279</c:v>
                </c:pt>
                <c:pt idx="12">
                  <c:v>0.14702561058590186</c:v>
                </c:pt>
                <c:pt idx="13">
                  <c:v>0.1492537313432836</c:v>
                </c:pt>
                <c:pt idx="14">
                  <c:v>0.1530164210755261</c:v>
                </c:pt>
                <c:pt idx="15">
                  <c:v>0.16309892102512993</c:v>
                </c:pt>
                <c:pt idx="16">
                  <c:v>0.16381294148251413</c:v>
                </c:pt>
                <c:pt idx="17">
                  <c:v>0.16350546240654718</c:v>
                </c:pt>
                <c:pt idx="18">
                  <c:v>0.16329567203803175</c:v>
                </c:pt>
                <c:pt idx="19">
                  <c:v>0.16256277964122512</c:v>
                </c:pt>
                <c:pt idx="20">
                  <c:v>0.16443039202817078</c:v>
                </c:pt>
                <c:pt idx="21">
                  <c:v>0.16748722508548627</c:v>
                </c:pt>
                <c:pt idx="22">
                  <c:v>0.1712121536093055</c:v>
                </c:pt>
                <c:pt idx="23">
                  <c:v>0.17061492194155622</c:v>
                </c:pt>
              </c:numCache>
            </c:numRef>
          </c:val>
          <c:smooth val="0"/>
          <c:extLst>
            <c:ext xmlns:c16="http://schemas.microsoft.com/office/drawing/2014/chart" uri="{C3380CC4-5D6E-409C-BE32-E72D297353CC}">
              <c16:uniqueId val="{00000001-7940-43C6-A79E-FDA41DBD27AC}"/>
            </c:ext>
          </c:extLst>
        </c:ser>
        <c:dLbls>
          <c:showLegendKey val="0"/>
          <c:showVal val="0"/>
          <c:showCatName val="0"/>
          <c:showSerName val="0"/>
          <c:showPercent val="0"/>
          <c:showBubbleSize val="0"/>
        </c:dLbls>
        <c:smooth val="0"/>
        <c:axId val="254367352"/>
        <c:axId val="254367744"/>
      </c:lineChart>
      <c:catAx>
        <c:axId val="254367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254367744"/>
        <c:crosses val="autoZero"/>
        <c:auto val="1"/>
        <c:lblAlgn val="ctr"/>
        <c:lblOffset val="100"/>
        <c:noMultiLvlLbl val="0"/>
      </c:catAx>
      <c:valAx>
        <c:axId val="254367744"/>
        <c:scaling>
          <c:orientation val="minMax"/>
          <c:min val="0.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low"/>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254367352"/>
        <c:crosses val="autoZero"/>
        <c:crossBetween val="between"/>
      </c:valAx>
      <c:spPr>
        <a:noFill/>
        <a:ln>
          <a:noFill/>
        </a:ln>
        <a:effectLst/>
      </c:spPr>
    </c:plotArea>
    <c:legend>
      <c:legendPos val="r"/>
      <c:layout>
        <c:manualLayout>
          <c:xMode val="edge"/>
          <c:yMode val="edge"/>
          <c:x val="0.85510558715430784"/>
          <c:y val="0.63455010188897676"/>
          <c:w val="0.11835161566215455"/>
          <c:h val="0.14672423430938855"/>
        </c:manualLayout>
      </c:layout>
      <c:overlay val="0"/>
      <c:spPr>
        <a:solidFill>
          <a:schemeClr val="bg1"/>
        </a:solid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svg"/><Relationship Id="rId1" Type="http://schemas.openxmlformats.org/officeDocument/2006/relationships/image" Target="../media/image10.png"/><Relationship Id="rId6" Type="http://schemas.openxmlformats.org/officeDocument/2006/relationships/image" Target="../media/image9.svg"/><Relationship Id="rId5" Type="http://schemas.openxmlformats.org/officeDocument/2006/relationships/image" Target="../media/image12.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F0F144-7375-45D6-A773-5BC9FC631CD6}" type="doc">
      <dgm:prSet loTypeId="urn:microsoft.com/office/officeart/2018/5/layout/CenteredIconLabelDescriptionList" loCatId="icon" qsTypeId="urn:microsoft.com/office/officeart/2005/8/quickstyle/simple1" qsCatId="simple" csTypeId="urn:microsoft.com/office/officeart/2018/5/colors/Iconchunking_neutralbg_accent0_3" csCatId="mainScheme" phldr="1"/>
      <dgm:spPr/>
    </dgm:pt>
    <dgm:pt modelId="{72532E65-1088-4598-8C67-FEC193CD2E04}">
      <dgm:prSet phldrT="[Text]" custT="1"/>
      <dgm:spPr/>
      <dgm:t>
        <a:bodyPr anchor="ctr"/>
        <a:lstStyle/>
        <a:p>
          <a:pPr algn="l">
            <a:lnSpc>
              <a:spcPct val="100000"/>
            </a:lnSpc>
            <a:defRPr b="1"/>
          </a:pPr>
          <a:r>
            <a:rPr lang="en-US" sz="1800" b="1" dirty="0">
              <a:latin typeface="Palatino Linotype" panose="02040502050505030304" pitchFamily="18" charset="0"/>
            </a:rPr>
            <a:t>Test Payment Changes </a:t>
          </a:r>
        </a:p>
      </dgm:t>
    </dgm:pt>
    <dgm:pt modelId="{6DCBF429-85C2-439B-AE1A-CFE5EC8A58D2}" type="parTrans" cxnId="{B3820C1B-524B-44E6-AC13-982586FAC30A}">
      <dgm:prSet/>
      <dgm:spPr/>
      <dgm:t>
        <a:bodyPr/>
        <a:lstStyle/>
        <a:p>
          <a:endParaRPr lang="en-US" sz="1800">
            <a:latin typeface="Palatino Linotype" panose="02040502050505030304" pitchFamily="18" charset="0"/>
          </a:endParaRPr>
        </a:p>
      </dgm:t>
    </dgm:pt>
    <dgm:pt modelId="{C7254A91-FC38-4231-9E49-E16AD0AF9F06}" type="sibTrans" cxnId="{B3820C1B-524B-44E6-AC13-982586FAC30A}">
      <dgm:prSet/>
      <dgm:spPr/>
      <dgm:t>
        <a:bodyPr/>
        <a:lstStyle/>
        <a:p>
          <a:endParaRPr lang="en-US" sz="1800">
            <a:latin typeface="Palatino Linotype" panose="02040502050505030304" pitchFamily="18" charset="0"/>
          </a:endParaRPr>
        </a:p>
      </dgm:t>
    </dgm:pt>
    <dgm:pt modelId="{D5DC8A50-3F1B-4EFF-9D74-A0934D48BAD0}">
      <dgm:prSet phldrT="[Text]" custT="1"/>
      <dgm:spPr/>
      <dgm:t>
        <a:bodyPr anchor="ctr"/>
        <a:lstStyle/>
        <a:p>
          <a:pPr algn="l">
            <a:lnSpc>
              <a:spcPct val="100000"/>
            </a:lnSpc>
            <a:defRPr b="1"/>
          </a:pPr>
          <a:r>
            <a:rPr lang="en-US" sz="1800" b="1" dirty="0">
              <a:latin typeface="Palatino Linotype" panose="02040502050505030304" pitchFamily="18" charset="0"/>
            </a:rPr>
            <a:t>Improve Outcomes</a:t>
          </a:r>
        </a:p>
      </dgm:t>
    </dgm:pt>
    <dgm:pt modelId="{029F5817-EF52-46D6-A938-6F7F466AA952}" type="parTrans" cxnId="{83219D18-52A2-4322-8DD6-8A5C75DBC585}">
      <dgm:prSet/>
      <dgm:spPr/>
      <dgm:t>
        <a:bodyPr/>
        <a:lstStyle/>
        <a:p>
          <a:endParaRPr lang="en-US" sz="1800">
            <a:latin typeface="Palatino Linotype" panose="02040502050505030304" pitchFamily="18" charset="0"/>
          </a:endParaRPr>
        </a:p>
      </dgm:t>
    </dgm:pt>
    <dgm:pt modelId="{216FC063-1C64-4D3C-A1B0-BEB9438C5E93}" type="sibTrans" cxnId="{83219D18-52A2-4322-8DD6-8A5C75DBC585}">
      <dgm:prSet/>
      <dgm:spPr/>
      <dgm:t>
        <a:bodyPr/>
        <a:lstStyle/>
        <a:p>
          <a:endParaRPr lang="en-US" sz="1800">
            <a:latin typeface="Palatino Linotype" panose="02040502050505030304" pitchFamily="18" charset="0"/>
          </a:endParaRPr>
        </a:p>
      </dgm:t>
    </dgm:pt>
    <dgm:pt modelId="{F9B0CB07-C3AB-4D41-8E5A-2A521115F85E}">
      <dgm:prSet phldrT="[Text]" custT="1"/>
      <dgm:spPr/>
      <dgm:t>
        <a:bodyPr/>
        <a:lstStyle/>
        <a:p>
          <a:pPr algn="l">
            <a:lnSpc>
              <a:spcPct val="100000"/>
            </a:lnSpc>
            <a:buFont typeface="Arial" panose="020B0604020202020204" pitchFamily="34" charset="0"/>
            <a:buNone/>
          </a:pPr>
          <a:r>
            <a:rPr lang="en-US" sz="1800" dirty="0">
              <a:latin typeface="Palatino Linotype" panose="02040502050505030304" pitchFamily="18" charset="0"/>
            </a:rPr>
            <a:t>Population-Based Payments Tied to Quality and Outcomes</a:t>
          </a:r>
        </a:p>
      </dgm:t>
    </dgm:pt>
    <dgm:pt modelId="{F85014D2-CCFE-4C24-B8B4-096EAF05DBD5}" type="parTrans" cxnId="{A74062C0-4F32-4417-B9A6-FAD1C7AB84B2}">
      <dgm:prSet/>
      <dgm:spPr/>
      <dgm:t>
        <a:bodyPr/>
        <a:lstStyle/>
        <a:p>
          <a:endParaRPr lang="en-US" sz="1800">
            <a:latin typeface="Palatino Linotype" panose="02040502050505030304" pitchFamily="18" charset="0"/>
          </a:endParaRPr>
        </a:p>
      </dgm:t>
    </dgm:pt>
    <dgm:pt modelId="{AFF3E291-8F04-4151-AF0F-E54E7BF01CFD}" type="sibTrans" cxnId="{A74062C0-4F32-4417-B9A6-FAD1C7AB84B2}">
      <dgm:prSet/>
      <dgm:spPr/>
      <dgm:t>
        <a:bodyPr/>
        <a:lstStyle/>
        <a:p>
          <a:endParaRPr lang="en-US" sz="1800">
            <a:latin typeface="Palatino Linotype" panose="02040502050505030304" pitchFamily="18" charset="0"/>
          </a:endParaRPr>
        </a:p>
      </dgm:t>
    </dgm:pt>
    <dgm:pt modelId="{BDF3CC07-096D-49F6-B2EB-2068448CFB6B}">
      <dgm:prSet phldrT="[Text]" custT="1"/>
      <dgm:spPr/>
      <dgm:t>
        <a:bodyPr/>
        <a:lstStyle/>
        <a:p>
          <a:pPr algn="l">
            <a:lnSpc>
              <a:spcPct val="100000"/>
            </a:lnSpc>
          </a:pPr>
          <a:r>
            <a:rPr lang="en-US" sz="1800" b="0" dirty="0">
              <a:latin typeface="Palatino Linotype" panose="02040502050505030304" pitchFamily="18" charset="0"/>
            </a:rPr>
            <a:t>Invest in Care Coordination</a:t>
          </a:r>
        </a:p>
      </dgm:t>
    </dgm:pt>
    <dgm:pt modelId="{5F124F12-9B51-4A90-89D6-9214B15CA9CC}" type="parTrans" cxnId="{FAF6A356-35C3-4F53-AE25-634B640BC04F}">
      <dgm:prSet/>
      <dgm:spPr/>
      <dgm:t>
        <a:bodyPr/>
        <a:lstStyle/>
        <a:p>
          <a:endParaRPr lang="en-US" sz="1800">
            <a:latin typeface="Palatino Linotype" panose="02040502050505030304" pitchFamily="18" charset="0"/>
          </a:endParaRPr>
        </a:p>
      </dgm:t>
    </dgm:pt>
    <dgm:pt modelId="{6BA9842B-355D-4D9C-9B12-30235DA7D3EB}" type="sibTrans" cxnId="{FAF6A356-35C3-4F53-AE25-634B640BC04F}">
      <dgm:prSet/>
      <dgm:spPr/>
      <dgm:t>
        <a:bodyPr/>
        <a:lstStyle/>
        <a:p>
          <a:endParaRPr lang="en-US" sz="1800">
            <a:latin typeface="Palatino Linotype" panose="02040502050505030304" pitchFamily="18" charset="0"/>
          </a:endParaRPr>
        </a:p>
      </dgm:t>
    </dgm:pt>
    <dgm:pt modelId="{27D4AF2C-C8B4-4C12-84C7-7ACA147FB6FF}">
      <dgm:prSet phldrT="[Text]" custT="1"/>
      <dgm:spPr/>
      <dgm:t>
        <a:bodyPr/>
        <a:lstStyle/>
        <a:p>
          <a:pPr algn="l">
            <a:lnSpc>
              <a:spcPct val="100000"/>
            </a:lnSpc>
            <a:buFont typeface="Arial" panose="020B0604020202020204" pitchFamily="34" charset="0"/>
            <a:buNone/>
          </a:pPr>
          <a:r>
            <a:rPr lang="en-US" sz="1800" dirty="0">
              <a:latin typeface="Palatino Linotype" panose="02040502050505030304" pitchFamily="18" charset="0"/>
            </a:rPr>
            <a:t>Increased Investment in Primary Care and Prevention</a:t>
          </a:r>
        </a:p>
      </dgm:t>
    </dgm:pt>
    <dgm:pt modelId="{D75BBF40-AE49-47D1-B988-94679381B5C8}" type="parTrans" cxnId="{2A8F777F-6A48-44FF-B82E-82A52AD4135E}">
      <dgm:prSet/>
      <dgm:spPr/>
      <dgm:t>
        <a:bodyPr/>
        <a:lstStyle/>
        <a:p>
          <a:endParaRPr lang="en-US" sz="1800">
            <a:latin typeface="Palatino Linotype" panose="02040502050505030304" pitchFamily="18" charset="0"/>
          </a:endParaRPr>
        </a:p>
      </dgm:t>
    </dgm:pt>
    <dgm:pt modelId="{61939EB1-3654-413F-82A5-14EEEC918151}" type="sibTrans" cxnId="{2A8F777F-6A48-44FF-B82E-82A52AD4135E}">
      <dgm:prSet/>
      <dgm:spPr/>
      <dgm:t>
        <a:bodyPr/>
        <a:lstStyle/>
        <a:p>
          <a:endParaRPr lang="en-US" sz="1800">
            <a:latin typeface="Palatino Linotype" panose="02040502050505030304" pitchFamily="18" charset="0"/>
          </a:endParaRPr>
        </a:p>
      </dgm:t>
    </dgm:pt>
    <dgm:pt modelId="{CE3DB5AE-F1D5-4EE3-A9E5-03DF7BB45C55}">
      <dgm:prSet phldrT="[Text]" custT="1"/>
      <dgm:spPr/>
      <dgm:t>
        <a:bodyPr/>
        <a:lstStyle/>
        <a:p>
          <a:pPr algn="l">
            <a:lnSpc>
              <a:spcPct val="100000"/>
            </a:lnSpc>
          </a:pPr>
          <a:r>
            <a:rPr lang="en-US" sz="1800" b="0" dirty="0">
              <a:latin typeface="Palatino Linotype" panose="02040502050505030304" pitchFamily="18" charset="0"/>
            </a:rPr>
            <a:t>Incorporation of Social Determinants of Health</a:t>
          </a:r>
        </a:p>
      </dgm:t>
    </dgm:pt>
    <dgm:pt modelId="{8B6F0DED-DAE8-4328-81DB-3CF66B36C8BC}" type="parTrans" cxnId="{C9B5F84E-CC4A-41E5-B28A-31AFEFBA79F4}">
      <dgm:prSet/>
      <dgm:spPr/>
      <dgm:t>
        <a:bodyPr/>
        <a:lstStyle/>
        <a:p>
          <a:endParaRPr lang="en-US" sz="1800">
            <a:latin typeface="Palatino Linotype" panose="02040502050505030304" pitchFamily="18" charset="0"/>
          </a:endParaRPr>
        </a:p>
      </dgm:t>
    </dgm:pt>
    <dgm:pt modelId="{94BCE730-D8F6-41DA-A7C0-73466A755F33}" type="sibTrans" cxnId="{C9B5F84E-CC4A-41E5-B28A-31AFEFBA79F4}">
      <dgm:prSet/>
      <dgm:spPr/>
      <dgm:t>
        <a:bodyPr/>
        <a:lstStyle/>
        <a:p>
          <a:endParaRPr lang="en-US" sz="1800">
            <a:latin typeface="Palatino Linotype" panose="02040502050505030304" pitchFamily="18" charset="0"/>
          </a:endParaRPr>
        </a:p>
      </dgm:t>
    </dgm:pt>
    <dgm:pt modelId="{62C8E3DF-4312-48BB-8529-A6ED3424869F}">
      <dgm:prSet phldrT="[Text]" custT="1"/>
      <dgm:spPr/>
      <dgm:t>
        <a:bodyPr/>
        <a:lstStyle/>
        <a:p>
          <a:pPr algn="l">
            <a:lnSpc>
              <a:spcPct val="100000"/>
            </a:lnSpc>
          </a:pPr>
          <a:r>
            <a:rPr lang="en-US" sz="1800" b="0" dirty="0">
              <a:latin typeface="Palatino Linotype" panose="02040502050505030304" pitchFamily="18" charset="0"/>
            </a:rPr>
            <a:t>Improve Quality</a:t>
          </a:r>
        </a:p>
      </dgm:t>
    </dgm:pt>
    <dgm:pt modelId="{644445D1-3FCC-4459-A9D8-6571F781F41F}" type="parTrans" cxnId="{CE5FB7FB-D703-4B80-B4F8-5754566668AE}">
      <dgm:prSet/>
      <dgm:spPr/>
      <dgm:t>
        <a:bodyPr/>
        <a:lstStyle/>
        <a:p>
          <a:endParaRPr lang="en-US" sz="1800">
            <a:latin typeface="Palatino Linotype" panose="02040502050505030304" pitchFamily="18" charset="0"/>
          </a:endParaRPr>
        </a:p>
      </dgm:t>
    </dgm:pt>
    <dgm:pt modelId="{0CC6FE54-DEBC-42FD-81DF-FE949F3E303A}" type="sibTrans" cxnId="{CE5FB7FB-D703-4B80-B4F8-5754566668AE}">
      <dgm:prSet/>
      <dgm:spPr/>
      <dgm:t>
        <a:bodyPr/>
        <a:lstStyle/>
        <a:p>
          <a:endParaRPr lang="en-US" sz="1800">
            <a:latin typeface="Palatino Linotype" panose="02040502050505030304" pitchFamily="18" charset="0"/>
          </a:endParaRPr>
        </a:p>
      </dgm:t>
    </dgm:pt>
    <dgm:pt modelId="{BCDFACB9-9EA3-4288-AD7B-1077948E56B2}">
      <dgm:prSet phldrT="[Text]" custT="1"/>
      <dgm:spPr/>
      <dgm:t>
        <a:bodyPr/>
        <a:lstStyle/>
        <a:p>
          <a:pPr algn="l">
            <a:lnSpc>
              <a:spcPct val="100000"/>
            </a:lnSpc>
          </a:pPr>
          <a:r>
            <a:rPr lang="en-US" sz="1800" dirty="0">
              <a:latin typeface="Palatino Linotype" panose="02040502050505030304" pitchFamily="18" charset="0"/>
            </a:rPr>
            <a:t>Improved access to primary care</a:t>
          </a:r>
        </a:p>
      </dgm:t>
    </dgm:pt>
    <dgm:pt modelId="{7D7EC384-9384-4446-A3D8-A14AF6211659}" type="parTrans" cxnId="{2565B4F8-E5A9-461B-8DE6-8FFD532112D6}">
      <dgm:prSet/>
      <dgm:spPr/>
      <dgm:t>
        <a:bodyPr/>
        <a:lstStyle/>
        <a:p>
          <a:endParaRPr lang="en-US" sz="1800">
            <a:latin typeface="Palatino Linotype" panose="02040502050505030304" pitchFamily="18" charset="0"/>
          </a:endParaRPr>
        </a:p>
      </dgm:t>
    </dgm:pt>
    <dgm:pt modelId="{C0323ADA-896F-4F58-A66F-09678BEFAE45}" type="sibTrans" cxnId="{2565B4F8-E5A9-461B-8DE6-8FFD532112D6}">
      <dgm:prSet/>
      <dgm:spPr/>
      <dgm:t>
        <a:bodyPr/>
        <a:lstStyle/>
        <a:p>
          <a:endParaRPr lang="en-US" sz="1800">
            <a:latin typeface="Palatino Linotype" panose="02040502050505030304" pitchFamily="18" charset="0"/>
          </a:endParaRPr>
        </a:p>
      </dgm:t>
    </dgm:pt>
    <dgm:pt modelId="{2F9B997A-AD61-4949-A14F-A14DF4A67990}">
      <dgm:prSet custT="1"/>
      <dgm:spPr/>
      <dgm:t>
        <a:bodyPr/>
        <a:lstStyle/>
        <a:p>
          <a:pPr algn="l">
            <a:lnSpc>
              <a:spcPct val="100000"/>
            </a:lnSpc>
          </a:pPr>
          <a:r>
            <a:rPr lang="en-US" sz="1800" dirty="0">
              <a:latin typeface="Palatino Linotype" panose="02040502050505030304" pitchFamily="18" charset="0"/>
            </a:rPr>
            <a:t>Fewer deaths due to suicide and drug overdose</a:t>
          </a:r>
        </a:p>
      </dgm:t>
    </dgm:pt>
    <dgm:pt modelId="{7D44D9E7-745C-4D0A-8B89-723E4B8F9D2D}" type="parTrans" cxnId="{A1A5E6A7-8557-46A1-8B30-50072F04B87F}">
      <dgm:prSet/>
      <dgm:spPr/>
      <dgm:t>
        <a:bodyPr/>
        <a:lstStyle/>
        <a:p>
          <a:endParaRPr lang="en-US" sz="1800">
            <a:latin typeface="Palatino Linotype" panose="02040502050505030304" pitchFamily="18" charset="0"/>
          </a:endParaRPr>
        </a:p>
      </dgm:t>
    </dgm:pt>
    <dgm:pt modelId="{3D70235D-6C0F-41A4-BEF2-736E0E8F56B4}" type="sibTrans" cxnId="{A1A5E6A7-8557-46A1-8B30-50072F04B87F}">
      <dgm:prSet/>
      <dgm:spPr/>
      <dgm:t>
        <a:bodyPr/>
        <a:lstStyle/>
        <a:p>
          <a:endParaRPr lang="en-US" sz="1800">
            <a:latin typeface="Palatino Linotype" panose="02040502050505030304" pitchFamily="18" charset="0"/>
          </a:endParaRPr>
        </a:p>
      </dgm:t>
    </dgm:pt>
    <dgm:pt modelId="{5F220D43-3CE7-4594-A81E-72FE098C4423}">
      <dgm:prSet custT="1"/>
      <dgm:spPr/>
      <dgm:t>
        <a:bodyPr/>
        <a:lstStyle/>
        <a:p>
          <a:pPr algn="l">
            <a:lnSpc>
              <a:spcPct val="100000"/>
            </a:lnSpc>
          </a:pPr>
          <a:r>
            <a:rPr lang="en-US" sz="1800" dirty="0">
              <a:latin typeface="Palatino Linotype" panose="02040502050505030304" pitchFamily="18" charset="0"/>
            </a:rPr>
            <a:t>Reduced prevalence and morbidity of chronic disease</a:t>
          </a:r>
        </a:p>
      </dgm:t>
    </dgm:pt>
    <dgm:pt modelId="{815A788C-E8A0-41D8-A83E-B2CCC8AE6F44}" type="parTrans" cxnId="{F9128CC1-2D5B-4A7A-AF14-B2C552E5FE1A}">
      <dgm:prSet/>
      <dgm:spPr/>
      <dgm:t>
        <a:bodyPr/>
        <a:lstStyle/>
        <a:p>
          <a:endParaRPr lang="en-US" sz="1800">
            <a:latin typeface="Palatino Linotype" panose="02040502050505030304" pitchFamily="18" charset="0"/>
          </a:endParaRPr>
        </a:p>
      </dgm:t>
    </dgm:pt>
    <dgm:pt modelId="{8FE8242E-018A-4A5F-AA6B-DAF3DF1BF314}" type="sibTrans" cxnId="{F9128CC1-2D5B-4A7A-AF14-B2C552E5FE1A}">
      <dgm:prSet/>
      <dgm:spPr/>
      <dgm:t>
        <a:bodyPr/>
        <a:lstStyle/>
        <a:p>
          <a:endParaRPr lang="en-US" sz="1800">
            <a:latin typeface="Palatino Linotype" panose="02040502050505030304" pitchFamily="18" charset="0"/>
          </a:endParaRPr>
        </a:p>
      </dgm:t>
    </dgm:pt>
    <dgm:pt modelId="{A972F9F7-E892-4284-A678-61007784F354}">
      <dgm:prSet phldrT="[Text]" custT="1"/>
      <dgm:spPr/>
      <dgm:t>
        <a:bodyPr/>
        <a:lstStyle/>
        <a:p>
          <a:pPr algn="l">
            <a:lnSpc>
              <a:spcPct val="100000"/>
            </a:lnSpc>
            <a:defRPr b="1"/>
          </a:pPr>
          <a:r>
            <a:rPr lang="en-US" sz="1800" b="1" dirty="0">
              <a:latin typeface="Palatino Linotype" panose="02040502050505030304" pitchFamily="18" charset="0"/>
            </a:rPr>
            <a:t>Transform Care Delivery</a:t>
          </a:r>
        </a:p>
      </dgm:t>
    </dgm:pt>
    <dgm:pt modelId="{9CE42656-B30C-4D36-94D3-EECBF2CF17E0}" type="sibTrans" cxnId="{50AEACED-9951-4D27-93F2-8195A9F2F31F}">
      <dgm:prSet/>
      <dgm:spPr/>
      <dgm:t>
        <a:bodyPr/>
        <a:lstStyle/>
        <a:p>
          <a:endParaRPr lang="en-US" sz="1800">
            <a:latin typeface="Palatino Linotype" panose="02040502050505030304" pitchFamily="18" charset="0"/>
          </a:endParaRPr>
        </a:p>
      </dgm:t>
    </dgm:pt>
    <dgm:pt modelId="{2C56CF90-27A4-4460-8D7C-63B1205FAF35}" type="parTrans" cxnId="{50AEACED-9951-4D27-93F2-8195A9F2F31F}">
      <dgm:prSet/>
      <dgm:spPr/>
      <dgm:t>
        <a:bodyPr/>
        <a:lstStyle/>
        <a:p>
          <a:endParaRPr lang="en-US" sz="1800">
            <a:latin typeface="Palatino Linotype" panose="02040502050505030304" pitchFamily="18" charset="0"/>
          </a:endParaRPr>
        </a:p>
      </dgm:t>
    </dgm:pt>
    <dgm:pt modelId="{CD7BBFE0-4AC5-4436-A6E4-BF5EBA1C4227}" type="pres">
      <dgm:prSet presAssocID="{C7F0F144-7375-45D6-A773-5BC9FC631CD6}" presName="root" presStyleCnt="0">
        <dgm:presLayoutVars>
          <dgm:dir/>
          <dgm:resizeHandles val="exact"/>
        </dgm:presLayoutVars>
      </dgm:prSet>
      <dgm:spPr/>
    </dgm:pt>
    <dgm:pt modelId="{2A5F5E00-F754-4F66-8582-1F8A00EE98ED}" type="pres">
      <dgm:prSet presAssocID="{72532E65-1088-4598-8C67-FEC193CD2E04}" presName="compNode" presStyleCnt="0"/>
      <dgm:spPr/>
    </dgm:pt>
    <dgm:pt modelId="{A0724043-F66A-488F-9065-13BA53666A04}" type="pres">
      <dgm:prSet presAssocID="{72532E65-1088-4598-8C67-FEC193CD2E0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ins"/>
        </a:ext>
      </dgm:extLst>
    </dgm:pt>
    <dgm:pt modelId="{0D7BEAF7-27BF-4617-99E0-E90423C9442E}" type="pres">
      <dgm:prSet presAssocID="{72532E65-1088-4598-8C67-FEC193CD2E04}" presName="iconSpace" presStyleCnt="0"/>
      <dgm:spPr/>
    </dgm:pt>
    <dgm:pt modelId="{CAC7DC17-EE3A-45EA-AB2A-7E94EDA5C88E}" type="pres">
      <dgm:prSet presAssocID="{72532E65-1088-4598-8C67-FEC193CD2E04}" presName="parTx" presStyleLbl="revTx" presStyleIdx="0" presStyleCnt="6" custScaleY="100483" custLinFactNeighborX="-251" custLinFactNeighborY="-7751">
        <dgm:presLayoutVars>
          <dgm:chMax val="0"/>
          <dgm:chPref val="0"/>
        </dgm:presLayoutVars>
      </dgm:prSet>
      <dgm:spPr/>
    </dgm:pt>
    <dgm:pt modelId="{9FA1C2A5-806A-46C7-BAE6-C91D4C901EDE}" type="pres">
      <dgm:prSet presAssocID="{72532E65-1088-4598-8C67-FEC193CD2E04}" presName="txSpace" presStyleCnt="0"/>
      <dgm:spPr/>
    </dgm:pt>
    <dgm:pt modelId="{3911BA6E-8AE6-438F-BAA3-1F666FAAA7A5}" type="pres">
      <dgm:prSet presAssocID="{72532E65-1088-4598-8C67-FEC193CD2E04}" presName="desTx" presStyleLbl="revTx" presStyleIdx="1" presStyleCnt="6" custLinFactNeighborX="-251" custLinFactNeighborY="5372">
        <dgm:presLayoutVars/>
      </dgm:prSet>
      <dgm:spPr/>
    </dgm:pt>
    <dgm:pt modelId="{61ED3F80-A161-48FE-9A74-64EB080DD9B6}" type="pres">
      <dgm:prSet presAssocID="{C7254A91-FC38-4231-9E49-E16AD0AF9F06}" presName="sibTrans" presStyleCnt="0"/>
      <dgm:spPr/>
    </dgm:pt>
    <dgm:pt modelId="{225D4D6A-F304-4E51-A392-56B5CED2051E}" type="pres">
      <dgm:prSet presAssocID="{A972F9F7-E892-4284-A678-61007784F354}" presName="compNode" presStyleCnt="0"/>
      <dgm:spPr/>
    </dgm:pt>
    <dgm:pt modelId="{01813755-D1D1-487A-BC56-B63ACAF9D52B}" type="pres">
      <dgm:prSet presAssocID="{A972F9F7-E892-4284-A678-61007784F35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am"/>
        </a:ext>
      </dgm:extLst>
    </dgm:pt>
    <dgm:pt modelId="{9EADBF2B-0939-455E-A719-DFBD61813353}" type="pres">
      <dgm:prSet presAssocID="{A972F9F7-E892-4284-A678-61007784F354}" presName="iconSpace" presStyleCnt="0"/>
      <dgm:spPr/>
    </dgm:pt>
    <dgm:pt modelId="{92AF3E4B-5C31-4E11-BD49-693E28B96912}" type="pres">
      <dgm:prSet presAssocID="{A972F9F7-E892-4284-A678-61007784F354}" presName="parTx" presStyleLbl="revTx" presStyleIdx="2" presStyleCnt="6" custScaleX="110684" custLinFactNeighborX="0" custLinFactNeighborY="2963">
        <dgm:presLayoutVars>
          <dgm:chMax val="0"/>
          <dgm:chPref val="0"/>
        </dgm:presLayoutVars>
      </dgm:prSet>
      <dgm:spPr/>
    </dgm:pt>
    <dgm:pt modelId="{7AE0A561-6B24-4D4E-9F2B-4E6D2E284B92}" type="pres">
      <dgm:prSet presAssocID="{A972F9F7-E892-4284-A678-61007784F354}" presName="txSpace" presStyleCnt="0"/>
      <dgm:spPr/>
    </dgm:pt>
    <dgm:pt modelId="{F9863676-E3EA-4C4A-AD16-1633A5EC8D37}" type="pres">
      <dgm:prSet presAssocID="{A972F9F7-E892-4284-A678-61007784F354}" presName="desTx" presStyleLbl="revTx" presStyleIdx="3" presStyleCnt="6" custScaleX="108942" custLinFactNeighborX="-616" custLinFactNeighborY="5372">
        <dgm:presLayoutVars/>
      </dgm:prSet>
      <dgm:spPr/>
    </dgm:pt>
    <dgm:pt modelId="{E12FED3A-BB9F-48CF-8B01-91DDCC2D974C}" type="pres">
      <dgm:prSet presAssocID="{9CE42656-B30C-4D36-94D3-EECBF2CF17E0}" presName="sibTrans" presStyleCnt="0"/>
      <dgm:spPr/>
    </dgm:pt>
    <dgm:pt modelId="{F9C7CCB0-CEE7-4F1F-B16E-37D84551E03D}" type="pres">
      <dgm:prSet presAssocID="{D5DC8A50-3F1B-4EFF-9D74-A0934D48BAD0}" presName="compNode" presStyleCnt="0"/>
      <dgm:spPr/>
    </dgm:pt>
    <dgm:pt modelId="{5050B765-712C-4123-8541-9A768AD4A06E}" type="pres">
      <dgm:prSet presAssocID="{D5DC8A50-3F1B-4EFF-9D74-A0934D48BAD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rtbeat"/>
        </a:ext>
      </dgm:extLst>
    </dgm:pt>
    <dgm:pt modelId="{4AA4DF38-2080-4A4E-805C-A91FF052B333}" type="pres">
      <dgm:prSet presAssocID="{D5DC8A50-3F1B-4EFF-9D74-A0934D48BAD0}" presName="iconSpace" presStyleCnt="0"/>
      <dgm:spPr/>
    </dgm:pt>
    <dgm:pt modelId="{E7895E48-C50A-48DA-9E68-19AA355747D4}" type="pres">
      <dgm:prSet presAssocID="{D5DC8A50-3F1B-4EFF-9D74-A0934D48BAD0}" presName="parTx" presStyleLbl="revTx" presStyleIdx="4" presStyleCnt="6" custLinFactNeighborX="-251" custLinFactNeighborY="-7751">
        <dgm:presLayoutVars>
          <dgm:chMax val="0"/>
          <dgm:chPref val="0"/>
        </dgm:presLayoutVars>
      </dgm:prSet>
      <dgm:spPr/>
    </dgm:pt>
    <dgm:pt modelId="{DF041CDB-2877-42AE-B901-3BE240FB19A6}" type="pres">
      <dgm:prSet presAssocID="{D5DC8A50-3F1B-4EFF-9D74-A0934D48BAD0}" presName="txSpace" presStyleCnt="0"/>
      <dgm:spPr/>
    </dgm:pt>
    <dgm:pt modelId="{FD968A94-8302-43D0-AE17-6A5502EB4DB4}" type="pres">
      <dgm:prSet presAssocID="{D5DC8A50-3F1B-4EFF-9D74-A0934D48BAD0}" presName="desTx" presStyleLbl="revTx" presStyleIdx="5" presStyleCnt="6" custLinFactNeighborX="-149" custLinFactNeighborY="5372">
        <dgm:presLayoutVars/>
      </dgm:prSet>
      <dgm:spPr/>
    </dgm:pt>
  </dgm:ptLst>
  <dgm:cxnLst>
    <dgm:cxn modelId="{83219D18-52A2-4322-8DD6-8A5C75DBC585}" srcId="{C7F0F144-7375-45D6-A773-5BC9FC631CD6}" destId="{D5DC8A50-3F1B-4EFF-9D74-A0934D48BAD0}" srcOrd="2" destOrd="0" parTransId="{029F5817-EF52-46D6-A938-6F7F466AA952}" sibTransId="{216FC063-1C64-4D3C-A1B0-BEB9438C5E93}"/>
    <dgm:cxn modelId="{B3820C1B-524B-44E6-AC13-982586FAC30A}" srcId="{C7F0F144-7375-45D6-A773-5BC9FC631CD6}" destId="{72532E65-1088-4598-8C67-FEC193CD2E04}" srcOrd="0" destOrd="0" parTransId="{6DCBF429-85C2-439B-AE1A-CFE5EC8A58D2}" sibTransId="{C7254A91-FC38-4231-9E49-E16AD0AF9F06}"/>
    <dgm:cxn modelId="{D428A21C-86CB-4CE7-8B91-D25F274F2923}" type="presOf" srcId="{A972F9F7-E892-4284-A678-61007784F354}" destId="{92AF3E4B-5C31-4E11-BD49-693E28B96912}" srcOrd="0" destOrd="0" presId="urn:microsoft.com/office/officeart/2018/5/layout/CenteredIconLabelDescriptionList"/>
    <dgm:cxn modelId="{322E4B2E-F29C-4A84-B518-4B93F815565F}" type="presOf" srcId="{2F9B997A-AD61-4949-A14F-A14DF4A67990}" destId="{FD968A94-8302-43D0-AE17-6A5502EB4DB4}" srcOrd="0" destOrd="1" presId="urn:microsoft.com/office/officeart/2018/5/layout/CenteredIconLabelDescriptionList"/>
    <dgm:cxn modelId="{05D6E82E-C251-4F8D-869F-F84D8F5F0D44}" type="presOf" srcId="{72532E65-1088-4598-8C67-FEC193CD2E04}" destId="{CAC7DC17-EE3A-45EA-AB2A-7E94EDA5C88E}" srcOrd="0" destOrd="0" presId="urn:microsoft.com/office/officeart/2018/5/layout/CenteredIconLabelDescriptionList"/>
    <dgm:cxn modelId="{BD51B13D-95D9-4690-A30B-3B1F9CEEBCCD}" type="presOf" srcId="{5F220D43-3CE7-4594-A81E-72FE098C4423}" destId="{FD968A94-8302-43D0-AE17-6A5502EB4DB4}" srcOrd="0" destOrd="2" presId="urn:microsoft.com/office/officeart/2018/5/layout/CenteredIconLabelDescriptionList"/>
    <dgm:cxn modelId="{E817665E-4345-4D18-A751-AF54DFD00A3B}" type="presOf" srcId="{27D4AF2C-C8B4-4C12-84C7-7ACA147FB6FF}" destId="{3911BA6E-8AE6-438F-BAA3-1F666FAAA7A5}" srcOrd="0" destOrd="1" presId="urn:microsoft.com/office/officeart/2018/5/layout/CenteredIconLabelDescriptionList"/>
    <dgm:cxn modelId="{D9AEF460-A80E-4184-B785-730239CEB3FE}" type="presOf" srcId="{C7F0F144-7375-45D6-A773-5BC9FC631CD6}" destId="{CD7BBFE0-4AC5-4436-A6E4-BF5EBA1C4227}" srcOrd="0" destOrd="0" presId="urn:microsoft.com/office/officeart/2018/5/layout/CenteredIconLabelDescriptionList"/>
    <dgm:cxn modelId="{98BD5A67-6718-4386-91DE-614E2E8295A5}" type="presOf" srcId="{BDF3CC07-096D-49F6-B2EB-2068448CFB6B}" destId="{F9863676-E3EA-4C4A-AD16-1633A5EC8D37}" srcOrd="0" destOrd="0" presId="urn:microsoft.com/office/officeart/2018/5/layout/CenteredIconLabelDescriptionList"/>
    <dgm:cxn modelId="{3A4E7F6B-E926-4CA8-BB3E-BE430755CF09}" type="presOf" srcId="{CE3DB5AE-F1D5-4EE3-A9E5-03DF7BB45C55}" destId="{F9863676-E3EA-4C4A-AD16-1633A5EC8D37}" srcOrd="0" destOrd="1" presId="urn:microsoft.com/office/officeart/2018/5/layout/CenteredIconLabelDescriptionList"/>
    <dgm:cxn modelId="{C9B5F84E-CC4A-41E5-B28A-31AFEFBA79F4}" srcId="{A972F9F7-E892-4284-A678-61007784F354}" destId="{CE3DB5AE-F1D5-4EE3-A9E5-03DF7BB45C55}" srcOrd="1" destOrd="0" parTransId="{8B6F0DED-DAE8-4328-81DB-3CF66B36C8BC}" sibTransId="{94BCE730-D8F6-41DA-A7C0-73466A755F33}"/>
    <dgm:cxn modelId="{9DCA5C53-D4B9-43DC-8424-5B893B959506}" type="presOf" srcId="{BCDFACB9-9EA3-4288-AD7B-1077948E56B2}" destId="{FD968A94-8302-43D0-AE17-6A5502EB4DB4}" srcOrd="0" destOrd="0" presId="urn:microsoft.com/office/officeart/2018/5/layout/CenteredIconLabelDescriptionList"/>
    <dgm:cxn modelId="{FAF6A356-35C3-4F53-AE25-634B640BC04F}" srcId="{A972F9F7-E892-4284-A678-61007784F354}" destId="{BDF3CC07-096D-49F6-B2EB-2068448CFB6B}" srcOrd="0" destOrd="0" parTransId="{5F124F12-9B51-4A90-89D6-9214B15CA9CC}" sibTransId="{6BA9842B-355D-4D9C-9B12-30235DA7D3EB}"/>
    <dgm:cxn modelId="{2A8F777F-6A48-44FF-B82E-82A52AD4135E}" srcId="{72532E65-1088-4598-8C67-FEC193CD2E04}" destId="{27D4AF2C-C8B4-4C12-84C7-7ACA147FB6FF}" srcOrd="1" destOrd="0" parTransId="{D75BBF40-AE49-47D1-B988-94679381B5C8}" sibTransId="{61939EB1-3654-413F-82A5-14EEEC918151}"/>
    <dgm:cxn modelId="{339B069C-4222-46C3-BC69-39BD6F39D8FA}" type="presOf" srcId="{62C8E3DF-4312-48BB-8529-A6ED3424869F}" destId="{F9863676-E3EA-4C4A-AD16-1633A5EC8D37}" srcOrd="0" destOrd="2" presId="urn:microsoft.com/office/officeart/2018/5/layout/CenteredIconLabelDescriptionList"/>
    <dgm:cxn modelId="{6CB99DA2-B04E-4551-8F41-4FA288C2D528}" type="presOf" srcId="{F9B0CB07-C3AB-4D41-8E5A-2A521115F85E}" destId="{3911BA6E-8AE6-438F-BAA3-1F666FAAA7A5}" srcOrd="0" destOrd="0" presId="urn:microsoft.com/office/officeart/2018/5/layout/CenteredIconLabelDescriptionList"/>
    <dgm:cxn modelId="{A1A5E6A7-8557-46A1-8B30-50072F04B87F}" srcId="{D5DC8A50-3F1B-4EFF-9D74-A0934D48BAD0}" destId="{2F9B997A-AD61-4949-A14F-A14DF4A67990}" srcOrd="1" destOrd="0" parTransId="{7D44D9E7-745C-4D0A-8B89-723E4B8F9D2D}" sibTransId="{3D70235D-6C0F-41A4-BEF2-736E0E8F56B4}"/>
    <dgm:cxn modelId="{4B9362BF-8B3B-4A3B-9EB1-35161F66BD21}" type="presOf" srcId="{D5DC8A50-3F1B-4EFF-9D74-A0934D48BAD0}" destId="{E7895E48-C50A-48DA-9E68-19AA355747D4}" srcOrd="0" destOrd="0" presId="urn:microsoft.com/office/officeart/2018/5/layout/CenteredIconLabelDescriptionList"/>
    <dgm:cxn modelId="{A74062C0-4F32-4417-B9A6-FAD1C7AB84B2}" srcId="{72532E65-1088-4598-8C67-FEC193CD2E04}" destId="{F9B0CB07-C3AB-4D41-8E5A-2A521115F85E}" srcOrd="0" destOrd="0" parTransId="{F85014D2-CCFE-4C24-B8B4-096EAF05DBD5}" sibTransId="{AFF3E291-8F04-4151-AF0F-E54E7BF01CFD}"/>
    <dgm:cxn modelId="{F9128CC1-2D5B-4A7A-AF14-B2C552E5FE1A}" srcId="{D5DC8A50-3F1B-4EFF-9D74-A0934D48BAD0}" destId="{5F220D43-3CE7-4594-A81E-72FE098C4423}" srcOrd="2" destOrd="0" parTransId="{815A788C-E8A0-41D8-A83E-B2CCC8AE6F44}" sibTransId="{8FE8242E-018A-4A5F-AA6B-DAF3DF1BF314}"/>
    <dgm:cxn modelId="{50AEACED-9951-4D27-93F2-8195A9F2F31F}" srcId="{C7F0F144-7375-45D6-A773-5BC9FC631CD6}" destId="{A972F9F7-E892-4284-A678-61007784F354}" srcOrd="1" destOrd="0" parTransId="{2C56CF90-27A4-4460-8D7C-63B1205FAF35}" sibTransId="{9CE42656-B30C-4D36-94D3-EECBF2CF17E0}"/>
    <dgm:cxn modelId="{2565B4F8-E5A9-461B-8DE6-8FFD532112D6}" srcId="{D5DC8A50-3F1B-4EFF-9D74-A0934D48BAD0}" destId="{BCDFACB9-9EA3-4288-AD7B-1077948E56B2}" srcOrd="0" destOrd="0" parTransId="{7D7EC384-9384-4446-A3D8-A14AF6211659}" sibTransId="{C0323ADA-896F-4F58-A66F-09678BEFAE45}"/>
    <dgm:cxn modelId="{CE5FB7FB-D703-4B80-B4F8-5754566668AE}" srcId="{A972F9F7-E892-4284-A678-61007784F354}" destId="{62C8E3DF-4312-48BB-8529-A6ED3424869F}" srcOrd="2" destOrd="0" parTransId="{644445D1-3FCC-4459-A9D8-6571F781F41F}" sibTransId="{0CC6FE54-DEBC-42FD-81DF-FE949F3E303A}"/>
    <dgm:cxn modelId="{0132670D-181A-4416-80D7-1305AFEC49F6}" type="presParOf" srcId="{CD7BBFE0-4AC5-4436-A6E4-BF5EBA1C4227}" destId="{2A5F5E00-F754-4F66-8582-1F8A00EE98ED}" srcOrd="0" destOrd="0" presId="urn:microsoft.com/office/officeart/2018/5/layout/CenteredIconLabelDescriptionList"/>
    <dgm:cxn modelId="{E1E037E0-DB65-4711-859C-9B736DA69D54}" type="presParOf" srcId="{2A5F5E00-F754-4F66-8582-1F8A00EE98ED}" destId="{A0724043-F66A-488F-9065-13BA53666A04}" srcOrd="0" destOrd="0" presId="urn:microsoft.com/office/officeart/2018/5/layout/CenteredIconLabelDescriptionList"/>
    <dgm:cxn modelId="{2840B56B-1A38-4642-9884-92566FBFB21B}" type="presParOf" srcId="{2A5F5E00-F754-4F66-8582-1F8A00EE98ED}" destId="{0D7BEAF7-27BF-4617-99E0-E90423C9442E}" srcOrd="1" destOrd="0" presId="urn:microsoft.com/office/officeart/2018/5/layout/CenteredIconLabelDescriptionList"/>
    <dgm:cxn modelId="{75AFFD5A-E307-4ED7-A49C-F9E2BCA8203D}" type="presParOf" srcId="{2A5F5E00-F754-4F66-8582-1F8A00EE98ED}" destId="{CAC7DC17-EE3A-45EA-AB2A-7E94EDA5C88E}" srcOrd="2" destOrd="0" presId="urn:microsoft.com/office/officeart/2018/5/layout/CenteredIconLabelDescriptionList"/>
    <dgm:cxn modelId="{C0A3F17B-BC4B-4228-893B-906CF8192257}" type="presParOf" srcId="{2A5F5E00-F754-4F66-8582-1F8A00EE98ED}" destId="{9FA1C2A5-806A-46C7-BAE6-C91D4C901EDE}" srcOrd="3" destOrd="0" presId="urn:microsoft.com/office/officeart/2018/5/layout/CenteredIconLabelDescriptionList"/>
    <dgm:cxn modelId="{C7230223-8001-46A4-885A-16D1D8127508}" type="presParOf" srcId="{2A5F5E00-F754-4F66-8582-1F8A00EE98ED}" destId="{3911BA6E-8AE6-438F-BAA3-1F666FAAA7A5}" srcOrd="4" destOrd="0" presId="urn:microsoft.com/office/officeart/2018/5/layout/CenteredIconLabelDescriptionList"/>
    <dgm:cxn modelId="{2367DE2A-A386-4824-AE77-76BA072D5CC1}" type="presParOf" srcId="{CD7BBFE0-4AC5-4436-A6E4-BF5EBA1C4227}" destId="{61ED3F80-A161-48FE-9A74-64EB080DD9B6}" srcOrd="1" destOrd="0" presId="urn:microsoft.com/office/officeart/2018/5/layout/CenteredIconLabelDescriptionList"/>
    <dgm:cxn modelId="{CA52B6B5-6D3F-413F-97D6-B3BEBF12098D}" type="presParOf" srcId="{CD7BBFE0-4AC5-4436-A6E4-BF5EBA1C4227}" destId="{225D4D6A-F304-4E51-A392-56B5CED2051E}" srcOrd="2" destOrd="0" presId="urn:microsoft.com/office/officeart/2018/5/layout/CenteredIconLabelDescriptionList"/>
    <dgm:cxn modelId="{444E64BD-36F7-4E4C-B937-71F15BD367D9}" type="presParOf" srcId="{225D4D6A-F304-4E51-A392-56B5CED2051E}" destId="{01813755-D1D1-487A-BC56-B63ACAF9D52B}" srcOrd="0" destOrd="0" presId="urn:microsoft.com/office/officeart/2018/5/layout/CenteredIconLabelDescriptionList"/>
    <dgm:cxn modelId="{116E3183-953C-4CEE-B41E-740F5309405F}" type="presParOf" srcId="{225D4D6A-F304-4E51-A392-56B5CED2051E}" destId="{9EADBF2B-0939-455E-A719-DFBD61813353}" srcOrd="1" destOrd="0" presId="urn:microsoft.com/office/officeart/2018/5/layout/CenteredIconLabelDescriptionList"/>
    <dgm:cxn modelId="{7A66F883-A77B-422D-A327-717FD53C4B64}" type="presParOf" srcId="{225D4D6A-F304-4E51-A392-56B5CED2051E}" destId="{92AF3E4B-5C31-4E11-BD49-693E28B96912}" srcOrd="2" destOrd="0" presId="urn:microsoft.com/office/officeart/2018/5/layout/CenteredIconLabelDescriptionList"/>
    <dgm:cxn modelId="{F45A3CC0-3394-48CC-BC49-E4E7CC81D060}" type="presParOf" srcId="{225D4D6A-F304-4E51-A392-56B5CED2051E}" destId="{7AE0A561-6B24-4D4E-9F2B-4E6D2E284B92}" srcOrd="3" destOrd="0" presId="urn:microsoft.com/office/officeart/2018/5/layout/CenteredIconLabelDescriptionList"/>
    <dgm:cxn modelId="{18557839-2D87-40D3-968E-5C0B1786A9CD}" type="presParOf" srcId="{225D4D6A-F304-4E51-A392-56B5CED2051E}" destId="{F9863676-E3EA-4C4A-AD16-1633A5EC8D37}" srcOrd="4" destOrd="0" presId="urn:microsoft.com/office/officeart/2018/5/layout/CenteredIconLabelDescriptionList"/>
    <dgm:cxn modelId="{C6BF9395-20A8-471B-8C35-164FBC28FFCD}" type="presParOf" srcId="{CD7BBFE0-4AC5-4436-A6E4-BF5EBA1C4227}" destId="{E12FED3A-BB9F-48CF-8B01-91DDCC2D974C}" srcOrd="3" destOrd="0" presId="urn:microsoft.com/office/officeart/2018/5/layout/CenteredIconLabelDescriptionList"/>
    <dgm:cxn modelId="{0EAF46FD-7735-4AFF-8D45-D81136B7C593}" type="presParOf" srcId="{CD7BBFE0-4AC5-4436-A6E4-BF5EBA1C4227}" destId="{F9C7CCB0-CEE7-4F1F-B16E-37D84551E03D}" srcOrd="4" destOrd="0" presId="urn:microsoft.com/office/officeart/2018/5/layout/CenteredIconLabelDescriptionList"/>
    <dgm:cxn modelId="{93BBA7E8-D9C4-402A-B99F-2EEB54181EE2}" type="presParOf" srcId="{F9C7CCB0-CEE7-4F1F-B16E-37D84551E03D}" destId="{5050B765-712C-4123-8541-9A768AD4A06E}" srcOrd="0" destOrd="0" presId="urn:microsoft.com/office/officeart/2018/5/layout/CenteredIconLabelDescriptionList"/>
    <dgm:cxn modelId="{B1C737E9-4F19-4AD8-A5E9-3E340E9F6077}" type="presParOf" srcId="{F9C7CCB0-CEE7-4F1F-B16E-37D84551E03D}" destId="{4AA4DF38-2080-4A4E-805C-A91FF052B333}" srcOrd="1" destOrd="0" presId="urn:microsoft.com/office/officeart/2018/5/layout/CenteredIconLabelDescriptionList"/>
    <dgm:cxn modelId="{D8723D9B-1D66-4597-AD7D-4FA6AA768F86}" type="presParOf" srcId="{F9C7CCB0-CEE7-4F1F-B16E-37D84551E03D}" destId="{E7895E48-C50A-48DA-9E68-19AA355747D4}" srcOrd="2" destOrd="0" presId="urn:microsoft.com/office/officeart/2018/5/layout/CenteredIconLabelDescriptionList"/>
    <dgm:cxn modelId="{6E796387-65CF-42C3-8816-A45B3DDE7A7E}" type="presParOf" srcId="{F9C7CCB0-CEE7-4F1F-B16E-37D84551E03D}" destId="{DF041CDB-2877-42AE-B901-3BE240FB19A6}" srcOrd="3" destOrd="0" presId="urn:microsoft.com/office/officeart/2018/5/layout/CenteredIconLabelDescriptionList"/>
    <dgm:cxn modelId="{9723BFF3-71AA-44F2-A31A-948589A5F2C3}" type="presParOf" srcId="{F9C7CCB0-CEE7-4F1F-B16E-37D84551E03D}" destId="{FD968A94-8302-43D0-AE17-6A5502EB4DB4}"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16C836-9127-479C-8F9F-75D8F1792701}" type="doc">
      <dgm:prSet loTypeId="urn:microsoft.com/office/officeart/2005/8/layout/pyramid3" loCatId="pyramid" qsTypeId="urn:microsoft.com/office/officeart/2005/8/quickstyle/simple1" qsCatId="simple" csTypeId="urn:microsoft.com/office/officeart/2005/8/colors/colorful5" csCatId="colorful" phldr="1"/>
      <dgm:spPr/>
    </dgm:pt>
    <dgm:pt modelId="{3EAA9074-4876-4BC0-AFC5-0A7E1BDC7747}">
      <dgm:prSet phldrT="[Text]" custT="1"/>
      <dgm:spPr/>
      <dgm:t>
        <a:bodyPr/>
        <a:lstStyle/>
        <a:p>
          <a:r>
            <a:rPr lang="en-US" sz="2400" dirty="0">
              <a:latin typeface="Palatino Linotype" panose="02040502050505030304" pitchFamily="18" charset="0"/>
            </a:rPr>
            <a:t>Process Milestones</a:t>
          </a:r>
        </a:p>
      </dgm:t>
    </dgm:pt>
    <dgm:pt modelId="{6A667B6A-CCA3-4402-B3A8-FF2AFD2A8F1D}" type="parTrans" cxnId="{9719FEC2-4DC0-45C7-A6CC-4FA3F6214628}">
      <dgm:prSet/>
      <dgm:spPr/>
      <dgm:t>
        <a:bodyPr/>
        <a:lstStyle/>
        <a:p>
          <a:endParaRPr lang="en-US">
            <a:latin typeface="Palatino Linotype" panose="02040502050505030304" pitchFamily="18" charset="0"/>
          </a:endParaRPr>
        </a:p>
      </dgm:t>
    </dgm:pt>
    <dgm:pt modelId="{ACFDB260-C7C0-40A4-920B-195653328DD6}" type="sibTrans" cxnId="{9719FEC2-4DC0-45C7-A6CC-4FA3F6214628}">
      <dgm:prSet/>
      <dgm:spPr/>
      <dgm:t>
        <a:bodyPr/>
        <a:lstStyle/>
        <a:p>
          <a:endParaRPr lang="en-US">
            <a:latin typeface="Palatino Linotype" panose="02040502050505030304" pitchFamily="18" charset="0"/>
          </a:endParaRPr>
        </a:p>
      </dgm:t>
    </dgm:pt>
    <dgm:pt modelId="{F5783ADE-141C-48EE-ABD4-76A3258C3B95}">
      <dgm:prSet phldrT="[Text]" custT="1"/>
      <dgm:spPr/>
      <dgm:t>
        <a:bodyPr/>
        <a:lstStyle/>
        <a:p>
          <a:r>
            <a:rPr lang="en-US" sz="2000" dirty="0">
              <a:latin typeface="Palatino Linotype" panose="02040502050505030304" pitchFamily="18" charset="0"/>
            </a:rPr>
            <a:t>Health Care Delivery System Quality Targets</a:t>
          </a:r>
        </a:p>
      </dgm:t>
    </dgm:pt>
    <dgm:pt modelId="{229E7CDE-CE7F-40CA-B689-73F0866CCA11}" type="parTrans" cxnId="{02D87AD7-82C8-48F9-B400-159475ABA996}">
      <dgm:prSet/>
      <dgm:spPr/>
      <dgm:t>
        <a:bodyPr/>
        <a:lstStyle/>
        <a:p>
          <a:endParaRPr lang="en-US">
            <a:latin typeface="Palatino Linotype" panose="02040502050505030304" pitchFamily="18" charset="0"/>
          </a:endParaRPr>
        </a:p>
      </dgm:t>
    </dgm:pt>
    <dgm:pt modelId="{F6F1DCB6-AC24-435E-91A2-D60D3FC490C3}" type="sibTrans" cxnId="{02D87AD7-82C8-48F9-B400-159475ABA996}">
      <dgm:prSet/>
      <dgm:spPr/>
      <dgm:t>
        <a:bodyPr/>
        <a:lstStyle/>
        <a:p>
          <a:endParaRPr lang="en-US">
            <a:latin typeface="Palatino Linotype" panose="02040502050505030304" pitchFamily="18" charset="0"/>
          </a:endParaRPr>
        </a:p>
      </dgm:t>
    </dgm:pt>
    <dgm:pt modelId="{90BB5C18-7B30-4F59-8DCB-9EEA74A22BB8}">
      <dgm:prSet phldrT="[Text]" custT="1"/>
      <dgm:spPr/>
      <dgm:t>
        <a:bodyPr/>
        <a:lstStyle/>
        <a:p>
          <a:r>
            <a:rPr lang="en-US" sz="1800" dirty="0">
              <a:latin typeface="Palatino Linotype" panose="02040502050505030304" pitchFamily="18" charset="0"/>
            </a:rPr>
            <a:t>Population </a:t>
          </a:r>
          <a:br>
            <a:rPr lang="en-US" sz="1800" dirty="0">
              <a:latin typeface="Palatino Linotype" panose="02040502050505030304" pitchFamily="18" charset="0"/>
            </a:rPr>
          </a:br>
          <a:r>
            <a:rPr lang="en-US" sz="1800" dirty="0">
              <a:latin typeface="Palatino Linotype" panose="02040502050505030304" pitchFamily="18" charset="0"/>
            </a:rPr>
            <a:t>Health </a:t>
          </a:r>
          <a:br>
            <a:rPr lang="en-US" sz="1800" dirty="0">
              <a:latin typeface="Palatino Linotype" panose="02040502050505030304" pitchFamily="18" charset="0"/>
            </a:rPr>
          </a:br>
          <a:r>
            <a:rPr lang="en-US" sz="1800" dirty="0">
              <a:latin typeface="Palatino Linotype" panose="02040502050505030304" pitchFamily="18" charset="0"/>
            </a:rPr>
            <a:t>Outcomes</a:t>
          </a:r>
        </a:p>
        <a:p>
          <a:endParaRPr lang="en-US" sz="800" dirty="0">
            <a:latin typeface="Palatino Linotype" panose="02040502050505030304" pitchFamily="18" charset="0"/>
          </a:endParaRPr>
        </a:p>
        <a:p>
          <a:endParaRPr lang="en-US" sz="2000" dirty="0">
            <a:latin typeface="Palatino Linotype" panose="02040502050505030304" pitchFamily="18" charset="0"/>
          </a:endParaRPr>
        </a:p>
      </dgm:t>
    </dgm:pt>
    <dgm:pt modelId="{EBCE1181-E7BD-46F4-9A03-5F23E7CDD25B}" type="parTrans" cxnId="{B68EC790-1411-4A7F-BEE1-996ECBB36924}">
      <dgm:prSet/>
      <dgm:spPr/>
      <dgm:t>
        <a:bodyPr/>
        <a:lstStyle/>
        <a:p>
          <a:endParaRPr lang="en-US">
            <a:latin typeface="Palatino Linotype" panose="02040502050505030304" pitchFamily="18" charset="0"/>
          </a:endParaRPr>
        </a:p>
      </dgm:t>
    </dgm:pt>
    <dgm:pt modelId="{0CFDB90B-B32A-4859-A5CB-9BD33E8F82E1}" type="sibTrans" cxnId="{B68EC790-1411-4A7F-BEE1-996ECBB36924}">
      <dgm:prSet/>
      <dgm:spPr/>
      <dgm:t>
        <a:bodyPr/>
        <a:lstStyle/>
        <a:p>
          <a:endParaRPr lang="en-US">
            <a:latin typeface="Palatino Linotype" panose="02040502050505030304" pitchFamily="18" charset="0"/>
          </a:endParaRPr>
        </a:p>
      </dgm:t>
    </dgm:pt>
    <dgm:pt modelId="{D039313C-EE95-4061-BD40-691A22CD063A}" type="pres">
      <dgm:prSet presAssocID="{B016C836-9127-479C-8F9F-75D8F1792701}" presName="Name0" presStyleCnt="0">
        <dgm:presLayoutVars>
          <dgm:dir/>
          <dgm:animLvl val="lvl"/>
          <dgm:resizeHandles val="exact"/>
        </dgm:presLayoutVars>
      </dgm:prSet>
      <dgm:spPr/>
    </dgm:pt>
    <dgm:pt modelId="{420B1319-B7C0-4351-BFF9-2C88BCC679C2}" type="pres">
      <dgm:prSet presAssocID="{3EAA9074-4876-4BC0-AFC5-0A7E1BDC7747}" presName="Name8" presStyleCnt="0"/>
      <dgm:spPr/>
    </dgm:pt>
    <dgm:pt modelId="{EC1E0336-4789-4E8E-BEE0-D536323CA517}" type="pres">
      <dgm:prSet presAssocID="{3EAA9074-4876-4BC0-AFC5-0A7E1BDC7747}" presName="level" presStyleLbl="node1" presStyleIdx="0" presStyleCnt="3" custScaleY="65453">
        <dgm:presLayoutVars>
          <dgm:chMax val="1"/>
          <dgm:bulletEnabled val="1"/>
        </dgm:presLayoutVars>
      </dgm:prSet>
      <dgm:spPr/>
    </dgm:pt>
    <dgm:pt modelId="{25C72710-C952-43EB-AE63-2EDFE4CB923A}" type="pres">
      <dgm:prSet presAssocID="{3EAA9074-4876-4BC0-AFC5-0A7E1BDC7747}" presName="levelTx" presStyleLbl="revTx" presStyleIdx="0" presStyleCnt="0">
        <dgm:presLayoutVars>
          <dgm:chMax val="1"/>
          <dgm:bulletEnabled val="1"/>
        </dgm:presLayoutVars>
      </dgm:prSet>
      <dgm:spPr/>
    </dgm:pt>
    <dgm:pt modelId="{39F9870C-C5D2-499F-B372-36A303144530}" type="pres">
      <dgm:prSet presAssocID="{F5783ADE-141C-48EE-ABD4-76A3258C3B95}" presName="Name8" presStyleCnt="0"/>
      <dgm:spPr/>
    </dgm:pt>
    <dgm:pt modelId="{DA55C82F-45B4-4D38-B68E-70316A87C749}" type="pres">
      <dgm:prSet presAssocID="{F5783ADE-141C-48EE-ABD4-76A3258C3B95}" presName="level" presStyleLbl="node1" presStyleIdx="1" presStyleCnt="3" custScaleY="69463">
        <dgm:presLayoutVars>
          <dgm:chMax val="1"/>
          <dgm:bulletEnabled val="1"/>
        </dgm:presLayoutVars>
      </dgm:prSet>
      <dgm:spPr/>
    </dgm:pt>
    <dgm:pt modelId="{FD22B68F-325E-45FC-80B6-7BF1051E5CA7}" type="pres">
      <dgm:prSet presAssocID="{F5783ADE-141C-48EE-ABD4-76A3258C3B95}" presName="levelTx" presStyleLbl="revTx" presStyleIdx="0" presStyleCnt="0">
        <dgm:presLayoutVars>
          <dgm:chMax val="1"/>
          <dgm:bulletEnabled val="1"/>
        </dgm:presLayoutVars>
      </dgm:prSet>
      <dgm:spPr/>
    </dgm:pt>
    <dgm:pt modelId="{B6D370EA-B372-4AFE-A618-64CF3765AF42}" type="pres">
      <dgm:prSet presAssocID="{90BB5C18-7B30-4F59-8DCB-9EEA74A22BB8}" presName="Name8" presStyleCnt="0"/>
      <dgm:spPr/>
    </dgm:pt>
    <dgm:pt modelId="{6CE7CDDC-9E01-426D-B529-37B59C6F5577}" type="pres">
      <dgm:prSet presAssocID="{90BB5C18-7B30-4F59-8DCB-9EEA74A22BB8}" presName="level" presStyleLbl="node1" presStyleIdx="2" presStyleCnt="3">
        <dgm:presLayoutVars>
          <dgm:chMax val="1"/>
          <dgm:bulletEnabled val="1"/>
        </dgm:presLayoutVars>
      </dgm:prSet>
      <dgm:spPr/>
    </dgm:pt>
    <dgm:pt modelId="{9A5997D6-4C25-4A18-87B5-3DCE220CD6AD}" type="pres">
      <dgm:prSet presAssocID="{90BB5C18-7B30-4F59-8DCB-9EEA74A22BB8}" presName="levelTx" presStyleLbl="revTx" presStyleIdx="0" presStyleCnt="0">
        <dgm:presLayoutVars>
          <dgm:chMax val="1"/>
          <dgm:bulletEnabled val="1"/>
        </dgm:presLayoutVars>
      </dgm:prSet>
      <dgm:spPr/>
    </dgm:pt>
  </dgm:ptLst>
  <dgm:cxnLst>
    <dgm:cxn modelId="{7E23BA00-0FC4-2F46-BAD3-0A83A34C8066}" type="presOf" srcId="{F5783ADE-141C-48EE-ABD4-76A3258C3B95}" destId="{DA55C82F-45B4-4D38-B68E-70316A87C749}" srcOrd="0" destOrd="0" presId="urn:microsoft.com/office/officeart/2005/8/layout/pyramid3"/>
    <dgm:cxn modelId="{24BEDF0E-D24E-E148-8549-384DAA3C3B05}" type="presOf" srcId="{3EAA9074-4876-4BC0-AFC5-0A7E1BDC7747}" destId="{25C72710-C952-43EB-AE63-2EDFE4CB923A}" srcOrd="1" destOrd="0" presId="urn:microsoft.com/office/officeart/2005/8/layout/pyramid3"/>
    <dgm:cxn modelId="{3AED815E-91C3-0946-8DD7-166B41EFD504}" type="presOf" srcId="{F5783ADE-141C-48EE-ABD4-76A3258C3B95}" destId="{FD22B68F-325E-45FC-80B6-7BF1051E5CA7}" srcOrd="1" destOrd="0" presId="urn:microsoft.com/office/officeart/2005/8/layout/pyramid3"/>
    <dgm:cxn modelId="{E0005546-230C-2C4B-A3A9-169B554B70F8}" type="presOf" srcId="{90BB5C18-7B30-4F59-8DCB-9EEA74A22BB8}" destId="{6CE7CDDC-9E01-426D-B529-37B59C6F5577}" srcOrd="0" destOrd="0" presId="urn:microsoft.com/office/officeart/2005/8/layout/pyramid3"/>
    <dgm:cxn modelId="{86024458-D805-AF49-959B-96DEFB20AAE0}" type="presOf" srcId="{90BB5C18-7B30-4F59-8DCB-9EEA74A22BB8}" destId="{9A5997D6-4C25-4A18-87B5-3DCE220CD6AD}" srcOrd="1" destOrd="0" presId="urn:microsoft.com/office/officeart/2005/8/layout/pyramid3"/>
    <dgm:cxn modelId="{B68EC790-1411-4A7F-BEE1-996ECBB36924}" srcId="{B016C836-9127-479C-8F9F-75D8F1792701}" destId="{90BB5C18-7B30-4F59-8DCB-9EEA74A22BB8}" srcOrd="2" destOrd="0" parTransId="{EBCE1181-E7BD-46F4-9A03-5F23E7CDD25B}" sibTransId="{0CFDB90B-B32A-4859-A5CB-9BD33E8F82E1}"/>
    <dgm:cxn modelId="{812319BA-E9B4-3C4E-ABA7-D070C40D2D3E}" type="presOf" srcId="{3EAA9074-4876-4BC0-AFC5-0A7E1BDC7747}" destId="{EC1E0336-4789-4E8E-BEE0-D536323CA517}" srcOrd="0" destOrd="0" presId="urn:microsoft.com/office/officeart/2005/8/layout/pyramid3"/>
    <dgm:cxn modelId="{9719FEC2-4DC0-45C7-A6CC-4FA3F6214628}" srcId="{B016C836-9127-479C-8F9F-75D8F1792701}" destId="{3EAA9074-4876-4BC0-AFC5-0A7E1BDC7747}" srcOrd="0" destOrd="0" parTransId="{6A667B6A-CCA3-4402-B3A8-FF2AFD2A8F1D}" sibTransId="{ACFDB260-C7C0-40A4-920B-195653328DD6}"/>
    <dgm:cxn modelId="{02D87AD7-82C8-48F9-B400-159475ABA996}" srcId="{B016C836-9127-479C-8F9F-75D8F1792701}" destId="{F5783ADE-141C-48EE-ABD4-76A3258C3B95}" srcOrd="1" destOrd="0" parTransId="{229E7CDE-CE7F-40CA-B689-73F0866CCA11}" sibTransId="{F6F1DCB6-AC24-435E-91A2-D60D3FC490C3}"/>
    <dgm:cxn modelId="{9936F9ED-DCD9-5E48-8DF7-88B5C504EEAB}" type="presOf" srcId="{B016C836-9127-479C-8F9F-75D8F1792701}" destId="{D039313C-EE95-4061-BD40-691A22CD063A}" srcOrd="0" destOrd="0" presId="urn:microsoft.com/office/officeart/2005/8/layout/pyramid3"/>
    <dgm:cxn modelId="{B721D483-B3FF-8041-A067-3CFD880F1257}" type="presParOf" srcId="{D039313C-EE95-4061-BD40-691A22CD063A}" destId="{420B1319-B7C0-4351-BFF9-2C88BCC679C2}" srcOrd="0" destOrd="0" presId="urn:microsoft.com/office/officeart/2005/8/layout/pyramid3"/>
    <dgm:cxn modelId="{F35BC0FB-6BD5-E141-BABF-0FE23159C301}" type="presParOf" srcId="{420B1319-B7C0-4351-BFF9-2C88BCC679C2}" destId="{EC1E0336-4789-4E8E-BEE0-D536323CA517}" srcOrd="0" destOrd="0" presId="urn:microsoft.com/office/officeart/2005/8/layout/pyramid3"/>
    <dgm:cxn modelId="{B8F18806-BA5C-6B4A-B801-30D4645CFCAD}" type="presParOf" srcId="{420B1319-B7C0-4351-BFF9-2C88BCC679C2}" destId="{25C72710-C952-43EB-AE63-2EDFE4CB923A}" srcOrd="1" destOrd="0" presId="urn:microsoft.com/office/officeart/2005/8/layout/pyramid3"/>
    <dgm:cxn modelId="{29299173-E101-8C4C-A919-3CD41716EAED}" type="presParOf" srcId="{D039313C-EE95-4061-BD40-691A22CD063A}" destId="{39F9870C-C5D2-499F-B372-36A303144530}" srcOrd="1" destOrd="0" presId="urn:microsoft.com/office/officeart/2005/8/layout/pyramid3"/>
    <dgm:cxn modelId="{739F888B-1C29-F649-8E47-D9C7C3D6E733}" type="presParOf" srcId="{39F9870C-C5D2-499F-B372-36A303144530}" destId="{DA55C82F-45B4-4D38-B68E-70316A87C749}" srcOrd="0" destOrd="0" presId="urn:microsoft.com/office/officeart/2005/8/layout/pyramid3"/>
    <dgm:cxn modelId="{0672C63A-5B3B-C743-B365-C7A22E773499}" type="presParOf" srcId="{39F9870C-C5D2-499F-B372-36A303144530}" destId="{FD22B68F-325E-45FC-80B6-7BF1051E5CA7}" srcOrd="1" destOrd="0" presId="urn:microsoft.com/office/officeart/2005/8/layout/pyramid3"/>
    <dgm:cxn modelId="{7FAD55A1-9C9A-FB46-AAEB-A60FF1295147}" type="presParOf" srcId="{D039313C-EE95-4061-BD40-691A22CD063A}" destId="{B6D370EA-B372-4AFE-A618-64CF3765AF42}" srcOrd="2" destOrd="0" presId="urn:microsoft.com/office/officeart/2005/8/layout/pyramid3"/>
    <dgm:cxn modelId="{4DE19C77-AEAE-E943-882B-88D30FCC068B}" type="presParOf" srcId="{B6D370EA-B372-4AFE-A618-64CF3765AF42}" destId="{6CE7CDDC-9E01-426D-B529-37B59C6F5577}" srcOrd="0" destOrd="0" presId="urn:microsoft.com/office/officeart/2005/8/layout/pyramid3"/>
    <dgm:cxn modelId="{161DBC80-1881-EC4C-B044-CBE0959457EB}" type="presParOf" srcId="{B6D370EA-B372-4AFE-A618-64CF3765AF42}" destId="{9A5997D6-4C25-4A18-87B5-3DCE220CD6AD}"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C5811C-C607-44AD-A254-3CEE3A304EBD}"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0D3F143F-B366-4CEA-9807-B86CCEB62DEE}">
      <dgm:prSet phldrT="[Text]" custT="1"/>
      <dgm:spPr/>
      <dgm:t>
        <a:bodyPr/>
        <a:lstStyle/>
        <a:p>
          <a:r>
            <a:rPr lang="en-US" sz="1400" b="1" dirty="0"/>
            <a:t>Green Mountain Care Board (GMCB)</a:t>
          </a:r>
        </a:p>
      </dgm:t>
    </dgm:pt>
    <dgm:pt modelId="{15055186-7919-407E-BE7C-CE6E4EA4547C}" type="parTrans" cxnId="{E0445FE6-1422-4116-9C76-0747AE20A390}">
      <dgm:prSet/>
      <dgm:spPr/>
      <dgm:t>
        <a:bodyPr/>
        <a:lstStyle/>
        <a:p>
          <a:endParaRPr lang="en-US"/>
        </a:p>
      </dgm:t>
    </dgm:pt>
    <dgm:pt modelId="{FE91127F-82F8-4A48-B808-4C626E23CC3A}" type="sibTrans" cxnId="{E0445FE6-1422-4116-9C76-0747AE20A390}">
      <dgm:prSet/>
      <dgm:spPr/>
      <dgm:t>
        <a:bodyPr/>
        <a:lstStyle/>
        <a:p>
          <a:endParaRPr lang="en-US"/>
        </a:p>
      </dgm:t>
    </dgm:pt>
    <dgm:pt modelId="{1B6F888D-30E9-4519-8E39-09C2BCD097A7}">
      <dgm:prSet phldrT="[Text]" custT="1"/>
      <dgm:spPr/>
      <dgm:t>
        <a:bodyPr/>
        <a:lstStyle/>
        <a:p>
          <a:r>
            <a:rPr lang="en-US" sz="1400" b="1" dirty="0"/>
            <a:t>Governor, Vermont Agency of Human Services (AHS)</a:t>
          </a:r>
          <a:br>
            <a:rPr lang="en-US" sz="1400" b="1" dirty="0"/>
          </a:br>
          <a:r>
            <a:rPr lang="en-US" sz="1200" b="0" i="1" dirty="0"/>
            <a:t>Including Medicaid</a:t>
          </a:r>
          <a:endParaRPr lang="en-US" sz="1400" b="0" i="1" dirty="0"/>
        </a:p>
      </dgm:t>
    </dgm:pt>
    <dgm:pt modelId="{483F9EAC-23DE-4D24-9C59-AFB7A48D14CB}" type="parTrans" cxnId="{342473E4-B779-4322-B6F9-D9C22628AE93}">
      <dgm:prSet/>
      <dgm:spPr/>
      <dgm:t>
        <a:bodyPr/>
        <a:lstStyle/>
        <a:p>
          <a:endParaRPr lang="en-US"/>
        </a:p>
      </dgm:t>
    </dgm:pt>
    <dgm:pt modelId="{305AE49B-5F89-495E-A3E7-B8622D891A5C}" type="sibTrans" cxnId="{342473E4-B779-4322-B6F9-D9C22628AE93}">
      <dgm:prSet/>
      <dgm:spPr/>
      <dgm:t>
        <a:bodyPr/>
        <a:lstStyle/>
        <a:p>
          <a:endParaRPr lang="en-US"/>
        </a:p>
      </dgm:t>
    </dgm:pt>
    <dgm:pt modelId="{2D4E4EC9-89BA-4821-AB0D-CC65EF6D20C8}">
      <dgm:prSet phldrT="[Text]" custT="1"/>
      <dgm:spPr/>
      <dgm:t>
        <a:bodyPr/>
        <a:lstStyle/>
        <a:p>
          <a:r>
            <a:rPr lang="en-US" sz="1400" b="1" dirty="0"/>
            <a:t>ACO (OneCare Vermont) and Vermont Providers</a:t>
          </a:r>
        </a:p>
      </dgm:t>
    </dgm:pt>
    <dgm:pt modelId="{40E4E0EA-8EF2-4F93-80CA-4A688F85E770}" type="parTrans" cxnId="{ABD1E788-E483-4494-81C3-E088C860F361}">
      <dgm:prSet/>
      <dgm:spPr/>
      <dgm:t>
        <a:bodyPr/>
        <a:lstStyle/>
        <a:p>
          <a:endParaRPr lang="en-US"/>
        </a:p>
      </dgm:t>
    </dgm:pt>
    <dgm:pt modelId="{938F3E6A-878E-4C53-8DA3-1D40E3DBFE49}" type="sibTrans" cxnId="{ABD1E788-E483-4494-81C3-E088C860F361}">
      <dgm:prSet/>
      <dgm:spPr/>
      <dgm:t>
        <a:bodyPr/>
        <a:lstStyle/>
        <a:p>
          <a:endParaRPr lang="en-US"/>
        </a:p>
      </dgm:t>
    </dgm:pt>
    <dgm:pt modelId="{A7316558-BC64-4E7C-8EBC-406E3A117DE2}">
      <dgm:prSet phldrT="[Text]" custT="1"/>
      <dgm:spPr/>
      <dgm:t>
        <a:bodyPr/>
        <a:lstStyle/>
        <a:p>
          <a:r>
            <a:rPr lang="en-US" sz="1400" b="1" dirty="0"/>
            <a:t>Center for Medicare and Medicaid Innovation (CMMI)</a:t>
          </a:r>
        </a:p>
      </dgm:t>
    </dgm:pt>
    <dgm:pt modelId="{8F588853-BE95-4EB6-A98A-9654AB9AF771}" type="parTrans" cxnId="{CFB55C84-3C51-4122-A9C1-3E74B4945E5B}">
      <dgm:prSet/>
      <dgm:spPr/>
      <dgm:t>
        <a:bodyPr/>
        <a:lstStyle/>
        <a:p>
          <a:endParaRPr lang="en-US"/>
        </a:p>
      </dgm:t>
    </dgm:pt>
    <dgm:pt modelId="{88D0D99B-D671-4A1D-B0EE-90EAC38C372F}" type="sibTrans" cxnId="{CFB55C84-3C51-4122-A9C1-3E74B4945E5B}">
      <dgm:prSet/>
      <dgm:spPr/>
      <dgm:t>
        <a:bodyPr/>
        <a:lstStyle/>
        <a:p>
          <a:endParaRPr lang="en-US"/>
        </a:p>
      </dgm:t>
    </dgm:pt>
    <dgm:pt modelId="{42CB1D19-3432-40E3-9A48-70C9B3104771}">
      <dgm:prSet phldrT="[Text]" custT="1"/>
      <dgm:spPr/>
      <dgm:t>
        <a:bodyPr/>
        <a:lstStyle/>
        <a:p>
          <a:r>
            <a:rPr lang="en-US" sz="1400" b="1" dirty="0"/>
            <a:t>Private Insurers and Vermont Businesses </a:t>
          </a:r>
        </a:p>
      </dgm:t>
    </dgm:pt>
    <dgm:pt modelId="{717769C6-5FDA-41BA-B4DE-F5E26D98273E}" type="parTrans" cxnId="{B291C965-62EB-4C75-9500-39E5F722D26D}">
      <dgm:prSet/>
      <dgm:spPr/>
      <dgm:t>
        <a:bodyPr/>
        <a:lstStyle/>
        <a:p>
          <a:endParaRPr lang="en-US"/>
        </a:p>
      </dgm:t>
    </dgm:pt>
    <dgm:pt modelId="{6E57A23C-DF50-4BF5-AF2D-00A7DB01EB2B}" type="sibTrans" cxnId="{B291C965-62EB-4C75-9500-39E5F722D26D}">
      <dgm:prSet/>
      <dgm:spPr/>
      <dgm:t>
        <a:bodyPr/>
        <a:lstStyle/>
        <a:p>
          <a:endParaRPr lang="en-US"/>
        </a:p>
      </dgm:t>
    </dgm:pt>
    <dgm:pt modelId="{3584CD70-93DF-4957-B4E8-859F7D0D0D62}" type="pres">
      <dgm:prSet presAssocID="{EEC5811C-C607-44AD-A254-3CEE3A304EBD}" presName="theList" presStyleCnt="0">
        <dgm:presLayoutVars>
          <dgm:dir/>
          <dgm:animLvl val="lvl"/>
          <dgm:resizeHandles val="exact"/>
        </dgm:presLayoutVars>
      </dgm:prSet>
      <dgm:spPr/>
    </dgm:pt>
    <dgm:pt modelId="{939AB04E-0BE8-48BD-B6ED-774526D75603}" type="pres">
      <dgm:prSet presAssocID="{A7316558-BC64-4E7C-8EBC-406E3A117DE2}" presName="compNode" presStyleCnt="0"/>
      <dgm:spPr/>
    </dgm:pt>
    <dgm:pt modelId="{BCBB9FBC-7CA6-4300-8D44-512C33939235}" type="pres">
      <dgm:prSet presAssocID="{A7316558-BC64-4E7C-8EBC-406E3A117DE2}" presName="aNode" presStyleLbl="bgShp" presStyleIdx="0" presStyleCnt="5"/>
      <dgm:spPr/>
    </dgm:pt>
    <dgm:pt modelId="{BF888B2B-0F5F-40D3-AA69-244245666AB0}" type="pres">
      <dgm:prSet presAssocID="{A7316558-BC64-4E7C-8EBC-406E3A117DE2}" presName="textNode" presStyleLbl="bgShp" presStyleIdx="0" presStyleCnt="5"/>
      <dgm:spPr/>
    </dgm:pt>
    <dgm:pt modelId="{78C5BD4E-D086-452B-B412-685D06216768}" type="pres">
      <dgm:prSet presAssocID="{A7316558-BC64-4E7C-8EBC-406E3A117DE2}" presName="compChildNode" presStyleCnt="0"/>
      <dgm:spPr/>
    </dgm:pt>
    <dgm:pt modelId="{3AE06661-5BDD-497C-AEDD-034A073E33B3}" type="pres">
      <dgm:prSet presAssocID="{A7316558-BC64-4E7C-8EBC-406E3A117DE2}" presName="theInnerList" presStyleCnt="0"/>
      <dgm:spPr/>
    </dgm:pt>
    <dgm:pt modelId="{D23613D4-F106-4A64-984D-12B202D152FB}" type="pres">
      <dgm:prSet presAssocID="{A7316558-BC64-4E7C-8EBC-406E3A117DE2}" presName="aSpace" presStyleCnt="0"/>
      <dgm:spPr/>
    </dgm:pt>
    <dgm:pt modelId="{8C4C69E2-26AC-4673-8974-56DDD4C6CF90}" type="pres">
      <dgm:prSet presAssocID="{0D3F143F-B366-4CEA-9807-B86CCEB62DEE}" presName="compNode" presStyleCnt="0"/>
      <dgm:spPr/>
    </dgm:pt>
    <dgm:pt modelId="{BC82E991-444F-44D5-AE7F-84FED7206F72}" type="pres">
      <dgm:prSet presAssocID="{0D3F143F-B366-4CEA-9807-B86CCEB62DEE}" presName="aNode" presStyleLbl="bgShp" presStyleIdx="1" presStyleCnt="5"/>
      <dgm:spPr/>
    </dgm:pt>
    <dgm:pt modelId="{B0E4DA50-F15D-4BFB-8DF6-3A4702BFBD52}" type="pres">
      <dgm:prSet presAssocID="{0D3F143F-B366-4CEA-9807-B86CCEB62DEE}" presName="textNode" presStyleLbl="bgShp" presStyleIdx="1" presStyleCnt="5"/>
      <dgm:spPr/>
    </dgm:pt>
    <dgm:pt modelId="{CC66579B-6327-4A38-8A1E-0C0FC81D40CD}" type="pres">
      <dgm:prSet presAssocID="{0D3F143F-B366-4CEA-9807-B86CCEB62DEE}" presName="compChildNode" presStyleCnt="0"/>
      <dgm:spPr/>
    </dgm:pt>
    <dgm:pt modelId="{FC42CD18-2AC9-4B68-86F6-76BAD922AC62}" type="pres">
      <dgm:prSet presAssocID="{0D3F143F-B366-4CEA-9807-B86CCEB62DEE}" presName="theInnerList" presStyleCnt="0"/>
      <dgm:spPr/>
    </dgm:pt>
    <dgm:pt modelId="{B138F336-826F-4FAF-9F82-D60DEDB85DD2}" type="pres">
      <dgm:prSet presAssocID="{0D3F143F-B366-4CEA-9807-B86CCEB62DEE}" presName="aSpace" presStyleCnt="0"/>
      <dgm:spPr/>
    </dgm:pt>
    <dgm:pt modelId="{88528AAF-94C5-497D-A2AB-C5AE534F84A1}" type="pres">
      <dgm:prSet presAssocID="{1B6F888D-30E9-4519-8E39-09C2BCD097A7}" presName="compNode" presStyleCnt="0"/>
      <dgm:spPr/>
    </dgm:pt>
    <dgm:pt modelId="{B536019C-10D2-405E-A63C-B3C66C3033C3}" type="pres">
      <dgm:prSet presAssocID="{1B6F888D-30E9-4519-8E39-09C2BCD097A7}" presName="aNode" presStyleLbl="bgShp" presStyleIdx="2" presStyleCnt="5"/>
      <dgm:spPr/>
    </dgm:pt>
    <dgm:pt modelId="{ED3D67B0-C6BA-4D33-A6A9-63148EFB4215}" type="pres">
      <dgm:prSet presAssocID="{1B6F888D-30E9-4519-8E39-09C2BCD097A7}" presName="textNode" presStyleLbl="bgShp" presStyleIdx="2" presStyleCnt="5"/>
      <dgm:spPr/>
    </dgm:pt>
    <dgm:pt modelId="{D71ADE2B-80B9-4692-BBEE-356850CA2B8F}" type="pres">
      <dgm:prSet presAssocID="{1B6F888D-30E9-4519-8E39-09C2BCD097A7}" presName="compChildNode" presStyleCnt="0"/>
      <dgm:spPr/>
    </dgm:pt>
    <dgm:pt modelId="{C8E38BCE-7F27-460F-88F5-0E61F1C775D3}" type="pres">
      <dgm:prSet presAssocID="{1B6F888D-30E9-4519-8E39-09C2BCD097A7}" presName="theInnerList" presStyleCnt="0"/>
      <dgm:spPr/>
    </dgm:pt>
    <dgm:pt modelId="{74CE851E-5EFF-44EC-AA9B-79B9FE1E79B9}" type="pres">
      <dgm:prSet presAssocID="{1B6F888D-30E9-4519-8E39-09C2BCD097A7}" presName="aSpace" presStyleCnt="0"/>
      <dgm:spPr/>
    </dgm:pt>
    <dgm:pt modelId="{1F0AD572-0239-408D-8FEB-6E5AA814AE60}" type="pres">
      <dgm:prSet presAssocID="{2D4E4EC9-89BA-4821-AB0D-CC65EF6D20C8}" presName="compNode" presStyleCnt="0"/>
      <dgm:spPr/>
    </dgm:pt>
    <dgm:pt modelId="{E9A4520B-C37F-4C57-B5BF-E6E0A6FC25B7}" type="pres">
      <dgm:prSet presAssocID="{2D4E4EC9-89BA-4821-AB0D-CC65EF6D20C8}" presName="aNode" presStyleLbl="bgShp" presStyleIdx="3" presStyleCnt="5"/>
      <dgm:spPr/>
    </dgm:pt>
    <dgm:pt modelId="{0863F709-F972-4467-97B0-FB447B9EB40F}" type="pres">
      <dgm:prSet presAssocID="{2D4E4EC9-89BA-4821-AB0D-CC65EF6D20C8}" presName="textNode" presStyleLbl="bgShp" presStyleIdx="3" presStyleCnt="5"/>
      <dgm:spPr/>
    </dgm:pt>
    <dgm:pt modelId="{53EB345C-A628-42A6-967B-99F7428CAA76}" type="pres">
      <dgm:prSet presAssocID="{2D4E4EC9-89BA-4821-AB0D-CC65EF6D20C8}" presName="compChildNode" presStyleCnt="0"/>
      <dgm:spPr/>
    </dgm:pt>
    <dgm:pt modelId="{0A8BF599-E809-4507-B734-5D3EF9F44A57}" type="pres">
      <dgm:prSet presAssocID="{2D4E4EC9-89BA-4821-AB0D-CC65EF6D20C8}" presName="theInnerList" presStyleCnt="0"/>
      <dgm:spPr/>
    </dgm:pt>
    <dgm:pt modelId="{F7FA3152-D863-42D2-B493-6E21B5A3856B}" type="pres">
      <dgm:prSet presAssocID="{2D4E4EC9-89BA-4821-AB0D-CC65EF6D20C8}" presName="aSpace" presStyleCnt="0"/>
      <dgm:spPr/>
    </dgm:pt>
    <dgm:pt modelId="{F3E3CE7B-BF56-4F00-8DB6-AB3897F398B3}" type="pres">
      <dgm:prSet presAssocID="{42CB1D19-3432-40E3-9A48-70C9B3104771}" presName="compNode" presStyleCnt="0"/>
      <dgm:spPr/>
    </dgm:pt>
    <dgm:pt modelId="{B8284022-5BD3-4FD5-A90D-D85708E9028C}" type="pres">
      <dgm:prSet presAssocID="{42CB1D19-3432-40E3-9A48-70C9B3104771}" presName="aNode" presStyleLbl="bgShp" presStyleIdx="4" presStyleCnt="5"/>
      <dgm:spPr/>
    </dgm:pt>
    <dgm:pt modelId="{21C0DFFD-BED7-454D-A164-64C1716A514D}" type="pres">
      <dgm:prSet presAssocID="{42CB1D19-3432-40E3-9A48-70C9B3104771}" presName="textNode" presStyleLbl="bgShp" presStyleIdx="4" presStyleCnt="5"/>
      <dgm:spPr/>
    </dgm:pt>
    <dgm:pt modelId="{C4F51758-186B-4AAD-B478-CA874BFF44D2}" type="pres">
      <dgm:prSet presAssocID="{42CB1D19-3432-40E3-9A48-70C9B3104771}" presName="compChildNode" presStyleCnt="0"/>
      <dgm:spPr/>
    </dgm:pt>
    <dgm:pt modelId="{CCB1FD9E-875B-4810-879E-B6CF9A028EB3}" type="pres">
      <dgm:prSet presAssocID="{42CB1D19-3432-40E3-9A48-70C9B3104771}" presName="theInnerList" presStyleCnt="0"/>
      <dgm:spPr/>
    </dgm:pt>
  </dgm:ptLst>
  <dgm:cxnLst>
    <dgm:cxn modelId="{5C2FF800-F695-4DE6-B82D-167CF5AE31E6}" type="presOf" srcId="{0D3F143F-B366-4CEA-9807-B86CCEB62DEE}" destId="{B0E4DA50-F15D-4BFB-8DF6-3A4702BFBD52}" srcOrd="1" destOrd="0" presId="urn:microsoft.com/office/officeart/2005/8/layout/lProcess2"/>
    <dgm:cxn modelId="{FA59F604-D7DE-4895-98C3-0B889B3C48BB}" type="presOf" srcId="{2D4E4EC9-89BA-4821-AB0D-CC65EF6D20C8}" destId="{0863F709-F972-4467-97B0-FB447B9EB40F}" srcOrd="1" destOrd="0" presId="urn:microsoft.com/office/officeart/2005/8/layout/lProcess2"/>
    <dgm:cxn modelId="{CC558B1A-4740-4254-B907-BD59E55E25C4}" type="presOf" srcId="{1B6F888D-30E9-4519-8E39-09C2BCD097A7}" destId="{B536019C-10D2-405E-A63C-B3C66C3033C3}" srcOrd="0" destOrd="0" presId="urn:microsoft.com/office/officeart/2005/8/layout/lProcess2"/>
    <dgm:cxn modelId="{B2B7E31C-1BBF-42E4-AE9D-845EB9747C4F}" type="presOf" srcId="{42CB1D19-3432-40E3-9A48-70C9B3104771}" destId="{21C0DFFD-BED7-454D-A164-64C1716A514D}" srcOrd="1" destOrd="0" presId="urn:microsoft.com/office/officeart/2005/8/layout/lProcess2"/>
    <dgm:cxn modelId="{10508527-9F07-478B-AADB-5DF575E74E61}" type="presOf" srcId="{A7316558-BC64-4E7C-8EBC-406E3A117DE2}" destId="{BF888B2B-0F5F-40D3-AA69-244245666AB0}" srcOrd="1" destOrd="0" presId="urn:microsoft.com/office/officeart/2005/8/layout/lProcess2"/>
    <dgm:cxn modelId="{D1326A34-7DC0-4AD7-B404-DF0AB132407D}" type="presOf" srcId="{2D4E4EC9-89BA-4821-AB0D-CC65EF6D20C8}" destId="{E9A4520B-C37F-4C57-B5BF-E6E0A6FC25B7}" srcOrd="0" destOrd="0" presId="urn:microsoft.com/office/officeart/2005/8/layout/lProcess2"/>
    <dgm:cxn modelId="{B291C965-62EB-4C75-9500-39E5F722D26D}" srcId="{EEC5811C-C607-44AD-A254-3CEE3A304EBD}" destId="{42CB1D19-3432-40E3-9A48-70C9B3104771}" srcOrd="4" destOrd="0" parTransId="{717769C6-5FDA-41BA-B4DE-F5E26D98273E}" sibTransId="{6E57A23C-DF50-4BF5-AF2D-00A7DB01EB2B}"/>
    <dgm:cxn modelId="{33F61155-A664-4C63-9CEC-9C659ACB069A}" type="presOf" srcId="{42CB1D19-3432-40E3-9A48-70C9B3104771}" destId="{B8284022-5BD3-4FD5-A90D-D85708E9028C}" srcOrd="0" destOrd="0" presId="urn:microsoft.com/office/officeart/2005/8/layout/lProcess2"/>
    <dgm:cxn modelId="{CFB55C84-3C51-4122-A9C1-3E74B4945E5B}" srcId="{EEC5811C-C607-44AD-A254-3CEE3A304EBD}" destId="{A7316558-BC64-4E7C-8EBC-406E3A117DE2}" srcOrd="0" destOrd="0" parTransId="{8F588853-BE95-4EB6-A98A-9654AB9AF771}" sibTransId="{88D0D99B-D671-4A1D-B0EE-90EAC38C372F}"/>
    <dgm:cxn modelId="{ABD1E788-E483-4494-81C3-E088C860F361}" srcId="{EEC5811C-C607-44AD-A254-3CEE3A304EBD}" destId="{2D4E4EC9-89BA-4821-AB0D-CC65EF6D20C8}" srcOrd="3" destOrd="0" parTransId="{40E4E0EA-8EF2-4F93-80CA-4A688F85E770}" sibTransId="{938F3E6A-878E-4C53-8DA3-1D40E3DBFE49}"/>
    <dgm:cxn modelId="{B9C29D96-DB03-402F-95E2-74D27D5D8627}" type="presOf" srcId="{0D3F143F-B366-4CEA-9807-B86CCEB62DEE}" destId="{BC82E991-444F-44D5-AE7F-84FED7206F72}" srcOrd="0" destOrd="0" presId="urn:microsoft.com/office/officeart/2005/8/layout/lProcess2"/>
    <dgm:cxn modelId="{BFB5469A-ABB5-445E-9E5C-ADA3A9F081FF}" type="presOf" srcId="{EEC5811C-C607-44AD-A254-3CEE3A304EBD}" destId="{3584CD70-93DF-4957-B4E8-859F7D0D0D62}" srcOrd="0" destOrd="0" presId="urn:microsoft.com/office/officeart/2005/8/layout/lProcess2"/>
    <dgm:cxn modelId="{7AA2F3BA-8862-45E5-BF27-1079AF83B16D}" type="presOf" srcId="{A7316558-BC64-4E7C-8EBC-406E3A117DE2}" destId="{BCBB9FBC-7CA6-4300-8D44-512C33939235}" srcOrd="0" destOrd="0" presId="urn:microsoft.com/office/officeart/2005/8/layout/lProcess2"/>
    <dgm:cxn modelId="{8FEF39D7-3F45-42B8-ACC5-A94A697A570B}" type="presOf" srcId="{1B6F888D-30E9-4519-8E39-09C2BCD097A7}" destId="{ED3D67B0-C6BA-4D33-A6A9-63148EFB4215}" srcOrd="1" destOrd="0" presId="urn:microsoft.com/office/officeart/2005/8/layout/lProcess2"/>
    <dgm:cxn modelId="{342473E4-B779-4322-B6F9-D9C22628AE93}" srcId="{EEC5811C-C607-44AD-A254-3CEE3A304EBD}" destId="{1B6F888D-30E9-4519-8E39-09C2BCD097A7}" srcOrd="2" destOrd="0" parTransId="{483F9EAC-23DE-4D24-9C59-AFB7A48D14CB}" sibTransId="{305AE49B-5F89-495E-A3E7-B8622D891A5C}"/>
    <dgm:cxn modelId="{E0445FE6-1422-4116-9C76-0747AE20A390}" srcId="{EEC5811C-C607-44AD-A254-3CEE3A304EBD}" destId="{0D3F143F-B366-4CEA-9807-B86CCEB62DEE}" srcOrd="1" destOrd="0" parTransId="{15055186-7919-407E-BE7C-CE6E4EA4547C}" sibTransId="{FE91127F-82F8-4A48-B808-4C626E23CC3A}"/>
    <dgm:cxn modelId="{0E516E7F-064B-4056-ABB0-471005063723}" type="presParOf" srcId="{3584CD70-93DF-4957-B4E8-859F7D0D0D62}" destId="{939AB04E-0BE8-48BD-B6ED-774526D75603}" srcOrd="0" destOrd="0" presId="urn:microsoft.com/office/officeart/2005/8/layout/lProcess2"/>
    <dgm:cxn modelId="{791D734D-73F4-47AE-A252-9225E8F7533C}" type="presParOf" srcId="{939AB04E-0BE8-48BD-B6ED-774526D75603}" destId="{BCBB9FBC-7CA6-4300-8D44-512C33939235}" srcOrd="0" destOrd="0" presId="urn:microsoft.com/office/officeart/2005/8/layout/lProcess2"/>
    <dgm:cxn modelId="{4B2C528A-CEE2-4794-B497-89BA47866FBA}" type="presParOf" srcId="{939AB04E-0BE8-48BD-B6ED-774526D75603}" destId="{BF888B2B-0F5F-40D3-AA69-244245666AB0}" srcOrd="1" destOrd="0" presId="urn:microsoft.com/office/officeart/2005/8/layout/lProcess2"/>
    <dgm:cxn modelId="{A1B4D4D1-217F-4E93-935C-3F072E9F4630}" type="presParOf" srcId="{939AB04E-0BE8-48BD-B6ED-774526D75603}" destId="{78C5BD4E-D086-452B-B412-685D06216768}" srcOrd="2" destOrd="0" presId="urn:microsoft.com/office/officeart/2005/8/layout/lProcess2"/>
    <dgm:cxn modelId="{1552DAE3-FC85-4635-9FFB-51476E55B676}" type="presParOf" srcId="{78C5BD4E-D086-452B-B412-685D06216768}" destId="{3AE06661-5BDD-497C-AEDD-034A073E33B3}" srcOrd="0" destOrd="0" presId="urn:microsoft.com/office/officeart/2005/8/layout/lProcess2"/>
    <dgm:cxn modelId="{A6AA5F25-2695-4A7F-B266-38CFF1932899}" type="presParOf" srcId="{3584CD70-93DF-4957-B4E8-859F7D0D0D62}" destId="{D23613D4-F106-4A64-984D-12B202D152FB}" srcOrd="1" destOrd="0" presId="urn:microsoft.com/office/officeart/2005/8/layout/lProcess2"/>
    <dgm:cxn modelId="{5465A61E-D89F-4ED9-8978-AEC9E9E42C9B}" type="presParOf" srcId="{3584CD70-93DF-4957-B4E8-859F7D0D0D62}" destId="{8C4C69E2-26AC-4673-8974-56DDD4C6CF90}" srcOrd="2" destOrd="0" presId="urn:microsoft.com/office/officeart/2005/8/layout/lProcess2"/>
    <dgm:cxn modelId="{61545234-2939-4228-BAB3-986D834E24CC}" type="presParOf" srcId="{8C4C69E2-26AC-4673-8974-56DDD4C6CF90}" destId="{BC82E991-444F-44D5-AE7F-84FED7206F72}" srcOrd="0" destOrd="0" presId="urn:microsoft.com/office/officeart/2005/8/layout/lProcess2"/>
    <dgm:cxn modelId="{E2D8ECCD-B926-4903-9BE2-805FB220471E}" type="presParOf" srcId="{8C4C69E2-26AC-4673-8974-56DDD4C6CF90}" destId="{B0E4DA50-F15D-4BFB-8DF6-3A4702BFBD52}" srcOrd="1" destOrd="0" presId="urn:microsoft.com/office/officeart/2005/8/layout/lProcess2"/>
    <dgm:cxn modelId="{9095BEEF-7FBD-4C13-B9EE-464B4E5716DC}" type="presParOf" srcId="{8C4C69E2-26AC-4673-8974-56DDD4C6CF90}" destId="{CC66579B-6327-4A38-8A1E-0C0FC81D40CD}" srcOrd="2" destOrd="0" presId="urn:microsoft.com/office/officeart/2005/8/layout/lProcess2"/>
    <dgm:cxn modelId="{CB36D511-330E-45AC-B9AD-88E0BB9A9C8F}" type="presParOf" srcId="{CC66579B-6327-4A38-8A1E-0C0FC81D40CD}" destId="{FC42CD18-2AC9-4B68-86F6-76BAD922AC62}" srcOrd="0" destOrd="0" presId="urn:microsoft.com/office/officeart/2005/8/layout/lProcess2"/>
    <dgm:cxn modelId="{4CE2D1EE-8740-4106-8539-7D97E4AA8C04}" type="presParOf" srcId="{3584CD70-93DF-4957-B4E8-859F7D0D0D62}" destId="{B138F336-826F-4FAF-9F82-D60DEDB85DD2}" srcOrd="3" destOrd="0" presId="urn:microsoft.com/office/officeart/2005/8/layout/lProcess2"/>
    <dgm:cxn modelId="{160EAFBC-82E0-4D30-9D40-3F72EA9AFB75}" type="presParOf" srcId="{3584CD70-93DF-4957-B4E8-859F7D0D0D62}" destId="{88528AAF-94C5-497D-A2AB-C5AE534F84A1}" srcOrd="4" destOrd="0" presId="urn:microsoft.com/office/officeart/2005/8/layout/lProcess2"/>
    <dgm:cxn modelId="{A4FC3620-51FC-476C-88DC-F06DB7FC8F41}" type="presParOf" srcId="{88528AAF-94C5-497D-A2AB-C5AE534F84A1}" destId="{B536019C-10D2-405E-A63C-B3C66C3033C3}" srcOrd="0" destOrd="0" presId="urn:microsoft.com/office/officeart/2005/8/layout/lProcess2"/>
    <dgm:cxn modelId="{A2AE3365-E3B3-4F41-BE81-D3F7B89E713C}" type="presParOf" srcId="{88528AAF-94C5-497D-A2AB-C5AE534F84A1}" destId="{ED3D67B0-C6BA-4D33-A6A9-63148EFB4215}" srcOrd="1" destOrd="0" presId="urn:microsoft.com/office/officeart/2005/8/layout/lProcess2"/>
    <dgm:cxn modelId="{6D04FDA8-F8E4-4E1C-A580-D29BEB8DD07E}" type="presParOf" srcId="{88528AAF-94C5-497D-A2AB-C5AE534F84A1}" destId="{D71ADE2B-80B9-4692-BBEE-356850CA2B8F}" srcOrd="2" destOrd="0" presId="urn:microsoft.com/office/officeart/2005/8/layout/lProcess2"/>
    <dgm:cxn modelId="{832A5D7B-CF9D-4CE9-9735-BF510CB9FEFE}" type="presParOf" srcId="{D71ADE2B-80B9-4692-BBEE-356850CA2B8F}" destId="{C8E38BCE-7F27-460F-88F5-0E61F1C775D3}" srcOrd="0" destOrd="0" presId="urn:microsoft.com/office/officeart/2005/8/layout/lProcess2"/>
    <dgm:cxn modelId="{AB49E526-F751-485B-BA90-B08CD2053727}" type="presParOf" srcId="{3584CD70-93DF-4957-B4E8-859F7D0D0D62}" destId="{74CE851E-5EFF-44EC-AA9B-79B9FE1E79B9}" srcOrd="5" destOrd="0" presId="urn:microsoft.com/office/officeart/2005/8/layout/lProcess2"/>
    <dgm:cxn modelId="{FA59E380-383F-415F-A58F-A32AF65AFE95}" type="presParOf" srcId="{3584CD70-93DF-4957-B4E8-859F7D0D0D62}" destId="{1F0AD572-0239-408D-8FEB-6E5AA814AE60}" srcOrd="6" destOrd="0" presId="urn:microsoft.com/office/officeart/2005/8/layout/lProcess2"/>
    <dgm:cxn modelId="{8F43FD06-0F9C-4CE8-9CCB-FB7CF99E0CBA}" type="presParOf" srcId="{1F0AD572-0239-408D-8FEB-6E5AA814AE60}" destId="{E9A4520B-C37F-4C57-B5BF-E6E0A6FC25B7}" srcOrd="0" destOrd="0" presId="urn:microsoft.com/office/officeart/2005/8/layout/lProcess2"/>
    <dgm:cxn modelId="{CA4C5933-BAEA-4F3A-93CD-1C7EAE93BF97}" type="presParOf" srcId="{1F0AD572-0239-408D-8FEB-6E5AA814AE60}" destId="{0863F709-F972-4467-97B0-FB447B9EB40F}" srcOrd="1" destOrd="0" presId="urn:microsoft.com/office/officeart/2005/8/layout/lProcess2"/>
    <dgm:cxn modelId="{F258CB8D-9957-4548-AD65-F12ED62F35CA}" type="presParOf" srcId="{1F0AD572-0239-408D-8FEB-6E5AA814AE60}" destId="{53EB345C-A628-42A6-967B-99F7428CAA76}" srcOrd="2" destOrd="0" presId="urn:microsoft.com/office/officeart/2005/8/layout/lProcess2"/>
    <dgm:cxn modelId="{1C308FE8-A3B1-4422-A67C-46BA7E51B655}" type="presParOf" srcId="{53EB345C-A628-42A6-967B-99F7428CAA76}" destId="{0A8BF599-E809-4507-B734-5D3EF9F44A57}" srcOrd="0" destOrd="0" presId="urn:microsoft.com/office/officeart/2005/8/layout/lProcess2"/>
    <dgm:cxn modelId="{1BE6C11A-525E-4AF3-A4FE-0D999E4D3B20}" type="presParOf" srcId="{3584CD70-93DF-4957-B4E8-859F7D0D0D62}" destId="{F7FA3152-D863-42D2-B493-6E21B5A3856B}" srcOrd="7" destOrd="0" presId="urn:microsoft.com/office/officeart/2005/8/layout/lProcess2"/>
    <dgm:cxn modelId="{934B937B-F315-4F08-B2D5-BFE666B8E0D8}" type="presParOf" srcId="{3584CD70-93DF-4957-B4E8-859F7D0D0D62}" destId="{F3E3CE7B-BF56-4F00-8DB6-AB3897F398B3}" srcOrd="8" destOrd="0" presId="urn:microsoft.com/office/officeart/2005/8/layout/lProcess2"/>
    <dgm:cxn modelId="{8F2CB382-C12E-4285-8696-E7BDF2811191}" type="presParOf" srcId="{F3E3CE7B-BF56-4F00-8DB6-AB3897F398B3}" destId="{B8284022-5BD3-4FD5-A90D-D85708E9028C}" srcOrd="0" destOrd="0" presId="urn:microsoft.com/office/officeart/2005/8/layout/lProcess2"/>
    <dgm:cxn modelId="{0509A124-BAF5-4C2B-8058-CE59231236EE}" type="presParOf" srcId="{F3E3CE7B-BF56-4F00-8DB6-AB3897F398B3}" destId="{21C0DFFD-BED7-454D-A164-64C1716A514D}" srcOrd="1" destOrd="0" presId="urn:microsoft.com/office/officeart/2005/8/layout/lProcess2"/>
    <dgm:cxn modelId="{D19DB2A9-1DAF-4994-A2A5-D43843F7A562}" type="presParOf" srcId="{F3E3CE7B-BF56-4F00-8DB6-AB3897F398B3}" destId="{C4F51758-186B-4AAD-B478-CA874BFF44D2}" srcOrd="2" destOrd="0" presId="urn:microsoft.com/office/officeart/2005/8/layout/lProcess2"/>
    <dgm:cxn modelId="{A228C55B-E9BE-4983-995E-CDC75A725B46}" type="presParOf" srcId="{C4F51758-186B-4AAD-B478-CA874BFF44D2}" destId="{CCB1FD9E-875B-4810-879E-B6CF9A028EB3}"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724043-F66A-488F-9065-13BA53666A04}">
      <dsp:nvSpPr>
        <dsp:cNvPr id="0" name=""/>
        <dsp:cNvSpPr/>
      </dsp:nvSpPr>
      <dsp:spPr>
        <a:xfrm>
          <a:off x="778798" y="123198"/>
          <a:ext cx="831967" cy="83196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AC7DC17-EE3A-45EA-AB2A-7E94EDA5C88E}">
      <dsp:nvSpPr>
        <dsp:cNvPr id="0" name=""/>
        <dsp:cNvSpPr/>
      </dsp:nvSpPr>
      <dsp:spPr>
        <a:xfrm>
          <a:off x="290" y="1106701"/>
          <a:ext cx="2377051" cy="369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defRPr b="1"/>
          </a:pPr>
          <a:r>
            <a:rPr lang="en-US" sz="1800" b="1" kern="1200" dirty="0">
              <a:latin typeface="Palatino Linotype" panose="02040502050505030304" pitchFamily="18" charset="0"/>
            </a:rPr>
            <a:t>Test Payment Changes </a:t>
          </a:r>
        </a:p>
      </dsp:txBody>
      <dsp:txXfrm>
        <a:off x="290" y="1106701"/>
        <a:ext cx="2377051" cy="369837"/>
      </dsp:txXfrm>
    </dsp:sp>
    <dsp:sp modelId="{3911BA6E-8AE6-438F-BAA3-1F666FAAA7A5}">
      <dsp:nvSpPr>
        <dsp:cNvPr id="0" name=""/>
        <dsp:cNvSpPr/>
      </dsp:nvSpPr>
      <dsp:spPr>
        <a:xfrm>
          <a:off x="290" y="1711540"/>
          <a:ext cx="2377051" cy="2742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Font typeface="Arial" panose="020B0604020202020204" pitchFamily="34" charset="0"/>
            <a:buNone/>
          </a:pPr>
          <a:r>
            <a:rPr lang="en-US" sz="1800" kern="1200" dirty="0">
              <a:latin typeface="Palatino Linotype" panose="02040502050505030304" pitchFamily="18" charset="0"/>
            </a:rPr>
            <a:t>Population-Based Payments Tied to Quality and Outcomes</a:t>
          </a:r>
        </a:p>
        <a:p>
          <a:pPr marL="0" lvl="0" indent="0" algn="l" defTabSz="800100">
            <a:lnSpc>
              <a:spcPct val="100000"/>
            </a:lnSpc>
            <a:spcBef>
              <a:spcPct val="0"/>
            </a:spcBef>
            <a:spcAft>
              <a:spcPct val="35000"/>
            </a:spcAft>
            <a:buFont typeface="Arial" panose="020B0604020202020204" pitchFamily="34" charset="0"/>
            <a:buNone/>
          </a:pPr>
          <a:r>
            <a:rPr lang="en-US" sz="1800" kern="1200" dirty="0">
              <a:latin typeface="Palatino Linotype" panose="02040502050505030304" pitchFamily="18" charset="0"/>
            </a:rPr>
            <a:t>Increased Investment in Primary Care and Prevention</a:t>
          </a:r>
        </a:p>
      </dsp:txBody>
      <dsp:txXfrm>
        <a:off x="290" y="1711540"/>
        <a:ext cx="2377051" cy="2742232"/>
      </dsp:txXfrm>
    </dsp:sp>
    <dsp:sp modelId="{01813755-D1D1-487A-BC56-B63ACAF9D52B}">
      <dsp:nvSpPr>
        <dsp:cNvPr id="0" name=""/>
        <dsp:cNvSpPr/>
      </dsp:nvSpPr>
      <dsp:spPr>
        <a:xfrm>
          <a:off x="3698816" y="123198"/>
          <a:ext cx="831967" cy="83196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2AF3E4B-5C31-4E11-BD49-693E28B96912}">
      <dsp:nvSpPr>
        <dsp:cNvPr id="0" name=""/>
        <dsp:cNvSpPr/>
      </dsp:nvSpPr>
      <dsp:spPr>
        <a:xfrm>
          <a:off x="2799292" y="1147024"/>
          <a:ext cx="2631015" cy="36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defRPr b="1"/>
          </a:pPr>
          <a:r>
            <a:rPr lang="en-US" sz="1800" b="1" kern="1200" dirty="0">
              <a:latin typeface="Palatino Linotype" panose="02040502050505030304" pitchFamily="18" charset="0"/>
            </a:rPr>
            <a:t>Transform Care Delivery</a:t>
          </a:r>
        </a:p>
      </dsp:txBody>
      <dsp:txXfrm>
        <a:off x="2799292" y="1147024"/>
        <a:ext cx="2631015" cy="368059"/>
      </dsp:txXfrm>
    </dsp:sp>
    <dsp:sp modelId="{F9863676-E3EA-4C4A-AD16-1633A5EC8D37}">
      <dsp:nvSpPr>
        <dsp:cNvPr id="0" name=""/>
        <dsp:cNvSpPr/>
      </dsp:nvSpPr>
      <dsp:spPr>
        <a:xfrm>
          <a:off x="2805353" y="1711540"/>
          <a:ext cx="2589607" cy="2742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pPr>
          <a:r>
            <a:rPr lang="en-US" sz="1800" b="0" kern="1200" dirty="0">
              <a:latin typeface="Palatino Linotype" panose="02040502050505030304" pitchFamily="18" charset="0"/>
            </a:rPr>
            <a:t>Invest in Care Coordination</a:t>
          </a:r>
        </a:p>
        <a:p>
          <a:pPr marL="0" lvl="0" indent="0" algn="l" defTabSz="800100">
            <a:lnSpc>
              <a:spcPct val="100000"/>
            </a:lnSpc>
            <a:spcBef>
              <a:spcPct val="0"/>
            </a:spcBef>
            <a:spcAft>
              <a:spcPct val="35000"/>
            </a:spcAft>
            <a:buNone/>
          </a:pPr>
          <a:r>
            <a:rPr lang="en-US" sz="1800" b="0" kern="1200" dirty="0">
              <a:latin typeface="Palatino Linotype" panose="02040502050505030304" pitchFamily="18" charset="0"/>
            </a:rPr>
            <a:t>Incorporation of Social Determinants of Health</a:t>
          </a:r>
        </a:p>
        <a:p>
          <a:pPr marL="0" lvl="0" indent="0" algn="l" defTabSz="800100">
            <a:lnSpc>
              <a:spcPct val="100000"/>
            </a:lnSpc>
            <a:spcBef>
              <a:spcPct val="0"/>
            </a:spcBef>
            <a:spcAft>
              <a:spcPct val="35000"/>
            </a:spcAft>
            <a:buNone/>
          </a:pPr>
          <a:r>
            <a:rPr lang="en-US" sz="1800" b="0" kern="1200" dirty="0">
              <a:latin typeface="Palatino Linotype" panose="02040502050505030304" pitchFamily="18" charset="0"/>
            </a:rPr>
            <a:t>Improve Quality</a:t>
          </a:r>
        </a:p>
      </dsp:txBody>
      <dsp:txXfrm>
        <a:off x="2805353" y="1711540"/>
        <a:ext cx="2589607" cy="2742232"/>
      </dsp:txXfrm>
    </dsp:sp>
    <dsp:sp modelId="{5050B765-712C-4123-8541-9A768AD4A06E}">
      <dsp:nvSpPr>
        <dsp:cNvPr id="0" name=""/>
        <dsp:cNvSpPr/>
      </dsp:nvSpPr>
      <dsp:spPr>
        <a:xfrm>
          <a:off x="6618833" y="123198"/>
          <a:ext cx="831967" cy="83196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7895E48-C50A-48DA-9E68-19AA355747D4}">
      <dsp:nvSpPr>
        <dsp:cNvPr id="0" name=""/>
        <dsp:cNvSpPr/>
      </dsp:nvSpPr>
      <dsp:spPr>
        <a:xfrm>
          <a:off x="5840325" y="1107590"/>
          <a:ext cx="2377051" cy="36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defRPr b="1"/>
          </a:pPr>
          <a:r>
            <a:rPr lang="en-US" sz="1800" b="1" kern="1200" dirty="0">
              <a:latin typeface="Palatino Linotype" panose="02040502050505030304" pitchFamily="18" charset="0"/>
            </a:rPr>
            <a:t>Improve Outcomes</a:t>
          </a:r>
        </a:p>
      </dsp:txBody>
      <dsp:txXfrm>
        <a:off x="5840325" y="1107590"/>
        <a:ext cx="2377051" cy="368059"/>
      </dsp:txXfrm>
    </dsp:sp>
    <dsp:sp modelId="{FD968A94-8302-43D0-AE17-6A5502EB4DB4}">
      <dsp:nvSpPr>
        <dsp:cNvPr id="0" name=""/>
        <dsp:cNvSpPr/>
      </dsp:nvSpPr>
      <dsp:spPr>
        <a:xfrm>
          <a:off x="5842749" y="1711540"/>
          <a:ext cx="2377051" cy="2742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pPr>
          <a:r>
            <a:rPr lang="en-US" sz="1800" kern="1200" dirty="0">
              <a:latin typeface="Palatino Linotype" panose="02040502050505030304" pitchFamily="18" charset="0"/>
            </a:rPr>
            <a:t>Improved access to primary care</a:t>
          </a:r>
        </a:p>
        <a:p>
          <a:pPr marL="0" lvl="0" indent="0" algn="l" defTabSz="800100">
            <a:lnSpc>
              <a:spcPct val="100000"/>
            </a:lnSpc>
            <a:spcBef>
              <a:spcPct val="0"/>
            </a:spcBef>
            <a:spcAft>
              <a:spcPct val="35000"/>
            </a:spcAft>
            <a:buNone/>
          </a:pPr>
          <a:r>
            <a:rPr lang="en-US" sz="1800" kern="1200" dirty="0">
              <a:latin typeface="Palatino Linotype" panose="02040502050505030304" pitchFamily="18" charset="0"/>
            </a:rPr>
            <a:t>Fewer deaths due to suicide and drug overdose</a:t>
          </a:r>
        </a:p>
        <a:p>
          <a:pPr marL="0" lvl="0" indent="0" algn="l" defTabSz="800100">
            <a:lnSpc>
              <a:spcPct val="100000"/>
            </a:lnSpc>
            <a:spcBef>
              <a:spcPct val="0"/>
            </a:spcBef>
            <a:spcAft>
              <a:spcPct val="35000"/>
            </a:spcAft>
            <a:buNone/>
          </a:pPr>
          <a:r>
            <a:rPr lang="en-US" sz="1800" kern="1200" dirty="0">
              <a:latin typeface="Palatino Linotype" panose="02040502050505030304" pitchFamily="18" charset="0"/>
            </a:rPr>
            <a:t>Reduced prevalence and morbidity of chronic disease</a:t>
          </a:r>
        </a:p>
      </dsp:txBody>
      <dsp:txXfrm>
        <a:off x="5842749" y="1711540"/>
        <a:ext cx="2377051" cy="27422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1E0336-4789-4E8E-BEE0-D536323CA517}">
      <dsp:nvSpPr>
        <dsp:cNvPr id="0" name=""/>
        <dsp:cNvSpPr/>
      </dsp:nvSpPr>
      <dsp:spPr>
        <a:xfrm rot="10800000">
          <a:off x="0" y="0"/>
          <a:ext cx="5427319" cy="1098342"/>
        </a:xfrm>
        <a:prstGeom prst="trapezoid">
          <a:avLst>
            <a:gd name="adj" fmla="val 68839"/>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Palatino Linotype" panose="02040502050505030304" pitchFamily="18" charset="0"/>
            </a:rPr>
            <a:t>Process Milestones</a:t>
          </a:r>
        </a:p>
      </dsp:txBody>
      <dsp:txXfrm rot="-10800000">
        <a:off x="949780" y="0"/>
        <a:ext cx="3527757" cy="1098342"/>
      </dsp:txXfrm>
    </dsp:sp>
    <dsp:sp modelId="{DA55C82F-45B4-4D38-B68E-70316A87C749}">
      <dsp:nvSpPr>
        <dsp:cNvPr id="0" name=""/>
        <dsp:cNvSpPr/>
      </dsp:nvSpPr>
      <dsp:spPr>
        <a:xfrm rot="10800000">
          <a:off x="756087" y="1098342"/>
          <a:ext cx="3915143" cy="1165633"/>
        </a:xfrm>
        <a:prstGeom prst="trapezoid">
          <a:avLst>
            <a:gd name="adj" fmla="val 68839"/>
          </a:avLst>
        </a:prstGeom>
        <a:solidFill>
          <a:schemeClr val="accent5">
            <a:hueOff val="-3379271"/>
            <a:satOff val="-8710"/>
            <a:lumOff val="-58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Palatino Linotype" panose="02040502050505030304" pitchFamily="18" charset="0"/>
            </a:rPr>
            <a:t>Health Care Delivery System Quality Targets</a:t>
          </a:r>
        </a:p>
      </dsp:txBody>
      <dsp:txXfrm rot="-10800000">
        <a:off x="1441237" y="1098342"/>
        <a:ext cx="2544843" cy="1165633"/>
      </dsp:txXfrm>
    </dsp:sp>
    <dsp:sp modelId="{6CE7CDDC-9E01-426D-B529-37B59C6F5577}">
      <dsp:nvSpPr>
        <dsp:cNvPr id="0" name=""/>
        <dsp:cNvSpPr/>
      </dsp:nvSpPr>
      <dsp:spPr>
        <a:xfrm rot="10800000">
          <a:off x="1558497" y="2263975"/>
          <a:ext cx="2310323" cy="1678063"/>
        </a:xfrm>
        <a:prstGeom prst="trapezoid">
          <a:avLst>
            <a:gd name="adj" fmla="val 68839"/>
          </a:avLst>
        </a:prstGeom>
        <a:solidFill>
          <a:schemeClr val="accent5">
            <a:hueOff val="-6758543"/>
            <a:satOff val="-17419"/>
            <a:lumOff val="-117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Palatino Linotype" panose="02040502050505030304" pitchFamily="18" charset="0"/>
            </a:rPr>
            <a:t>Population </a:t>
          </a:r>
          <a:br>
            <a:rPr lang="en-US" sz="1800" kern="1200" dirty="0">
              <a:latin typeface="Palatino Linotype" panose="02040502050505030304" pitchFamily="18" charset="0"/>
            </a:rPr>
          </a:br>
          <a:r>
            <a:rPr lang="en-US" sz="1800" kern="1200" dirty="0">
              <a:latin typeface="Palatino Linotype" panose="02040502050505030304" pitchFamily="18" charset="0"/>
            </a:rPr>
            <a:t>Health </a:t>
          </a:r>
          <a:br>
            <a:rPr lang="en-US" sz="1800" kern="1200" dirty="0">
              <a:latin typeface="Palatino Linotype" panose="02040502050505030304" pitchFamily="18" charset="0"/>
            </a:rPr>
          </a:br>
          <a:r>
            <a:rPr lang="en-US" sz="1800" kern="1200" dirty="0">
              <a:latin typeface="Palatino Linotype" panose="02040502050505030304" pitchFamily="18" charset="0"/>
            </a:rPr>
            <a:t>Outcomes</a:t>
          </a:r>
        </a:p>
        <a:p>
          <a:pPr marL="0" lvl="0" indent="0" algn="ctr" defTabSz="800100">
            <a:lnSpc>
              <a:spcPct val="90000"/>
            </a:lnSpc>
            <a:spcBef>
              <a:spcPct val="0"/>
            </a:spcBef>
            <a:spcAft>
              <a:spcPct val="35000"/>
            </a:spcAft>
            <a:buNone/>
          </a:pPr>
          <a:endParaRPr lang="en-US" sz="800" kern="1200" dirty="0">
            <a:latin typeface="Palatino Linotype" panose="02040502050505030304" pitchFamily="18" charset="0"/>
          </a:endParaRPr>
        </a:p>
        <a:p>
          <a:pPr marL="0" lvl="0" indent="0" algn="ctr" defTabSz="800100">
            <a:lnSpc>
              <a:spcPct val="90000"/>
            </a:lnSpc>
            <a:spcBef>
              <a:spcPct val="0"/>
            </a:spcBef>
            <a:spcAft>
              <a:spcPct val="35000"/>
            </a:spcAft>
            <a:buNone/>
          </a:pPr>
          <a:endParaRPr lang="en-US" sz="2000" kern="1200" dirty="0">
            <a:latin typeface="Palatino Linotype" panose="02040502050505030304" pitchFamily="18" charset="0"/>
          </a:endParaRPr>
        </a:p>
      </dsp:txBody>
      <dsp:txXfrm rot="-10800000">
        <a:off x="1558497" y="2263975"/>
        <a:ext cx="2310323" cy="16780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B9FBC-7CA6-4300-8D44-512C33939235}">
      <dsp:nvSpPr>
        <dsp:cNvPr id="0" name=""/>
        <dsp:cNvSpPr/>
      </dsp:nvSpPr>
      <dsp:spPr>
        <a:xfrm>
          <a:off x="4420" y="0"/>
          <a:ext cx="1551086" cy="45259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Center for Medicare and Medicaid Innovation (CMMI)</a:t>
          </a:r>
        </a:p>
      </dsp:txBody>
      <dsp:txXfrm>
        <a:off x="4420" y="0"/>
        <a:ext cx="1551086" cy="1357788"/>
      </dsp:txXfrm>
    </dsp:sp>
    <dsp:sp modelId="{BC82E991-444F-44D5-AE7F-84FED7206F72}">
      <dsp:nvSpPr>
        <dsp:cNvPr id="0" name=""/>
        <dsp:cNvSpPr/>
      </dsp:nvSpPr>
      <dsp:spPr>
        <a:xfrm>
          <a:off x="1671838" y="0"/>
          <a:ext cx="1551086" cy="45259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Green Mountain Care Board (GMCB)</a:t>
          </a:r>
        </a:p>
      </dsp:txBody>
      <dsp:txXfrm>
        <a:off x="1671838" y="0"/>
        <a:ext cx="1551086" cy="1357788"/>
      </dsp:txXfrm>
    </dsp:sp>
    <dsp:sp modelId="{B536019C-10D2-405E-A63C-B3C66C3033C3}">
      <dsp:nvSpPr>
        <dsp:cNvPr id="0" name=""/>
        <dsp:cNvSpPr/>
      </dsp:nvSpPr>
      <dsp:spPr>
        <a:xfrm>
          <a:off x="3339256" y="0"/>
          <a:ext cx="1551086" cy="45259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Governor, Vermont Agency of Human Services (AHS)</a:t>
          </a:r>
          <a:br>
            <a:rPr lang="en-US" sz="1400" b="1" kern="1200" dirty="0"/>
          </a:br>
          <a:r>
            <a:rPr lang="en-US" sz="1200" b="0" i="1" kern="1200" dirty="0"/>
            <a:t>Including Medicaid</a:t>
          </a:r>
          <a:endParaRPr lang="en-US" sz="1400" b="0" i="1" kern="1200" dirty="0"/>
        </a:p>
      </dsp:txBody>
      <dsp:txXfrm>
        <a:off x="3339256" y="0"/>
        <a:ext cx="1551086" cy="1357788"/>
      </dsp:txXfrm>
    </dsp:sp>
    <dsp:sp modelId="{E9A4520B-C37F-4C57-B5BF-E6E0A6FC25B7}">
      <dsp:nvSpPr>
        <dsp:cNvPr id="0" name=""/>
        <dsp:cNvSpPr/>
      </dsp:nvSpPr>
      <dsp:spPr>
        <a:xfrm>
          <a:off x="5006674" y="0"/>
          <a:ext cx="1551086" cy="45259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ACO (OneCare Vermont) and Vermont Providers</a:t>
          </a:r>
        </a:p>
      </dsp:txBody>
      <dsp:txXfrm>
        <a:off x="5006674" y="0"/>
        <a:ext cx="1551086" cy="1357788"/>
      </dsp:txXfrm>
    </dsp:sp>
    <dsp:sp modelId="{B8284022-5BD3-4FD5-A90D-D85708E9028C}">
      <dsp:nvSpPr>
        <dsp:cNvPr id="0" name=""/>
        <dsp:cNvSpPr/>
      </dsp:nvSpPr>
      <dsp:spPr>
        <a:xfrm>
          <a:off x="6674093" y="0"/>
          <a:ext cx="1551086" cy="45259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Private Insurers and Vermont Businesses </a:t>
          </a:r>
        </a:p>
      </dsp:txBody>
      <dsp:txXfrm>
        <a:off x="6674093" y="0"/>
        <a:ext cx="1551086" cy="1357788"/>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729CF1-B8E8-4821-85B5-779D9FDD153D}"/>
              </a:ext>
            </a:extLst>
          </p:cNvPr>
          <p:cNvSpPr>
            <a:spLocks noGrp="1"/>
          </p:cNvSpPr>
          <p:nvPr>
            <p:ph type="hdr" sz="quarter"/>
          </p:nvPr>
        </p:nvSpPr>
        <p:spPr>
          <a:xfrm>
            <a:off x="0" y="0"/>
            <a:ext cx="3037627" cy="466578"/>
          </a:xfrm>
          <a:prstGeom prst="rect">
            <a:avLst/>
          </a:prstGeom>
        </p:spPr>
        <p:txBody>
          <a:bodyPr vert="horz" lIns="92117" tIns="46058" rIns="92117" bIns="46058" rtlCol="0"/>
          <a:lstStyle>
            <a:lvl1pPr algn="l">
              <a:defRPr sz="1200"/>
            </a:lvl1pPr>
          </a:lstStyle>
          <a:p>
            <a:endParaRPr lang="en-US"/>
          </a:p>
        </p:txBody>
      </p:sp>
      <p:sp>
        <p:nvSpPr>
          <p:cNvPr id="3" name="Date Placeholder 2">
            <a:extLst>
              <a:ext uri="{FF2B5EF4-FFF2-40B4-BE49-F238E27FC236}">
                <a16:creationId xmlns:a16="http://schemas.microsoft.com/office/drawing/2014/main" id="{DC6F522D-2A5C-4120-A44F-9633B3531C24}"/>
              </a:ext>
            </a:extLst>
          </p:cNvPr>
          <p:cNvSpPr>
            <a:spLocks noGrp="1"/>
          </p:cNvSpPr>
          <p:nvPr>
            <p:ph type="dt" sz="quarter" idx="1"/>
          </p:nvPr>
        </p:nvSpPr>
        <p:spPr>
          <a:xfrm>
            <a:off x="3971172" y="0"/>
            <a:ext cx="3037627" cy="466578"/>
          </a:xfrm>
          <a:prstGeom prst="rect">
            <a:avLst/>
          </a:prstGeom>
        </p:spPr>
        <p:txBody>
          <a:bodyPr vert="horz" lIns="92117" tIns="46058" rIns="92117" bIns="46058" rtlCol="0"/>
          <a:lstStyle>
            <a:lvl1pPr algn="r">
              <a:defRPr sz="1200"/>
            </a:lvl1pPr>
          </a:lstStyle>
          <a:p>
            <a:fld id="{DC3B179B-0B58-49E1-9515-3980FA7C1F41}" type="datetimeFigureOut">
              <a:rPr lang="en-US" smtClean="0"/>
              <a:t>7/18/2019</a:t>
            </a:fld>
            <a:endParaRPr lang="en-US"/>
          </a:p>
        </p:txBody>
      </p:sp>
      <p:sp>
        <p:nvSpPr>
          <p:cNvPr id="4" name="Footer Placeholder 3">
            <a:extLst>
              <a:ext uri="{FF2B5EF4-FFF2-40B4-BE49-F238E27FC236}">
                <a16:creationId xmlns:a16="http://schemas.microsoft.com/office/drawing/2014/main" id="{CE8F519F-027F-477A-9C58-B199DFF2E463}"/>
              </a:ext>
            </a:extLst>
          </p:cNvPr>
          <p:cNvSpPr>
            <a:spLocks noGrp="1"/>
          </p:cNvSpPr>
          <p:nvPr>
            <p:ph type="ftr" sz="quarter" idx="2"/>
          </p:nvPr>
        </p:nvSpPr>
        <p:spPr>
          <a:xfrm>
            <a:off x="0" y="8829822"/>
            <a:ext cx="3037627" cy="466578"/>
          </a:xfrm>
          <a:prstGeom prst="rect">
            <a:avLst/>
          </a:prstGeom>
        </p:spPr>
        <p:txBody>
          <a:bodyPr vert="horz" lIns="92117" tIns="46058" rIns="92117" bIns="46058"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429BF1B-1958-4C67-B030-4F2D130A7D6B}"/>
              </a:ext>
            </a:extLst>
          </p:cNvPr>
          <p:cNvSpPr>
            <a:spLocks noGrp="1"/>
          </p:cNvSpPr>
          <p:nvPr>
            <p:ph type="sldNum" sz="quarter" idx="3"/>
          </p:nvPr>
        </p:nvSpPr>
        <p:spPr>
          <a:xfrm>
            <a:off x="3971172" y="8829822"/>
            <a:ext cx="3037627" cy="466578"/>
          </a:xfrm>
          <a:prstGeom prst="rect">
            <a:avLst/>
          </a:prstGeom>
        </p:spPr>
        <p:txBody>
          <a:bodyPr vert="horz" lIns="92117" tIns="46058" rIns="92117" bIns="46058" rtlCol="0" anchor="b"/>
          <a:lstStyle>
            <a:lvl1pPr algn="r">
              <a:defRPr sz="1200"/>
            </a:lvl1pPr>
          </a:lstStyle>
          <a:p>
            <a:fld id="{34FA85FB-BD61-487D-AD0D-367C69D89C2A}" type="slidenum">
              <a:rPr lang="en-US" smtClean="0"/>
              <a:t>‹#›</a:t>
            </a:fld>
            <a:endParaRPr lang="en-US"/>
          </a:p>
        </p:txBody>
      </p:sp>
    </p:spTree>
    <p:extLst>
      <p:ext uri="{BB962C8B-B14F-4D97-AF65-F5344CB8AC3E}">
        <p14:creationId xmlns:p14="http://schemas.microsoft.com/office/powerpoint/2010/main" val="2214326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6" tIns="46588" rIns="93176" bIns="46588"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6" tIns="46588" rIns="93176" bIns="46588" rtlCol="0"/>
          <a:lstStyle>
            <a:lvl1pPr algn="r">
              <a:defRPr sz="1200"/>
            </a:lvl1pPr>
          </a:lstStyle>
          <a:p>
            <a:fld id="{C663E98F-D951-4E22-864C-6E164B147399}" type="datetimeFigureOut">
              <a:rPr lang="en-US" smtClean="0"/>
              <a:t>7/18/2019</a:t>
            </a:fld>
            <a:endParaRPr lang="en-US"/>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3176" tIns="46588" rIns="93176" bIns="46588" rtlCol="0" anchor="ctr"/>
          <a:lstStyle/>
          <a:p>
            <a:endParaRPr lang="en-US"/>
          </a:p>
        </p:txBody>
      </p:sp>
      <p:sp>
        <p:nvSpPr>
          <p:cNvPr id="5" name="Notes Placeholder 4"/>
          <p:cNvSpPr>
            <a:spLocks noGrp="1"/>
          </p:cNvSpPr>
          <p:nvPr>
            <p:ph type="body" sz="quarter" idx="3"/>
          </p:nvPr>
        </p:nvSpPr>
        <p:spPr>
          <a:xfrm>
            <a:off x="701041" y="4473892"/>
            <a:ext cx="5608320" cy="4356075"/>
          </a:xfrm>
          <a:prstGeom prst="rect">
            <a:avLst/>
          </a:prstGeom>
        </p:spPr>
        <p:txBody>
          <a:bodyPr vert="horz" lIns="93176" tIns="46588" rIns="93176" bIns="4658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6" tIns="46588" rIns="93176"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6" tIns="46588" rIns="93176" bIns="46588" rtlCol="0" anchor="b"/>
          <a:lstStyle>
            <a:lvl1pPr algn="r">
              <a:defRPr sz="1200"/>
            </a:lvl1pPr>
          </a:lstStyle>
          <a:p>
            <a:fld id="{65C099CB-14F5-427B-82D8-17FB886343FE}" type="slidenum">
              <a:rPr lang="en-US" smtClean="0"/>
              <a:t>‹#›</a:t>
            </a:fld>
            <a:endParaRPr lang="en-US"/>
          </a:p>
        </p:txBody>
      </p:sp>
    </p:spTree>
    <p:extLst>
      <p:ext uri="{BB962C8B-B14F-4D97-AF65-F5344CB8AC3E}">
        <p14:creationId xmlns:p14="http://schemas.microsoft.com/office/powerpoint/2010/main" val="1132241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 to introduce</a:t>
            </a:r>
          </a:p>
        </p:txBody>
      </p:sp>
      <p:sp>
        <p:nvSpPr>
          <p:cNvPr id="4" name="Slide Number Placeholder 3"/>
          <p:cNvSpPr>
            <a:spLocks noGrp="1"/>
          </p:cNvSpPr>
          <p:nvPr>
            <p:ph type="sldNum" sz="quarter" idx="5"/>
          </p:nvPr>
        </p:nvSpPr>
        <p:spPr/>
        <p:txBody>
          <a:bodyPr/>
          <a:lstStyle/>
          <a:p>
            <a:fld id="{65C099CB-14F5-427B-82D8-17FB886343FE}" type="slidenum">
              <a:rPr lang="en-US" smtClean="0"/>
              <a:t>1</a:t>
            </a:fld>
            <a:endParaRPr lang="en-US"/>
          </a:p>
        </p:txBody>
      </p:sp>
    </p:spTree>
    <p:extLst>
      <p:ext uri="{BB962C8B-B14F-4D97-AF65-F5344CB8AC3E}">
        <p14:creationId xmlns:p14="http://schemas.microsoft.com/office/powerpoint/2010/main" val="3596080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SARAH - To put the All-Payer ACO Model in context, I’m going to start with a quote from the Board’s decision to sign the All-Payer Model Agreement: </a:t>
            </a:r>
          </a:p>
          <a:p>
            <a:endParaRPr lang="en-US" sz="1100" dirty="0"/>
          </a:p>
          <a:p>
            <a:r>
              <a:rPr lang="en-US" sz="1100" b="1" dirty="0"/>
              <a:t>The rising cost of health care imposes unsustainable financial burdens on Vermonters and their families, impedes equitable access to preventive care, and threatens to cripple our State’s economy. Left unchecked and uncontrolled, it will prevent Vermont from reaching its goal to ensure that all of its citizens have access to affordable, high-quality health care. </a:t>
            </a:r>
          </a:p>
          <a:p>
            <a:endParaRPr lang="en-US" sz="1100" dirty="0"/>
          </a:p>
          <a:p>
            <a:r>
              <a:rPr lang="en-US" sz="1100" dirty="0"/>
              <a:t>To couple this with data – the slide shows data from the Vermont Health Care Expenditure Analysis, which has been tracking Vermont’s health care spending since the 1990s. In 2017, the most recent year for which data is available, Vermont health care spending grew 1.7%.</a:t>
            </a:r>
          </a:p>
          <a:p>
            <a:endParaRPr lang="en-US" sz="1100" dirty="0"/>
          </a:p>
          <a:p>
            <a:r>
              <a:rPr lang="en-US" sz="1100" dirty="0"/>
              <a:t>We know that sustainability is a core focus of the Rural Health Services Task Force, and we think this dovetails perfectly with the goals of the APM.</a:t>
            </a:r>
          </a:p>
          <a:p>
            <a:r>
              <a:rPr lang="en-US" sz="1100" dirty="0"/>
              <a:t>-----</a:t>
            </a:r>
          </a:p>
          <a:p>
            <a:pPr marL="171450" indent="-171450" defTabSz="991022">
              <a:buFont typeface="Arial" panose="020B0604020202020204" pitchFamily="34" charset="0"/>
              <a:buChar char="•"/>
              <a:defRPr/>
            </a:pPr>
            <a:r>
              <a:rPr lang="en-US" sz="1000" dirty="0"/>
              <a:t>In 2015, Total nominal US </a:t>
            </a:r>
            <a:r>
              <a:rPr lang="en-US" sz="1000" b="1" dirty="0"/>
              <a:t>health care spending</a:t>
            </a:r>
            <a:r>
              <a:rPr lang="en-US" sz="1000" dirty="0"/>
              <a:t> increased 5.8 percent and reached $3.2 trillion. On a per person basis, </a:t>
            </a:r>
            <a:r>
              <a:rPr lang="en-US" sz="1000" b="1" dirty="0"/>
              <a:t>spending</a:t>
            </a:r>
            <a:r>
              <a:rPr lang="en-US" sz="1000" dirty="0"/>
              <a:t> on </a:t>
            </a:r>
            <a:r>
              <a:rPr lang="en-US" sz="1000" b="1" dirty="0"/>
              <a:t>health care</a:t>
            </a:r>
            <a:r>
              <a:rPr lang="en-US" sz="1000" dirty="0"/>
              <a:t> increased 5.0 percent, reaching $9,990.  National Health care spending grew at 4.3% in 2016</a:t>
            </a:r>
          </a:p>
          <a:p>
            <a:pPr marL="171450" indent="-171450" defTabSz="921167">
              <a:buFont typeface="Arial" panose="020B0604020202020204" pitchFamily="34" charset="0"/>
              <a:buChar char="•"/>
              <a:defRPr/>
            </a:pPr>
            <a:r>
              <a:rPr lang="en-US" sz="1000" dirty="0"/>
              <a:t>Health care is also growing faster than our economy – the health care share of Vermont’s GSP has risen precipitously over the last 20 years, as has health care as a percent of national GDP.</a:t>
            </a:r>
          </a:p>
          <a:p>
            <a:pPr marL="171450" indent="-171450" defTabSz="921167">
              <a:buFont typeface="Arial" panose="020B0604020202020204" pitchFamily="34" charset="0"/>
              <a:buChar char="•"/>
              <a:defRPr/>
            </a:pPr>
            <a:r>
              <a:rPr lang="en-US" sz="1000" dirty="0"/>
              <a:t>Despite high spending, health outcomes must also improve. Though Vermont is consistently ranked one of the healthiest states in the nation, chronic disease, suicide, and drug overdose take a huge toll on Vermont and Vermonters.</a:t>
            </a:r>
          </a:p>
          <a:p>
            <a:pPr marL="628650" lvl="1" indent="-171450" defTabSz="921167">
              <a:buFont typeface="Arial" panose="020B0604020202020204" pitchFamily="34" charset="0"/>
              <a:buChar char="•"/>
              <a:defRPr/>
            </a:pPr>
            <a:r>
              <a:rPr lang="en-US" sz="1000" dirty="0"/>
              <a:t>Chronic diseases are the most common cause of death in Vermont. In 2014, the most recent year of data available, </a:t>
            </a:r>
            <a:r>
              <a:rPr lang="en-US" sz="1000" b="1" dirty="0"/>
              <a:t>78% of Vermont deaths were caused by chronic diseases</a:t>
            </a:r>
          </a:p>
          <a:p>
            <a:pPr marL="628650" lvl="1" indent="-171450" defTabSz="921167">
              <a:buFont typeface="Arial" panose="020B0604020202020204" pitchFamily="34" charset="0"/>
              <a:buChar char="•"/>
              <a:defRPr/>
            </a:pPr>
            <a:r>
              <a:rPr lang="en-US" sz="1000" dirty="0"/>
              <a:t>Vermont’s death rates from </a:t>
            </a:r>
            <a:r>
              <a:rPr lang="en-US" sz="1000" b="1" dirty="0"/>
              <a:t>suicide and drug overdose </a:t>
            </a:r>
            <a:r>
              <a:rPr lang="en-US" sz="1000" dirty="0"/>
              <a:t>are higher than the national average</a:t>
            </a:r>
          </a:p>
        </p:txBody>
      </p:sp>
      <p:sp>
        <p:nvSpPr>
          <p:cNvPr id="4" name="Slide Number Placeholder 3"/>
          <p:cNvSpPr>
            <a:spLocks noGrp="1"/>
          </p:cNvSpPr>
          <p:nvPr>
            <p:ph type="sldNum" sz="quarter" idx="5"/>
          </p:nvPr>
        </p:nvSpPr>
        <p:spPr/>
        <p:txBody>
          <a:bodyPr/>
          <a:lstStyle/>
          <a:p>
            <a:fld id="{65C099CB-14F5-427B-82D8-17FB886343FE}" type="slidenum">
              <a:rPr lang="en-US" smtClean="0"/>
              <a:t>2</a:t>
            </a:fld>
            <a:endParaRPr lang="en-US"/>
          </a:p>
        </p:txBody>
      </p:sp>
    </p:spTree>
    <p:extLst>
      <p:ext uri="{BB962C8B-B14F-4D97-AF65-F5344CB8AC3E}">
        <p14:creationId xmlns:p14="http://schemas.microsoft.com/office/powerpoint/2010/main" val="879776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7984">
              <a:defRPr/>
            </a:pPr>
            <a:r>
              <a:rPr lang="en-US" dirty="0">
                <a:latin typeface="Palatino Linotype" panose="02040502050505030304" pitchFamily="18" charset="0"/>
              </a:rPr>
              <a:t>MELISSA - Vermont is introducing payment reforms to reinforce and enable transformations in care delivery, with the ultimate goal being to achieve improvements in health and slower cost growth. </a:t>
            </a:r>
          </a:p>
          <a:p>
            <a:pPr defTabSz="927984">
              <a:defRPr/>
            </a:pPr>
            <a:endParaRPr lang="en-US" dirty="0">
              <a:latin typeface="Palatino Linotype" panose="02040502050505030304" pitchFamily="18" charset="0"/>
            </a:endParaRPr>
          </a:p>
          <a:p>
            <a:pPr defTabSz="927984">
              <a:defRPr/>
            </a:pPr>
            <a:r>
              <a:rPr lang="en-US" dirty="0">
                <a:latin typeface="Palatino Linotype" panose="02040502050505030304" pitchFamily="18" charset="0"/>
              </a:rPr>
              <a:t>A key concept here is:</a:t>
            </a:r>
          </a:p>
          <a:p>
            <a:pPr defTabSz="927984">
              <a:defRPr/>
            </a:pPr>
            <a:r>
              <a:rPr lang="en-US" dirty="0">
                <a:latin typeface="Palatino Linotype" panose="02040502050505030304" pitchFamily="18" charset="0"/>
              </a:rPr>
              <a:t>When you put providers at risk for the cost and quality of care delivered to patients, it will spur increased investments in and focus on primary care and prevention, since t</a:t>
            </a:r>
            <a:r>
              <a:rPr lang="en-US" dirty="0"/>
              <a:t>here is consensus that a strong primary care foundation with an enhanced focus on preventive services can improve health care quality, improve the health of the population, and help keep costs down. </a:t>
            </a:r>
          </a:p>
          <a:p>
            <a:pPr defTabSz="927984">
              <a:defRPr/>
            </a:pPr>
            <a:endParaRPr lang="en-US" dirty="0"/>
          </a:p>
          <a:p>
            <a:pPr defTabSz="927984">
              <a:defRPr/>
            </a:pPr>
            <a:r>
              <a:rPr lang="en-US" dirty="0"/>
              <a:t>The last column here describes the three population health goals that are found in the All Payer Model Agreement. These are health outcomes that Vermont is trying to positively impact through this model. </a:t>
            </a:r>
          </a:p>
          <a:p>
            <a:pPr defTabSz="927984">
              <a:defRPr/>
            </a:pPr>
            <a:endParaRPr lang="en-US" dirty="0"/>
          </a:p>
          <a:p>
            <a:pPr defTabSz="927984">
              <a:defRPr/>
            </a:pPr>
            <a:r>
              <a:rPr lang="en-US" dirty="0"/>
              <a:t>We’re currently early in Year 2 of the 5-year model, testing whether prospective payments can transform how communities are caring for their population</a:t>
            </a:r>
          </a:p>
        </p:txBody>
      </p:sp>
      <p:sp>
        <p:nvSpPr>
          <p:cNvPr id="4" name="Slide Number Placeholder 3"/>
          <p:cNvSpPr>
            <a:spLocks noGrp="1"/>
          </p:cNvSpPr>
          <p:nvPr>
            <p:ph type="sldNum" sz="quarter" idx="5"/>
          </p:nvPr>
        </p:nvSpPr>
        <p:spPr/>
        <p:txBody>
          <a:bodyPr/>
          <a:lstStyle/>
          <a:p>
            <a:fld id="{65C099CB-14F5-427B-82D8-17FB886343FE}" type="slidenum">
              <a:rPr lang="en-US" smtClean="0"/>
              <a:t>3</a:t>
            </a:fld>
            <a:endParaRPr lang="en-US"/>
          </a:p>
        </p:txBody>
      </p:sp>
    </p:spTree>
    <p:extLst>
      <p:ext uri="{BB962C8B-B14F-4D97-AF65-F5344CB8AC3E}">
        <p14:creationId xmlns:p14="http://schemas.microsoft.com/office/powerpoint/2010/main" val="3685450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SARAH – Vermont is responsible for a few things under the APM Agreement: </a:t>
            </a:r>
          </a:p>
          <a:p>
            <a:pPr defTabSz="1002419">
              <a:defRPr/>
            </a:pPr>
            <a:endParaRPr lang="en-US" sz="1100" dirty="0"/>
          </a:p>
          <a:p>
            <a:pPr defTabSz="1002419">
              <a:defRPr/>
            </a:pPr>
            <a:r>
              <a:rPr lang="en-US" sz="1100" b="1" dirty="0"/>
              <a:t>In the box on the left</a:t>
            </a:r>
            <a:r>
              <a:rPr lang="en-US" sz="1100" dirty="0"/>
              <a:t>, you’ll see that the Agreement includes cost and quality targets. </a:t>
            </a:r>
          </a:p>
          <a:p>
            <a:pPr marL="165261" indent="-165261" defTabSz="1002419">
              <a:buFont typeface="Arial" panose="020B0604020202020204" pitchFamily="34" charset="0"/>
              <a:buChar char="•"/>
              <a:defRPr/>
            </a:pPr>
            <a:r>
              <a:rPr lang="en-US" sz="1100" b="1" dirty="0"/>
              <a:t>Cost targets </a:t>
            </a:r>
            <a:r>
              <a:rPr lang="en-US" sz="1100" dirty="0"/>
              <a:t>require Vermont to achieve sustainable cost growth for certain services for both Medicare and “all-payer beneficiaries,” which includes most Vermonters. The limit for cost growth in the Agreement, 3.5%, was selected as a sustainable growth target because it tied to state economic growth.</a:t>
            </a:r>
          </a:p>
          <a:p>
            <a:pPr marL="165261" indent="-165261" defTabSz="1002419">
              <a:buFont typeface="Arial" panose="020B0604020202020204" pitchFamily="34" charset="0"/>
              <a:buChar char="•"/>
              <a:defRPr/>
            </a:pPr>
            <a:r>
              <a:rPr lang="en-US" sz="1100" dirty="0"/>
              <a:t>With respect to </a:t>
            </a:r>
            <a:r>
              <a:rPr lang="en-US" sz="1100" b="1" dirty="0"/>
              <a:t>quality</a:t>
            </a:r>
            <a:r>
              <a:rPr lang="en-US" sz="1100" dirty="0"/>
              <a:t>, the State is responsible for meeting targets on 20 different quality measures, including three statewide population health goals.</a:t>
            </a:r>
          </a:p>
          <a:p>
            <a:endParaRPr lang="en-US" sz="1100" dirty="0"/>
          </a:p>
          <a:p>
            <a:pPr defTabSz="1002419">
              <a:defRPr/>
            </a:pPr>
            <a:r>
              <a:rPr lang="en-US" sz="1100" b="1" dirty="0"/>
              <a:t>Moving to the box on the right</a:t>
            </a:r>
            <a:r>
              <a:rPr lang="en-US" sz="1100" dirty="0"/>
              <a:t>, the State is also responsible for ensuring that ACO programs in Vermont are </a:t>
            </a:r>
            <a:r>
              <a:rPr lang="en-US" sz="1100" b="1" dirty="0"/>
              <a:t>aligned</a:t>
            </a:r>
            <a:r>
              <a:rPr lang="en-US" sz="1100" dirty="0"/>
              <a:t> with one another in certain key areas, including attribution (who’s a member of the ACO?), services for which the ACO is held financially accountable, quality measures, and payment mechanisms and risk arrangements (the ACO’s financial arrangements with payers). </a:t>
            </a:r>
          </a:p>
          <a:p>
            <a:pPr marL="165261" indent="-165261" defTabSz="1002419">
              <a:buFont typeface="Arial" panose="020B0604020202020204" pitchFamily="34" charset="0"/>
              <a:buChar char="•"/>
              <a:defRPr/>
            </a:pPr>
            <a:r>
              <a:rPr lang="en-US" sz="1100" dirty="0"/>
              <a:t>Finally, the All-Payer Model signatories are responsible for steadily </a:t>
            </a:r>
            <a:r>
              <a:rPr lang="en-US" sz="1100" b="1" dirty="0"/>
              <a:t>increasing the scale </a:t>
            </a:r>
            <a:r>
              <a:rPr lang="en-US" sz="1100" dirty="0"/>
              <a:t>of the model over the life of the agreement – the number of Vermonters who are ACO members – which will happen as more payers and providers decide to contract with the ACO and to expand their participation to new service lines. </a:t>
            </a:r>
          </a:p>
          <a:p>
            <a:pPr marL="165261" indent="-165261" defTabSz="1002419">
              <a:buFont typeface="Arial" panose="020B0604020202020204" pitchFamily="34" charset="0"/>
              <a:buChar char="•"/>
              <a:defRPr/>
            </a:pPr>
            <a:r>
              <a:rPr lang="en-US" sz="1100" dirty="0"/>
              <a:t>Scale and alignment are both important for ensuring that providers have strong, consistent incentives to make changes that will reduce cost and improve quality. Multi-payer alignment on things like quality measures also supports decreased provider administrative burden.</a:t>
            </a:r>
          </a:p>
        </p:txBody>
      </p:sp>
      <p:sp>
        <p:nvSpPr>
          <p:cNvPr id="4" name="Slide Number Placeholder 3"/>
          <p:cNvSpPr>
            <a:spLocks noGrp="1"/>
          </p:cNvSpPr>
          <p:nvPr>
            <p:ph type="sldNum" sz="quarter" idx="10"/>
          </p:nvPr>
        </p:nvSpPr>
        <p:spPr/>
        <p:txBody>
          <a:bodyPr/>
          <a:lstStyle/>
          <a:p>
            <a:fld id="{65C099CB-14F5-427B-82D8-17FB886343FE}" type="slidenum">
              <a:rPr lang="en-US" smtClean="0"/>
              <a:t>4</a:t>
            </a:fld>
            <a:endParaRPr lang="en-US"/>
          </a:p>
        </p:txBody>
      </p:sp>
    </p:spTree>
    <p:extLst>
      <p:ext uri="{BB962C8B-B14F-4D97-AF65-F5344CB8AC3E}">
        <p14:creationId xmlns:p14="http://schemas.microsoft.com/office/powerpoint/2010/main" val="1629360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dirty="0"/>
              <a:t>SARAH – Now we’ll dig into quality a little. As mentioned on the previous slide, Vermont is responsible for meeting targets on 20 measures under the Model. These fall into 3 buckets: </a:t>
            </a:r>
          </a:p>
          <a:p>
            <a:pPr marL="0" lvl="1"/>
            <a:endParaRPr lang="en-US" b="1" dirty="0"/>
          </a:p>
          <a:p>
            <a:pPr marL="0" lvl="0" indent="0">
              <a:buFont typeface="+mj-lt"/>
              <a:buNone/>
            </a:pPr>
            <a:r>
              <a:rPr lang="en-US" b="1" dirty="0"/>
              <a:t>1. Process Milestones – </a:t>
            </a:r>
            <a:r>
              <a:rPr lang="en-US" dirty="0"/>
              <a:t>Ensuring that the State and ACO are striving towards improvement on quality and population health. </a:t>
            </a:r>
            <a:r>
              <a:rPr lang="en-US" b="1" dirty="0"/>
              <a:t>EXAMPLE</a:t>
            </a:r>
            <a:r>
              <a:rPr lang="en-US" dirty="0"/>
              <a:t>: Rate of adults receiving MAT.</a:t>
            </a:r>
          </a:p>
          <a:p>
            <a:pPr marL="0" lvl="0" indent="0">
              <a:buFont typeface="+mj-lt"/>
              <a:buNone/>
            </a:pPr>
            <a:r>
              <a:rPr lang="en-US" b="1" dirty="0"/>
              <a:t>2. Health Care Delivery System Quality Measures and Targets – </a:t>
            </a:r>
            <a:r>
              <a:rPr lang="en-US" dirty="0"/>
              <a:t>Measures and targets evaluating ACO performance and quality of care; for these measures, the population is people attributed to the ACO. Measures can be multi-payer or payer-specific. </a:t>
            </a:r>
            <a:r>
              <a:rPr lang="en-US" b="1" dirty="0"/>
              <a:t>EXAMPLE</a:t>
            </a:r>
            <a:r>
              <a:rPr lang="en-US" dirty="0"/>
              <a:t>: Initiation of Alcohol and Other Drug Dependence Treatment.</a:t>
            </a:r>
          </a:p>
          <a:p>
            <a:pPr marL="0" lvl="0" indent="0">
              <a:buFont typeface="+mj-lt"/>
              <a:buNone/>
            </a:pPr>
            <a:r>
              <a:rPr lang="en-US" b="1" dirty="0"/>
              <a:t>3. Population Health Outcome Measures and Targets – </a:t>
            </a:r>
            <a:r>
              <a:rPr lang="en-US" dirty="0"/>
              <a:t>Statewide measures and targets related to the health of the population, regardless of whether the population seeks care or not. Population generally includes all Vermonters. These measures are unique to Vermont’s model – we’re one of the first initiatives to commit to big statewide health improvement goals as part of a major delivery system and payment reform model. Each of the Process Milestones and Health Care Delivery System Quality Targets supports achievement of one of the statewide Population Health Outcomes. </a:t>
            </a:r>
            <a:r>
              <a:rPr lang="en-US" b="1" dirty="0"/>
              <a:t>EXAMPLE</a:t>
            </a:r>
            <a:r>
              <a:rPr lang="en-US" dirty="0"/>
              <a:t>: Deaths from drug overdose. </a:t>
            </a:r>
          </a:p>
        </p:txBody>
      </p:sp>
      <p:sp>
        <p:nvSpPr>
          <p:cNvPr id="4" name="Slide Number Placeholder 3"/>
          <p:cNvSpPr>
            <a:spLocks noGrp="1"/>
          </p:cNvSpPr>
          <p:nvPr>
            <p:ph type="sldNum" sz="quarter" idx="10"/>
          </p:nvPr>
        </p:nvSpPr>
        <p:spPr/>
        <p:txBody>
          <a:bodyPr/>
          <a:lstStyle/>
          <a:p>
            <a:fld id="{65C099CB-14F5-427B-82D8-17FB886343FE}" type="slidenum">
              <a:rPr lang="en-US" smtClean="0"/>
              <a:t>5</a:t>
            </a:fld>
            <a:endParaRPr lang="en-US"/>
          </a:p>
        </p:txBody>
      </p:sp>
    </p:spTree>
    <p:extLst>
      <p:ext uri="{BB962C8B-B14F-4D97-AF65-F5344CB8AC3E}">
        <p14:creationId xmlns:p14="http://schemas.microsoft.com/office/powerpoint/2010/main" val="414877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Customize the </a:t>
            </a:r>
          </a:p>
          <a:p>
            <a:endParaRPr lang="en-US" dirty="0"/>
          </a:p>
        </p:txBody>
      </p:sp>
      <p:sp>
        <p:nvSpPr>
          <p:cNvPr id="4" name="Slide Number Placeholder 3"/>
          <p:cNvSpPr>
            <a:spLocks noGrp="1"/>
          </p:cNvSpPr>
          <p:nvPr>
            <p:ph type="sldNum" sz="quarter" idx="5"/>
          </p:nvPr>
        </p:nvSpPr>
        <p:spPr/>
        <p:txBody>
          <a:bodyPr/>
          <a:lstStyle/>
          <a:p>
            <a:fld id="{65C099CB-14F5-427B-82D8-17FB886343FE}" type="slidenum">
              <a:rPr lang="en-US" smtClean="0"/>
              <a:t>6</a:t>
            </a:fld>
            <a:endParaRPr lang="en-US"/>
          </a:p>
        </p:txBody>
      </p:sp>
    </p:spTree>
    <p:extLst>
      <p:ext uri="{BB962C8B-B14F-4D97-AF65-F5344CB8AC3E}">
        <p14:creationId xmlns:p14="http://schemas.microsoft.com/office/powerpoint/2010/main" val="2694816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MELISSA - While we anticipate that we are below our scale targets, as you can see from this slide, the geographic reach of the model has growth significantly between 2017, PY 0, and 2019, PY 2. We went from four communities participating in a Medicaid risk-based program in 2017 to all but two communities participating in at least one risk program in 2019. </a:t>
            </a:r>
          </a:p>
          <a:p>
            <a:endParaRPr lang="en-US" dirty="0"/>
          </a:p>
          <a:p>
            <a:r>
              <a:rPr lang="en-US" dirty="0"/>
              <a:t>Most regions are participating in at least Medicaid. That does not mean the entire community is participating. </a:t>
            </a:r>
          </a:p>
          <a:p>
            <a:r>
              <a:rPr lang="en-US" dirty="0"/>
              <a:t>OneCare and payers are working closely together to expand participation as payers seek to grow these programs. </a:t>
            </a:r>
          </a:p>
          <a:p>
            <a:r>
              <a:rPr lang="en-US" dirty="0"/>
              <a:t>Until there is scale in a community, you will not get benefits of the multi-payer alignment. </a:t>
            </a:r>
          </a:p>
        </p:txBody>
      </p:sp>
      <p:sp>
        <p:nvSpPr>
          <p:cNvPr id="4" name="Slide Number Placeholder 3"/>
          <p:cNvSpPr>
            <a:spLocks noGrp="1"/>
          </p:cNvSpPr>
          <p:nvPr>
            <p:ph type="sldNum" sz="quarter" idx="5"/>
          </p:nvPr>
        </p:nvSpPr>
        <p:spPr/>
        <p:txBody>
          <a:bodyPr/>
          <a:lstStyle/>
          <a:p>
            <a:fld id="{65C099CB-14F5-427B-82D8-17FB886343FE}" type="slidenum">
              <a:rPr lang="en-US" smtClean="0"/>
              <a:t>7</a:t>
            </a:fld>
            <a:endParaRPr lang="en-US"/>
          </a:p>
        </p:txBody>
      </p:sp>
    </p:spTree>
    <p:extLst>
      <p:ext uri="{BB962C8B-B14F-4D97-AF65-F5344CB8AC3E}">
        <p14:creationId xmlns:p14="http://schemas.microsoft.com/office/powerpoint/2010/main" val="14536204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61189" y="1304131"/>
            <a:ext cx="2925622" cy="3886200"/>
          </a:xfrm>
          <a:prstGeom prst="rect">
            <a:avLst/>
          </a:prstGeom>
          <a:effectLst>
            <a:softEdge rad="127000"/>
          </a:effectLst>
        </p:spPr>
      </p:pic>
      <p:pic>
        <p:nvPicPr>
          <p:cNvPr id="7" name="Picture 4" descr="page header.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23813"/>
            <a:ext cx="9153525" cy="115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a:extLst>
              <a:ext uri="{FF2B5EF4-FFF2-40B4-BE49-F238E27FC236}">
                <a16:creationId xmlns:a16="http://schemas.microsoft.com/office/drawing/2014/main" id="{80186F55-144B-46E2-8033-2F5E424E66D8}"/>
              </a:ext>
            </a:extLst>
          </p:cNvPr>
          <p:cNvSpPr>
            <a:spLocks noGrp="1"/>
          </p:cNvSpPr>
          <p:nvPr>
            <p:ph type="body" sz="quarter" idx="10"/>
          </p:nvPr>
        </p:nvSpPr>
        <p:spPr>
          <a:xfrm>
            <a:off x="2986088" y="3109913"/>
            <a:ext cx="5541962" cy="1077912"/>
          </a:xfrm>
        </p:spPr>
        <p:txBody>
          <a:bodyPr>
            <a:normAutofit/>
          </a:bodyPr>
          <a:lstStyle>
            <a:lvl1pPr algn="ctr">
              <a:defRPr sz="2400"/>
            </a:lvl1pPr>
            <a:lvl2pPr marL="457200" indent="0">
              <a:buNone/>
              <a:defRPr/>
            </a:lvl2pPr>
          </a:lstStyle>
          <a:p>
            <a:pPr lvl="0"/>
            <a:r>
              <a:rPr lang="en-US" dirty="0"/>
              <a:t>Edit Master text styles</a:t>
            </a:r>
          </a:p>
        </p:txBody>
      </p:sp>
      <p:sp>
        <p:nvSpPr>
          <p:cNvPr id="9" name="Text Placeholder 8">
            <a:extLst>
              <a:ext uri="{FF2B5EF4-FFF2-40B4-BE49-F238E27FC236}">
                <a16:creationId xmlns:a16="http://schemas.microsoft.com/office/drawing/2014/main" id="{6E0B9D44-8B3B-4114-9C58-A419967666C9}"/>
              </a:ext>
            </a:extLst>
          </p:cNvPr>
          <p:cNvSpPr>
            <a:spLocks noGrp="1"/>
          </p:cNvSpPr>
          <p:nvPr>
            <p:ph type="body" sz="quarter" idx="11" hasCustomPrompt="1"/>
          </p:nvPr>
        </p:nvSpPr>
        <p:spPr>
          <a:xfrm>
            <a:off x="2986088" y="1717675"/>
            <a:ext cx="5541962" cy="1392238"/>
          </a:xfrm>
        </p:spPr>
        <p:txBody>
          <a:bodyPr anchor="b">
            <a:normAutofit/>
          </a:bodyPr>
          <a:lstStyle>
            <a:lvl1pPr algn="ctr" defTabSz="914400" rtl="0" eaLnBrk="1" latinLnBrk="0" hangingPunct="1">
              <a:spcBef>
                <a:spcPct val="0"/>
              </a:spcBef>
              <a:buNone/>
              <a:defRPr lang="en-US" sz="3600" kern="1200" dirty="0" smtClean="0">
                <a:solidFill>
                  <a:srgbClr val="339966"/>
                </a:solidFill>
                <a:latin typeface="Franklin Gothic Medium" panose="020B0603020102020204" pitchFamily="34" charset="0"/>
                <a:ea typeface="+mj-ea"/>
                <a:cs typeface="+mj-cs"/>
              </a:defRPr>
            </a:lvl1pPr>
            <a:lvl2pPr marL="457200" indent="0">
              <a:buNone/>
              <a:defRPr/>
            </a:lvl2pPr>
          </a:lstStyle>
          <a:p>
            <a:pPr lvl="0"/>
            <a:r>
              <a:rPr lang="en-US" dirty="0"/>
              <a:t>TITLE</a:t>
            </a:r>
          </a:p>
        </p:txBody>
      </p:sp>
    </p:spTree>
    <p:extLst>
      <p:ext uri="{BB962C8B-B14F-4D97-AF65-F5344CB8AC3E}">
        <p14:creationId xmlns:p14="http://schemas.microsoft.com/office/powerpoint/2010/main" val="2782776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56593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lvl1pPr>
              <a:defRPr/>
            </a:lvl1pPr>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86470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73998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61189" y="1304131"/>
            <a:ext cx="2925622" cy="3886200"/>
          </a:xfrm>
          <a:prstGeom prst="rect">
            <a:avLst/>
          </a:prstGeom>
          <a:effectLst>
            <a:softEdge rad="127000"/>
          </a:effectLst>
        </p:spPr>
      </p:pic>
      <p:pic>
        <p:nvPicPr>
          <p:cNvPr id="7" name="Picture 4" descr="page header.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23813"/>
            <a:ext cx="9153525" cy="115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0161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2000"/>
            </a:lvl1pPr>
            <a:lvl2pPr>
              <a:defRPr sz="2000">
                <a:latin typeface="Palatino Linotype" panose="02040502050505030304" pitchFamily="18" charset="0"/>
              </a:defRPr>
            </a:lvl2pPr>
            <a:lvl3pPr>
              <a:defRPr sz="1800">
                <a:latin typeface="Palatino Linotype" panose="02040502050505030304" pitchFamily="18" charset="0"/>
              </a:defRPr>
            </a:lvl3pPr>
            <a:lvl4pPr>
              <a:defRPr sz="1800">
                <a:latin typeface="Palatino Linotype" panose="02040502050505030304" pitchFamily="18" charset="0"/>
              </a:defRPr>
            </a:lvl4pPr>
            <a:lvl5pPr>
              <a:defRPr sz="1800">
                <a:latin typeface="Palatino Linotype" panose="020405020505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7643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739E07EF-996B-48C8-81D7-47C47D20C14A}"/>
              </a:ext>
            </a:extLst>
          </p:cNvPr>
          <p:cNvSpPr>
            <a:spLocks noGrp="1"/>
          </p:cNvSpPr>
          <p:nvPr>
            <p:ph type="body" sz="quarter" idx="10"/>
          </p:nvPr>
        </p:nvSpPr>
        <p:spPr>
          <a:xfrm>
            <a:off x="457200" y="3993023"/>
            <a:ext cx="8229600" cy="1077912"/>
          </a:xfrm>
        </p:spPr>
        <p:txBody>
          <a:bodyPr>
            <a:normAutofit/>
          </a:bodyPr>
          <a:lstStyle>
            <a:lvl1pPr algn="l">
              <a:defRPr sz="2400"/>
            </a:lvl1pPr>
            <a:lvl2pPr marL="457200" indent="0">
              <a:buNone/>
              <a:defRPr/>
            </a:lvl2pPr>
          </a:lstStyle>
          <a:p>
            <a:pPr lvl="0"/>
            <a:r>
              <a:rPr lang="en-US" dirty="0"/>
              <a:t>Edit Master text styles</a:t>
            </a:r>
          </a:p>
        </p:txBody>
      </p:sp>
      <p:sp>
        <p:nvSpPr>
          <p:cNvPr id="3" name="Text Placeholder 8">
            <a:extLst>
              <a:ext uri="{FF2B5EF4-FFF2-40B4-BE49-F238E27FC236}">
                <a16:creationId xmlns:a16="http://schemas.microsoft.com/office/drawing/2014/main" id="{8E8FAFAD-9228-43EF-BACE-A787F2453A58}"/>
              </a:ext>
            </a:extLst>
          </p:cNvPr>
          <p:cNvSpPr>
            <a:spLocks noGrp="1"/>
          </p:cNvSpPr>
          <p:nvPr>
            <p:ph type="body" sz="quarter" idx="11" hasCustomPrompt="1"/>
          </p:nvPr>
        </p:nvSpPr>
        <p:spPr>
          <a:xfrm>
            <a:off x="457200" y="2600785"/>
            <a:ext cx="8229600" cy="1392238"/>
          </a:xfrm>
        </p:spPr>
        <p:txBody>
          <a:bodyPr anchor="b">
            <a:normAutofit/>
          </a:bodyPr>
          <a:lstStyle>
            <a:lvl1pPr algn="l" defTabSz="914400" rtl="0" eaLnBrk="1" latinLnBrk="0" hangingPunct="1">
              <a:spcBef>
                <a:spcPct val="0"/>
              </a:spcBef>
              <a:buNone/>
              <a:defRPr lang="en-US" sz="3600" kern="1200" dirty="0" smtClean="0">
                <a:solidFill>
                  <a:srgbClr val="339966"/>
                </a:solidFill>
                <a:latin typeface="Franklin Gothic Medium" panose="020B0603020102020204" pitchFamily="34" charset="0"/>
                <a:ea typeface="+mj-ea"/>
                <a:cs typeface="+mj-cs"/>
              </a:defRPr>
            </a:lvl1pPr>
            <a:lvl2pPr marL="457200" indent="0">
              <a:buNone/>
              <a:defRPr/>
            </a:lvl2pPr>
          </a:lstStyle>
          <a:p>
            <a:pPr lvl="0"/>
            <a:r>
              <a:rPr lang="en-US" dirty="0"/>
              <a:t>TITLE</a:t>
            </a:r>
          </a:p>
        </p:txBody>
      </p:sp>
    </p:spTree>
    <p:extLst>
      <p:ext uri="{BB962C8B-B14F-4D97-AF65-F5344CB8AC3E}">
        <p14:creationId xmlns:p14="http://schemas.microsoft.com/office/powerpoint/2010/main" val="3062475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023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atin typeface="Palatino Linotype" panose="02040502050505030304" pitchFamily="18" charset="0"/>
              </a:defRPr>
            </a:lvl2pPr>
            <a:lvl3pPr>
              <a:defRPr sz="2000">
                <a:latin typeface="Palatino Linotype" panose="02040502050505030304" pitchFamily="18" charset="0"/>
              </a:defRPr>
            </a:lvl3pPr>
            <a:lvl4pPr>
              <a:defRPr sz="1800">
                <a:latin typeface="Palatino Linotype" panose="02040502050505030304" pitchFamily="18" charset="0"/>
              </a:defRPr>
            </a:lvl4pPr>
            <a:lvl5pPr>
              <a:defRPr sz="1800">
                <a:latin typeface="Palatino Linotype" panose="0204050205050503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atin typeface="Palatino Linotype" panose="02040502050505030304" pitchFamily="18" charset="0"/>
              </a:defRPr>
            </a:lvl2pPr>
            <a:lvl3pPr>
              <a:defRPr sz="2000">
                <a:latin typeface="Palatino Linotype" panose="02040502050505030304" pitchFamily="18" charset="0"/>
              </a:defRPr>
            </a:lvl3pPr>
            <a:lvl4pPr>
              <a:defRPr sz="1800">
                <a:latin typeface="Palatino Linotype" panose="02040502050505030304" pitchFamily="18" charset="0"/>
              </a:defRPr>
            </a:lvl4pPr>
            <a:lvl5pPr>
              <a:defRPr sz="1800">
                <a:latin typeface="Palatino Linotype" panose="0204050205050503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691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atin typeface="Palatino Linotype" panose="02040502050505030304" pitchFamily="18" charset="0"/>
              </a:defRPr>
            </a:lvl2pPr>
            <a:lvl3pPr>
              <a:defRPr sz="1800">
                <a:latin typeface="Palatino Linotype" panose="02040502050505030304" pitchFamily="18" charset="0"/>
              </a:defRPr>
            </a:lvl3pPr>
            <a:lvl4pPr>
              <a:defRPr sz="1600">
                <a:latin typeface="Palatino Linotype" panose="02040502050505030304" pitchFamily="18" charset="0"/>
              </a:defRPr>
            </a:lvl4pPr>
            <a:lvl5pPr>
              <a:defRPr sz="1600">
                <a:latin typeface="Palatino Linotype" panose="02040502050505030304" pitchFamily="18"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atin typeface="Palatino Linotype" panose="02040502050505030304" pitchFamily="18" charset="0"/>
              </a:defRPr>
            </a:lvl2pPr>
            <a:lvl3pPr>
              <a:defRPr sz="1800">
                <a:latin typeface="Palatino Linotype" panose="02040502050505030304" pitchFamily="18" charset="0"/>
              </a:defRPr>
            </a:lvl3pPr>
            <a:lvl4pPr>
              <a:defRPr sz="1600">
                <a:latin typeface="Palatino Linotype" panose="02040502050505030304" pitchFamily="18" charset="0"/>
              </a:defRPr>
            </a:lvl4pPr>
            <a:lvl5pPr>
              <a:defRPr sz="1600">
                <a:latin typeface="Palatino Linotype" panose="02040502050505030304" pitchFamily="18"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165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73021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216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atin typeface="Palatino Linotype" panose="02040502050505030304" pitchFamily="18" charset="0"/>
              </a:defRPr>
            </a:lvl2pPr>
            <a:lvl3pPr>
              <a:defRPr sz="2400">
                <a:latin typeface="Palatino Linotype" panose="02040502050505030304" pitchFamily="18" charset="0"/>
              </a:defRPr>
            </a:lvl3pPr>
            <a:lvl4pPr>
              <a:defRPr sz="2000">
                <a:latin typeface="Palatino Linotype" panose="02040502050505030304" pitchFamily="18" charset="0"/>
              </a:defRPr>
            </a:lvl4pPr>
            <a:lvl5pPr>
              <a:defRPr sz="2000">
                <a:latin typeface="Palatino Linotype" panose="02040502050505030304" pitchFamily="18"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08041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5" descr="Page footer.jpg">
            <a:extLst>
              <a:ext uri="{FF2B5EF4-FFF2-40B4-BE49-F238E27FC236}">
                <a16:creationId xmlns:a16="http://schemas.microsoft.com/office/drawing/2014/main" id="{28501F24-7200-4D29-9D6A-103440A6E0F5}"/>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79" y="5998168"/>
            <a:ext cx="9144000" cy="85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en-US" dirty="0"/>
          </a:p>
        </p:txBody>
      </p:sp>
      <p:sp>
        <p:nvSpPr>
          <p:cNvPr id="10" name="Slide Number Placeholder 5">
            <a:extLst>
              <a:ext uri="{FF2B5EF4-FFF2-40B4-BE49-F238E27FC236}">
                <a16:creationId xmlns:a16="http://schemas.microsoft.com/office/drawing/2014/main" id="{EAE949CA-C9D0-4340-8D27-9F0E29CA71D9}"/>
              </a:ext>
            </a:extLst>
          </p:cNvPr>
          <p:cNvSpPr txBox="1">
            <a:spLocks/>
          </p:cNvSpPr>
          <p:nvPr userDrawn="1"/>
        </p:nvSpPr>
        <p:spPr>
          <a:xfrm>
            <a:off x="3810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C820DE8-B2A3-4495-B05C-4C28FA95D4C8}" type="slidenum">
              <a:rPr lang="en-US" sz="1200" smtClean="0">
                <a:solidFill>
                  <a:schemeClr val="bg1">
                    <a:lumMod val="50000"/>
                  </a:schemeClr>
                </a:solidFill>
              </a:rPr>
              <a:pPr/>
              <a:t>‹#›</a:t>
            </a:fld>
            <a:endParaRPr lang="en-US" sz="1200" dirty="0">
              <a:solidFill>
                <a:schemeClr val="bg1">
                  <a:lumMod val="50000"/>
                </a:schemeClr>
              </a:solidFill>
            </a:endParaRPr>
          </a:p>
        </p:txBody>
      </p:sp>
      <p:pic>
        <p:nvPicPr>
          <p:cNvPr id="7" name="Picture 4" descr="page header.jpg"/>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153525"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343293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8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ctr" defTabSz="914400" rtl="0" eaLnBrk="1" latinLnBrk="0" hangingPunct="1">
        <a:spcBef>
          <a:spcPct val="0"/>
        </a:spcBef>
        <a:buNone/>
        <a:defRPr sz="3600" kern="1200">
          <a:solidFill>
            <a:srgbClr val="339966"/>
          </a:solidFill>
          <a:latin typeface="Franklin Gothic Medium" panose="020B0603020102020204" pitchFamily="34" charset="0"/>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1800" kern="1200">
          <a:solidFill>
            <a:schemeClr val="tx1"/>
          </a:solidFill>
          <a:latin typeface="Palatino Linotype" panose="0204050205050503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376E7B-4072-412C-BC14-BC80C5471E03}"/>
              </a:ext>
            </a:extLst>
          </p:cNvPr>
          <p:cNvSpPr>
            <a:spLocks noGrp="1"/>
          </p:cNvSpPr>
          <p:nvPr>
            <p:ph type="body" sz="quarter" idx="10"/>
          </p:nvPr>
        </p:nvSpPr>
        <p:spPr>
          <a:xfrm>
            <a:off x="2458720" y="4044632"/>
            <a:ext cx="5896610" cy="1655128"/>
          </a:xfrm>
        </p:spPr>
        <p:txBody>
          <a:bodyPr>
            <a:normAutofit/>
          </a:bodyPr>
          <a:lstStyle/>
          <a:p>
            <a:pPr algn="ctr"/>
            <a:r>
              <a:rPr lang="en-US" dirty="0"/>
              <a:t>Rural Health Services Task Force</a:t>
            </a:r>
          </a:p>
          <a:p>
            <a:pPr algn="ctr"/>
            <a:r>
              <a:rPr lang="en-US" dirty="0"/>
              <a:t>July 18, 2019</a:t>
            </a:r>
          </a:p>
        </p:txBody>
      </p:sp>
      <p:sp>
        <p:nvSpPr>
          <p:cNvPr id="3" name="Text Placeholder 2">
            <a:extLst>
              <a:ext uri="{FF2B5EF4-FFF2-40B4-BE49-F238E27FC236}">
                <a16:creationId xmlns:a16="http://schemas.microsoft.com/office/drawing/2014/main" id="{55A26FA0-355A-4AEE-BB3B-16D70B9BA8D6}"/>
              </a:ext>
            </a:extLst>
          </p:cNvPr>
          <p:cNvSpPr>
            <a:spLocks noGrp="1"/>
          </p:cNvSpPr>
          <p:nvPr>
            <p:ph type="body" sz="quarter" idx="11"/>
          </p:nvPr>
        </p:nvSpPr>
        <p:spPr>
          <a:xfrm>
            <a:off x="2240280" y="1812925"/>
            <a:ext cx="6333490" cy="2000885"/>
          </a:xfrm>
        </p:spPr>
        <p:txBody>
          <a:bodyPr>
            <a:normAutofit/>
          </a:bodyPr>
          <a:lstStyle/>
          <a:p>
            <a:r>
              <a:rPr lang="en-US" sz="3200" dirty="0"/>
              <a:t>The Vermont All-Payer Accountable Care Organization (ACO) Model</a:t>
            </a:r>
          </a:p>
        </p:txBody>
      </p:sp>
    </p:spTree>
    <p:extLst>
      <p:ext uri="{BB962C8B-B14F-4D97-AF65-F5344CB8AC3E}">
        <p14:creationId xmlns:p14="http://schemas.microsoft.com/office/powerpoint/2010/main" val="559096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506985-05D3-4715-BF30-823036E12C09}"/>
              </a:ext>
            </a:extLst>
          </p:cNvPr>
          <p:cNvSpPr>
            <a:spLocks noGrp="1"/>
          </p:cNvSpPr>
          <p:nvPr>
            <p:ph type="title"/>
          </p:nvPr>
        </p:nvSpPr>
        <p:spPr/>
        <p:txBody>
          <a:bodyPr>
            <a:normAutofit fontScale="90000"/>
          </a:bodyPr>
          <a:lstStyle/>
          <a:p>
            <a:r>
              <a:rPr lang="en-US" dirty="0"/>
              <a:t>Problem: Cost Growth is Unsustainable, </a:t>
            </a:r>
            <a:br>
              <a:rPr lang="en-US" dirty="0"/>
            </a:br>
            <a:r>
              <a:rPr lang="en-US" dirty="0"/>
              <a:t>and Health Outcomes Must Improve</a:t>
            </a:r>
          </a:p>
        </p:txBody>
      </p:sp>
      <p:sp>
        <p:nvSpPr>
          <p:cNvPr id="5" name="Text Placeholder 4">
            <a:extLst>
              <a:ext uri="{FF2B5EF4-FFF2-40B4-BE49-F238E27FC236}">
                <a16:creationId xmlns:a16="http://schemas.microsoft.com/office/drawing/2014/main" id="{4172A3E4-8D6A-498D-9309-5BA3EAD967E8}"/>
              </a:ext>
            </a:extLst>
          </p:cNvPr>
          <p:cNvSpPr>
            <a:spLocks noGrp="1"/>
          </p:cNvSpPr>
          <p:nvPr>
            <p:ph type="body" idx="1"/>
          </p:nvPr>
        </p:nvSpPr>
        <p:spPr>
          <a:xfrm>
            <a:off x="457200" y="1535113"/>
            <a:ext cx="4040188" cy="322233"/>
          </a:xfrm>
        </p:spPr>
        <p:txBody>
          <a:bodyPr vert="horz" lIns="91440" tIns="45720" rIns="91440" bIns="45720" rtlCol="0" anchor="b">
            <a:normAutofit lnSpcReduction="10000"/>
          </a:bodyPr>
          <a:lstStyle/>
          <a:p>
            <a:r>
              <a:rPr lang="en-US" sz="1600" dirty="0"/>
              <a:t>Cost Growth</a:t>
            </a:r>
          </a:p>
        </p:txBody>
      </p:sp>
      <p:sp>
        <p:nvSpPr>
          <p:cNvPr id="13" name="Text Placeholder 12">
            <a:extLst>
              <a:ext uri="{FF2B5EF4-FFF2-40B4-BE49-F238E27FC236}">
                <a16:creationId xmlns:a16="http://schemas.microsoft.com/office/drawing/2014/main" id="{ED2503DB-3371-4979-92FD-93230A4F0FFE}"/>
              </a:ext>
            </a:extLst>
          </p:cNvPr>
          <p:cNvSpPr>
            <a:spLocks noGrp="1"/>
          </p:cNvSpPr>
          <p:nvPr>
            <p:ph type="body" sz="quarter" idx="3"/>
          </p:nvPr>
        </p:nvSpPr>
        <p:spPr>
          <a:xfrm>
            <a:off x="4645025" y="1535113"/>
            <a:ext cx="4041775" cy="322233"/>
          </a:xfrm>
        </p:spPr>
        <p:txBody>
          <a:bodyPr>
            <a:normAutofit lnSpcReduction="10000"/>
          </a:bodyPr>
          <a:lstStyle/>
          <a:p>
            <a:r>
              <a:rPr lang="en-US" sz="1600" dirty="0"/>
              <a:t>Health Outcomes</a:t>
            </a:r>
          </a:p>
        </p:txBody>
      </p:sp>
      <p:sp>
        <p:nvSpPr>
          <p:cNvPr id="8" name="Content Placeholder 7">
            <a:extLst>
              <a:ext uri="{FF2B5EF4-FFF2-40B4-BE49-F238E27FC236}">
                <a16:creationId xmlns:a16="http://schemas.microsoft.com/office/drawing/2014/main" id="{4B3547CA-FE07-438A-BA6B-25BE281E05D3}"/>
              </a:ext>
            </a:extLst>
          </p:cNvPr>
          <p:cNvSpPr>
            <a:spLocks noGrp="1"/>
          </p:cNvSpPr>
          <p:nvPr>
            <p:ph sz="quarter" idx="4"/>
          </p:nvPr>
        </p:nvSpPr>
        <p:spPr>
          <a:xfrm>
            <a:off x="4645025" y="1857346"/>
            <a:ext cx="4041775" cy="4586346"/>
          </a:xfrm>
          <a:solidFill>
            <a:schemeClr val="bg1"/>
          </a:solidFill>
        </p:spPr>
        <p:txBody>
          <a:bodyPr>
            <a:noAutofit/>
          </a:bodyPr>
          <a:lstStyle/>
          <a:p>
            <a:pPr marL="173038" indent="-173038">
              <a:lnSpc>
                <a:spcPct val="90000"/>
              </a:lnSpc>
              <a:buFont typeface="Arial" panose="020B0604020202020204" pitchFamily="34" charset="0"/>
              <a:buChar char="•"/>
            </a:pPr>
            <a:r>
              <a:rPr lang="en-US" sz="1500" dirty="0"/>
              <a:t>Chronic diseases are the most common cause of death in Vermont. </a:t>
            </a:r>
            <a:br>
              <a:rPr lang="en-US" sz="1500" dirty="0"/>
            </a:br>
            <a:r>
              <a:rPr lang="en-US" sz="1500" dirty="0"/>
              <a:t>In 2014, </a:t>
            </a:r>
            <a:r>
              <a:rPr lang="en-US" sz="1500" b="1" dirty="0"/>
              <a:t>78% of Vermont deaths </a:t>
            </a:r>
            <a:r>
              <a:rPr lang="en-US" sz="1500" dirty="0"/>
              <a:t>were caused by chronic diseases</a:t>
            </a:r>
          </a:p>
          <a:p>
            <a:pPr marL="517525" lvl="1" indent="-169863">
              <a:lnSpc>
                <a:spcPct val="90000"/>
              </a:lnSpc>
              <a:buFont typeface="Arial" panose="020B0604020202020204" pitchFamily="34" charset="0"/>
              <a:buChar char="•"/>
            </a:pPr>
            <a:r>
              <a:rPr lang="en-US" sz="1300" dirty="0"/>
              <a:t>High Blood Pressure: 25% of Vermonters diagnosed (2015)</a:t>
            </a:r>
          </a:p>
          <a:p>
            <a:pPr marL="517525" lvl="1" indent="-169863">
              <a:lnSpc>
                <a:spcPct val="90000"/>
              </a:lnSpc>
              <a:buFont typeface="Arial" panose="020B0604020202020204" pitchFamily="34" charset="0"/>
              <a:buChar char="•"/>
            </a:pPr>
            <a:r>
              <a:rPr lang="en-US" sz="1300" dirty="0"/>
              <a:t>Diabetes: 8% of Vermonters diagnosed (2015)</a:t>
            </a:r>
          </a:p>
          <a:p>
            <a:pPr marL="517525" lvl="1" indent="-169863">
              <a:lnSpc>
                <a:spcPct val="90000"/>
              </a:lnSpc>
              <a:buFont typeface="Arial" panose="020B0604020202020204" pitchFamily="34" charset="0"/>
              <a:buChar char="•"/>
            </a:pPr>
            <a:r>
              <a:rPr lang="en-US" sz="1300" dirty="0"/>
              <a:t>COPD: 6% of Vermonters diagnosed (2015)</a:t>
            </a:r>
          </a:p>
          <a:p>
            <a:pPr marL="517525" lvl="1" indent="-169863">
              <a:lnSpc>
                <a:spcPct val="90000"/>
              </a:lnSpc>
              <a:buFont typeface="Arial" panose="020B0604020202020204" pitchFamily="34" charset="0"/>
              <a:buChar char="•"/>
            </a:pPr>
            <a:r>
              <a:rPr lang="en-US" sz="1300" dirty="0"/>
              <a:t>Obesity: 28% of Vermont adults diagnosed (2016)</a:t>
            </a:r>
          </a:p>
          <a:p>
            <a:pPr marL="173038" indent="-173038">
              <a:lnSpc>
                <a:spcPct val="90000"/>
              </a:lnSpc>
              <a:buFont typeface="Arial" panose="020B0604020202020204" pitchFamily="34" charset="0"/>
              <a:buChar char="•"/>
            </a:pPr>
            <a:r>
              <a:rPr lang="en-US" sz="1500" dirty="0"/>
              <a:t>Medical costs related to chronic disease were over </a:t>
            </a:r>
            <a:r>
              <a:rPr lang="en-US" sz="1500" b="1" dirty="0"/>
              <a:t>$2 billion in 2015</a:t>
            </a:r>
            <a:r>
              <a:rPr lang="en-US" sz="1500" dirty="0"/>
              <a:t>, and are expected to rise to nearly $3 billion by 2020</a:t>
            </a:r>
          </a:p>
          <a:p>
            <a:pPr marL="173038" indent="-173038">
              <a:lnSpc>
                <a:spcPct val="90000"/>
              </a:lnSpc>
              <a:buFont typeface="Arial" panose="020B0604020202020204" pitchFamily="34" charset="0"/>
              <a:buChar char="•"/>
            </a:pPr>
            <a:r>
              <a:rPr lang="en-US" sz="1500" dirty="0"/>
              <a:t>Vermont’s </a:t>
            </a:r>
            <a:r>
              <a:rPr lang="en-US" sz="1500" b="1" dirty="0"/>
              <a:t>death rates from suicide and drug overdose </a:t>
            </a:r>
            <a:r>
              <a:rPr lang="en-US" sz="1500" dirty="0"/>
              <a:t>are higher than the national average</a:t>
            </a:r>
          </a:p>
          <a:p>
            <a:pPr marL="517525" lvl="1" indent="-169863">
              <a:lnSpc>
                <a:spcPct val="90000"/>
              </a:lnSpc>
              <a:buFont typeface="Arial" panose="020B0604020202020204" pitchFamily="34" charset="0"/>
              <a:buChar char="•"/>
            </a:pPr>
            <a:r>
              <a:rPr lang="en-US" sz="1300" dirty="0"/>
              <a:t>Suicide (2016): 17.3 per 100,000 (VT) vs. 13.4 per 100,000 (US)</a:t>
            </a:r>
          </a:p>
          <a:p>
            <a:pPr marL="517525" lvl="1" indent="-169863">
              <a:lnSpc>
                <a:spcPct val="90000"/>
              </a:lnSpc>
              <a:buFont typeface="Arial" panose="020B0604020202020204" pitchFamily="34" charset="0"/>
              <a:buChar char="•"/>
            </a:pPr>
            <a:r>
              <a:rPr lang="en-US" sz="1300" dirty="0"/>
              <a:t>Drug Overdose (2016): 18.4 per 100,000 (VT) vs. 13.3 per 100,000 (US)</a:t>
            </a:r>
          </a:p>
        </p:txBody>
      </p:sp>
      <p:sp>
        <p:nvSpPr>
          <p:cNvPr id="12" name="Rectangle 11">
            <a:extLst>
              <a:ext uri="{FF2B5EF4-FFF2-40B4-BE49-F238E27FC236}">
                <a16:creationId xmlns:a16="http://schemas.microsoft.com/office/drawing/2014/main" id="{60A2AE8A-9BF7-42D2-8C6E-AF4075F4398E}"/>
              </a:ext>
            </a:extLst>
          </p:cNvPr>
          <p:cNvSpPr/>
          <p:nvPr/>
        </p:nvSpPr>
        <p:spPr>
          <a:xfrm>
            <a:off x="4645024" y="6197471"/>
            <a:ext cx="3921760" cy="246221"/>
          </a:xfrm>
          <a:prstGeom prst="rect">
            <a:avLst/>
          </a:prstGeom>
          <a:solidFill>
            <a:schemeClr val="bg1"/>
          </a:solidFill>
        </p:spPr>
        <p:txBody>
          <a:bodyPr wrap="square">
            <a:spAutoFit/>
          </a:bodyPr>
          <a:lstStyle/>
          <a:p>
            <a:r>
              <a:rPr lang="en-US" sz="1000" i="1" dirty="0">
                <a:latin typeface="Palatino Linotype" panose="02040502050505030304" pitchFamily="18" charset="0"/>
              </a:rPr>
              <a:t>Sources: Vermont Department of Health, Kaiser Family Foundation</a:t>
            </a:r>
          </a:p>
        </p:txBody>
      </p:sp>
      <p:sp>
        <p:nvSpPr>
          <p:cNvPr id="14" name="Content Placeholder 13">
            <a:extLst>
              <a:ext uri="{FF2B5EF4-FFF2-40B4-BE49-F238E27FC236}">
                <a16:creationId xmlns:a16="http://schemas.microsoft.com/office/drawing/2014/main" id="{F460F9C4-97F7-4CCE-8D0D-7774F99BE6FB}"/>
              </a:ext>
            </a:extLst>
          </p:cNvPr>
          <p:cNvSpPr>
            <a:spLocks noGrp="1"/>
          </p:cNvSpPr>
          <p:nvPr>
            <p:ph sz="half" idx="2"/>
          </p:nvPr>
        </p:nvSpPr>
        <p:spPr>
          <a:xfrm>
            <a:off x="457200" y="1857346"/>
            <a:ext cx="4040188" cy="4268817"/>
          </a:xfrm>
        </p:spPr>
        <p:txBody>
          <a:bodyPr/>
          <a:lstStyle/>
          <a:p>
            <a:pPr marL="173038" indent="-173038">
              <a:buFont typeface="Arial" panose="020B0604020202020204" pitchFamily="34" charset="0"/>
              <a:buChar char="•"/>
            </a:pPr>
            <a:r>
              <a:rPr lang="en-US" sz="1500" dirty="0"/>
              <a:t>In 2017, the most recent year of data available, health care spending in Vermont grew 1.7%.</a:t>
            </a:r>
          </a:p>
          <a:p>
            <a:pPr marL="173038" indent="-173038">
              <a:buFont typeface="Arial" panose="020B0604020202020204" pitchFamily="34" charset="0"/>
              <a:buChar char="•"/>
            </a:pPr>
            <a:r>
              <a:rPr lang="en-US" sz="1500" dirty="0"/>
              <a:t>Vermont’s health care share of state gross product devoted to health care spending was 18.5% in 2017, vs. 11.8% in 1995.</a:t>
            </a:r>
          </a:p>
          <a:p>
            <a:endParaRPr lang="en-US" dirty="0"/>
          </a:p>
        </p:txBody>
      </p:sp>
      <p:graphicFrame>
        <p:nvGraphicFramePr>
          <p:cNvPr id="15" name="Content Placeholder 9">
            <a:extLst>
              <a:ext uri="{FF2B5EF4-FFF2-40B4-BE49-F238E27FC236}">
                <a16:creationId xmlns:a16="http://schemas.microsoft.com/office/drawing/2014/main" id="{B0ADF253-7FD3-46CB-A664-04ACB8618E33}"/>
              </a:ext>
            </a:extLst>
          </p:cNvPr>
          <p:cNvGraphicFramePr>
            <a:graphicFrameLocks/>
          </p:cNvGraphicFramePr>
          <p:nvPr>
            <p:extLst>
              <p:ext uri="{D42A27DB-BD31-4B8C-83A1-F6EECF244321}">
                <p14:modId xmlns:p14="http://schemas.microsoft.com/office/powerpoint/2010/main" val="2258774702"/>
              </p:ext>
            </p:extLst>
          </p:nvPr>
        </p:nvGraphicFramePr>
        <p:xfrm>
          <a:off x="191134" y="3322320"/>
          <a:ext cx="4306253" cy="2921317"/>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3228ECED-B399-4994-A982-67C3A3401D2E}"/>
              </a:ext>
            </a:extLst>
          </p:cNvPr>
          <p:cNvSpPr txBox="1"/>
          <p:nvPr/>
        </p:nvSpPr>
        <p:spPr>
          <a:xfrm>
            <a:off x="465774" y="6043582"/>
            <a:ext cx="4041774" cy="400110"/>
          </a:xfrm>
          <a:prstGeom prst="rect">
            <a:avLst/>
          </a:prstGeom>
          <a:solidFill>
            <a:schemeClr val="bg1"/>
          </a:solidFill>
        </p:spPr>
        <p:txBody>
          <a:bodyPr wrap="square" rtlCol="0">
            <a:spAutoFit/>
          </a:bodyPr>
          <a:lstStyle/>
          <a:p>
            <a:r>
              <a:rPr lang="en-US" sz="1000" i="1" dirty="0">
                <a:latin typeface="Palatino Linotype" panose="02040502050505030304" pitchFamily="18" charset="0"/>
              </a:rPr>
              <a:t>Source: 2017 Vermont Health Care Expenditure Analysis, available at https://gmcboard.vermont.gov/data-and-analytics/analytics-rpts.</a:t>
            </a:r>
          </a:p>
        </p:txBody>
      </p:sp>
      <p:sp>
        <p:nvSpPr>
          <p:cNvPr id="17" name="Slide Number Placeholder 5">
            <a:extLst>
              <a:ext uri="{FF2B5EF4-FFF2-40B4-BE49-F238E27FC236}">
                <a16:creationId xmlns:a16="http://schemas.microsoft.com/office/drawing/2014/main" id="{C9925B7B-EDA8-440C-BA74-4A31D3062779}"/>
              </a:ext>
            </a:extLst>
          </p:cNvPr>
          <p:cNvSpPr txBox="1">
            <a:spLocks/>
          </p:cNvSpPr>
          <p:nvPr/>
        </p:nvSpPr>
        <p:spPr>
          <a:xfrm>
            <a:off x="3810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C820DE8-B2A3-4495-B05C-4C28FA95D4C8}" type="slidenum">
              <a:rPr lang="en-US" sz="1200" smtClean="0">
                <a:solidFill>
                  <a:schemeClr val="bg1">
                    <a:lumMod val="50000"/>
                  </a:schemeClr>
                </a:solidFill>
              </a:rPr>
              <a:pPr/>
              <a:t>2</a:t>
            </a:fld>
            <a:endParaRPr lang="en-US" sz="1200" dirty="0">
              <a:solidFill>
                <a:schemeClr val="bg1">
                  <a:lumMod val="50000"/>
                </a:schemeClr>
              </a:solidFill>
            </a:endParaRPr>
          </a:p>
        </p:txBody>
      </p:sp>
      <p:pic>
        <p:nvPicPr>
          <p:cNvPr id="18" name="Picture 4" descr="page header.jpg">
            <a:extLst>
              <a:ext uri="{FF2B5EF4-FFF2-40B4-BE49-F238E27FC236}">
                <a16:creationId xmlns:a16="http://schemas.microsoft.com/office/drawing/2014/main" id="{8E0A4936-B8A3-4648-90AA-489B896071F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53525"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0872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rrow: Right 10">
            <a:extLst>
              <a:ext uri="{FF2B5EF4-FFF2-40B4-BE49-F238E27FC236}">
                <a16:creationId xmlns:a16="http://schemas.microsoft.com/office/drawing/2014/main" id="{7EF1730E-80D9-4021-9320-460518781A59}"/>
              </a:ext>
            </a:extLst>
          </p:cNvPr>
          <p:cNvSpPr/>
          <p:nvPr/>
        </p:nvSpPr>
        <p:spPr>
          <a:xfrm>
            <a:off x="243349" y="1949115"/>
            <a:ext cx="8684083" cy="1599156"/>
          </a:xfrm>
          <a:prstGeom prst="rightArrow">
            <a:avLst>
              <a:gd name="adj1" fmla="val 50000"/>
              <a:gd name="adj2" fmla="val 41865"/>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dirty="0"/>
          </a:p>
        </p:txBody>
      </p:sp>
      <p:sp>
        <p:nvSpPr>
          <p:cNvPr id="7" name="Title 6">
            <a:extLst>
              <a:ext uri="{FF2B5EF4-FFF2-40B4-BE49-F238E27FC236}">
                <a16:creationId xmlns:a16="http://schemas.microsoft.com/office/drawing/2014/main" id="{68200D97-D7C5-4FE5-B011-350ACE99AC23}"/>
              </a:ext>
            </a:extLst>
          </p:cNvPr>
          <p:cNvSpPr>
            <a:spLocks noGrp="1"/>
          </p:cNvSpPr>
          <p:nvPr>
            <p:ph type="title"/>
          </p:nvPr>
        </p:nvSpPr>
        <p:spPr/>
        <p:txBody>
          <a:bodyPr>
            <a:normAutofit fontScale="90000"/>
          </a:bodyPr>
          <a:lstStyle/>
          <a:p>
            <a:r>
              <a:rPr lang="en-US" dirty="0"/>
              <a:t>Vermont’s Solution: The Vermont All-Payer Accountable Care Organization (ACO) Model</a:t>
            </a:r>
          </a:p>
        </p:txBody>
      </p:sp>
      <p:graphicFrame>
        <p:nvGraphicFramePr>
          <p:cNvPr id="4" name="Diagram 3">
            <a:extLst>
              <a:ext uri="{FF2B5EF4-FFF2-40B4-BE49-F238E27FC236}">
                <a16:creationId xmlns:a16="http://schemas.microsoft.com/office/drawing/2014/main" id="{6C2AA6F3-C31C-4510-809A-C565FFEDBE97}"/>
              </a:ext>
            </a:extLst>
          </p:cNvPr>
          <p:cNvGraphicFramePr/>
          <p:nvPr>
            <p:extLst>
              <p:ext uri="{D42A27DB-BD31-4B8C-83A1-F6EECF244321}">
                <p14:modId xmlns:p14="http://schemas.microsoft.com/office/powerpoint/2010/main" val="103009910"/>
              </p:ext>
            </p:extLst>
          </p:nvPr>
        </p:nvGraphicFramePr>
        <p:xfrm>
          <a:off x="457200" y="1417638"/>
          <a:ext cx="8229600" cy="4453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3713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E481E8D-EAC6-4AE8-B9CD-0368A4091C72}"/>
              </a:ext>
            </a:extLst>
          </p:cNvPr>
          <p:cNvSpPr>
            <a:spLocks noGrp="1"/>
          </p:cNvSpPr>
          <p:nvPr>
            <p:ph type="title"/>
          </p:nvPr>
        </p:nvSpPr>
        <p:spPr>
          <a:xfrm>
            <a:off x="419733" y="192750"/>
            <a:ext cx="8229600" cy="1143000"/>
          </a:xfrm>
        </p:spPr>
        <p:txBody>
          <a:bodyPr>
            <a:normAutofit fontScale="90000"/>
          </a:bodyPr>
          <a:lstStyle/>
          <a:p>
            <a:r>
              <a:rPr lang="en-US" altLang="en-US" dirty="0">
                <a:latin typeface="Franklin Gothic Medium" charset="0"/>
              </a:rPr>
              <a:t>Vermont’s Responsibilities under the </a:t>
            </a:r>
            <a:br>
              <a:rPr lang="en-US" altLang="en-US" dirty="0">
                <a:latin typeface="Franklin Gothic Medium" charset="0"/>
              </a:rPr>
            </a:br>
            <a:r>
              <a:rPr lang="en-US" altLang="en-US" dirty="0">
                <a:latin typeface="Franklin Gothic Medium" charset="0"/>
              </a:rPr>
              <a:t>All-Payer ACO Model Agreement</a:t>
            </a:r>
            <a:endParaRPr lang="en-US" dirty="0"/>
          </a:p>
        </p:txBody>
      </p:sp>
      <p:sp>
        <p:nvSpPr>
          <p:cNvPr id="7" name="Text Placeholder 6">
            <a:extLst>
              <a:ext uri="{FF2B5EF4-FFF2-40B4-BE49-F238E27FC236}">
                <a16:creationId xmlns:a16="http://schemas.microsoft.com/office/drawing/2014/main" id="{3AC29AF8-D5C0-4226-830A-6476C166C0C5}"/>
              </a:ext>
            </a:extLst>
          </p:cNvPr>
          <p:cNvSpPr>
            <a:spLocks noGrp="1"/>
          </p:cNvSpPr>
          <p:nvPr>
            <p:ph type="body" idx="1"/>
          </p:nvPr>
        </p:nvSpPr>
        <p:spPr>
          <a:xfrm>
            <a:off x="300942" y="1335750"/>
            <a:ext cx="4175524" cy="620209"/>
          </a:xfrm>
          <a:solidFill>
            <a:schemeClr val="accent1">
              <a:lumMod val="60000"/>
              <a:lumOff val="40000"/>
            </a:schemeClr>
          </a:solidFill>
          <a:ln>
            <a:solidFill>
              <a:schemeClr val="bg1"/>
            </a:solidFill>
          </a:ln>
        </p:spPr>
        <p:txBody>
          <a:bodyPr anchor="ctr">
            <a:normAutofit/>
          </a:bodyPr>
          <a:lstStyle/>
          <a:p>
            <a:pPr algn="ctr"/>
            <a:r>
              <a:rPr lang="en-US" sz="1700" dirty="0"/>
              <a:t>Cost Growth and Population Health/Quality</a:t>
            </a:r>
          </a:p>
        </p:txBody>
      </p:sp>
      <p:sp>
        <p:nvSpPr>
          <p:cNvPr id="8" name="Content Placeholder 7">
            <a:extLst>
              <a:ext uri="{FF2B5EF4-FFF2-40B4-BE49-F238E27FC236}">
                <a16:creationId xmlns:a16="http://schemas.microsoft.com/office/drawing/2014/main" id="{976BC409-1454-45E4-BD2F-91DAE3AA9266}"/>
              </a:ext>
            </a:extLst>
          </p:cNvPr>
          <p:cNvSpPr>
            <a:spLocks noGrp="1"/>
          </p:cNvSpPr>
          <p:nvPr>
            <p:ph sz="half" idx="2"/>
          </p:nvPr>
        </p:nvSpPr>
        <p:spPr>
          <a:xfrm>
            <a:off x="300943" y="1955959"/>
            <a:ext cx="4175524" cy="3611113"/>
          </a:xfrm>
          <a:solidFill>
            <a:srgbClr val="F0F4FA"/>
          </a:solidFill>
          <a:ln>
            <a:solidFill>
              <a:schemeClr val="bg1"/>
            </a:solidFill>
          </a:ln>
        </p:spPr>
        <p:txBody>
          <a:bodyPr anchor="ctr">
            <a:noAutofit/>
          </a:bodyPr>
          <a:lstStyle/>
          <a:p>
            <a:pPr marL="157163" indent="-157163">
              <a:buFont typeface="Arial" panose="020B0604020202020204" pitchFamily="34" charset="0"/>
              <a:buChar char="•"/>
              <a:tabLst>
                <a:tab pos="111125" algn="l"/>
              </a:tabLst>
            </a:pPr>
            <a:r>
              <a:rPr lang="en-US" sz="1600" dirty="0"/>
              <a:t>Limit spending growth on certain services</a:t>
            </a:r>
            <a:endParaRPr lang="en-US" sz="1600" b="1" dirty="0"/>
          </a:p>
          <a:p>
            <a:pPr marL="396875" indent="-285750">
              <a:buClr>
                <a:schemeClr val="accent1"/>
              </a:buClr>
              <a:buFont typeface="Wingdings" panose="05000000000000000000" pitchFamily="2" charset="2"/>
              <a:buChar char="Ø"/>
            </a:pPr>
            <a:r>
              <a:rPr lang="en-US" sz="1600" dirty="0"/>
              <a:t>Separate targets for Medicare and “all-payer” beneficiaries (most Vermonters)</a:t>
            </a:r>
          </a:p>
          <a:p>
            <a:pPr marL="157163" indent="-157163">
              <a:buFont typeface="Arial" panose="020B0604020202020204" pitchFamily="34" charset="0"/>
              <a:buChar char="•"/>
              <a:tabLst>
                <a:tab pos="111125" algn="l"/>
              </a:tabLst>
            </a:pPr>
            <a:endParaRPr lang="en-US" sz="1600" dirty="0">
              <a:solidFill>
                <a:prstClr val="black"/>
              </a:solidFill>
            </a:endParaRPr>
          </a:p>
          <a:p>
            <a:pPr marL="157163" indent="-157163">
              <a:buFont typeface="Arial" panose="020B0604020202020204" pitchFamily="34" charset="0"/>
              <a:buChar char="•"/>
              <a:tabLst>
                <a:tab pos="111125" algn="l"/>
              </a:tabLst>
            </a:pPr>
            <a:r>
              <a:rPr lang="en-US" sz="1600" dirty="0">
                <a:solidFill>
                  <a:prstClr val="black"/>
                </a:solidFill>
              </a:rPr>
              <a:t>Meet targets for 20 quality measures,</a:t>
            </a:r>
            <a:r>
              <a:rPr lang="en-US" sz="1600" b="1" dirty="0">
                <a:solidFill>
                  <a:prstClr val="black"/>
                </a:solidFill>
              </a:rPr>
              <a:t> </a:t>
            </a:r>
            <a:r>
              <a:rPr lang="en-US" sz="1600" dirty="0">
                <a:solidFill>
                  <a:prstClr val="black"/>
                </a:solidFill>
              </a:rPr>
              <a:t>including three population health goals</a:t>
            </a:r>
          </a:p>
          <a:p>
            <a:pPr marL="396875" indent="-285750">
              <a:buClr>
                <a:srgbClr val="4472C4"/>
              </a:buClr>
              <a:buFont typeface="Wingdings" panose="05000000000000000000" pitchFamily="2" charset="2"/>
              <a:buChar char="Ø"/>
              <a:tabLst>
                <a:tab pos="111125" algn="l"/>
              </a:tabLst>
            </a:pPr>
            <a:r>
              <a:rPr lang="en-US" sz="1600" dirty="0">
                <a:solidFill>
                  <a:prstClr val="black"/>
                </a:solidFill>
              </a:rPr>
              <a:t>Improving access to primary care</a:t>
            </a:r>
          </a:p>
          <a:p>
            <a:pPr marL="396875" indent="-285750">
              <a:buClr>
                <a:srgbClr val="4472C4"/>
              </a:buClr>
              <a:buFont typeface="Wingdings" panose="05000000000000000000" pitchFamily="2" charset="2"/>
              <a:buChar char="Ø"/>
              <a:tabLst>
                <a:tab pos="111125" algn="l"/>
              </a:tabLst>
            </a:pPr>
            <a:r>
              <a:rPr lang="en-US" sz="1600" dirty="0">
                <a:solidFill>
                  <a:prstClr val="black"/>
                </a:solidFill>
              </a:rPr>
              <a:t>Reducing deaths due to suicide and drug overdose</a:t>
            </a:r>
          </a:p>
          <a:p>
            <a:pPr marL="396875" indent="-285750">
              <a:buClr>
                <a:srgbClr val="4472C4"/>
              </a:buClr>
              <a:buFont typeface="Wingdings" panose="05000000000000000000" pitchFamily="2" charset="2"/>
              <a:buChar char="Ø"/>
              <a:tabLst>
                <a:tab pos="111125" algn="l"/>
              </a:tabLst>
            </a:pPr>
            <a:r>
              <a:rPr lang="en-US" sz="1600" dirty="0">
                <a:solidFill>
                  <a:prstClr val="black"/>
                </a:solidFill>
              </a:rPr>
              <a:t>Reducing the prevalence and morbidity of chronic disease</a:t>
            </a:r>
          </a:p>
        </p:txBody>
      </p:sp>
      <p:sp>
        <p:nvSpPr>
          <p:cNvPr id="9" name="Text Placeholder 8">
            <a:extLst>
              <a:ext uri="{FF2B5EF4-FFF2-40B4-BE49-F238E27FC236}">
                <a16:creationId xmlns:a16="http://schemas.microsoft.com/office/drawing/2014/main" id="{6D53E754-EC80-4ECE-86C3-A5AA66F354D7}"/>
              </a:ext>
            </a:extLst>
          </p:cNvPr>
          <p:cNvSpPr>
            <a:spLocks noGrp="1"/>
          </p:cNvSpPr>
          <p:nvPr>
            <p:ph type="body" sz="quarter" idx="3"/>
          </p:nvPr>
        </p:nvSpPr>
        <p:spPr>
          <a:xfrm>
            <a:off x="4630067" y="1335750"/>
            <a:ext cx="4175523" cy="620209"/>
          </a:xfrm>
          <a:solidFill>
            <a:schemeClr val="accent1">
              <a:lumMod val="60000"/>
              <a:lumOff val="40000"/>
            </a:schemeClr>
          </a:solidFill>
          <a:ln>
            <a:solidFill>
              <a:schemeClr val="bg1"/>
            </a:solidFill>
          </a:ln>
        </p:spPr>
        <p:txBody>
          <a:bodyPr anchor="ctr">
            <a:noAutofit/>
          </a:bodyPr>
          <a:lstStyle/>
          <a:p>
            <a:pPr algn="ctr"/>
            <a:r>
              <a:rPr lang="en-US" sz="1700" dirty="0"/>
              <a:t>Alignment and Scale</a:t>
            </a:r>
          </a:p>
        </p:txBody>
      </p:sp>
      <p:sp>
        <p:nvSpPr>
          <p:cNvPr id="10" name="Content Placeholder 9">
            <a:extLst>
              <a:ext uri="{FF2B5EF4-FFF2-40B4-BE49-F238E27FC236}">
                <a16:creationId xmlns:a16="http://schemas.microsoft.com/office/drawing/2014/main" id="{F2EA8FDF-B433-47CD-9D55-8077797A313D}"/>
              </a:ext>
            </a:extLst>
          </p:cNvPr>
          <p:cNvSpPr>
            <a:spLocks noGrp="1"/>
          </p:cNvSpPr>
          <p:nvPr>
            <p:ph sz="quarter" idx="4"/>
          </p:nvPr>
        </p:nvSpPr>
        <p:spPr>
          <a:xfrm>
            <a:off x="4630067" y="1955959"/>
            <a:ext cx="4175524" cy="3611113"/>
          </a:xfrm>
          <a:solidFill>
            <a:srgbClr val="F0F4FA"/>
          </a:solidFill>
          <a:ln>
            <a:solidFill>
              <a:schemeClr val="bg1"/>
            </a:solidFill>
          </a:ln>
        </p:spPr>
        <p:txBody>
          <a:bodyPr anchor="ctr">
            <a:normAutofit/>
          </a:bodyPr>
          <a:lstStyle/>
          <a:p>
            <a:pPr marL="157163" indent="-157163">
              <a:buFont typeface="Arial" panose="020B0604020202020204" pitchFamily="34" charset="0"/>
              <a:buChar char="•"/>
              <a:tabLst>
                <a:tab pos="111125" algn="l"/>
              </a:tabLst>
            </a:pPr>
            <a:r>
              <a:rPr lang="en-US" sz="1600" dirty="0"/>
              <a:t>Ensure payer-ACO programs align in key areas, including</a:t>
            </a:r>
          </a:p>
          <a:p>
            <a:pPr marL="396875" lvl="0" indent="-285750">
              <a:buClr>
                <a:srgbClr val="4472C4"/>
              </a:buClr>
              <a:buFont typeface="Wingdings" panose="05000000000000000000" pitchFamily="2" charset="2"/>
              <a:buChar char="Ø"/>
            </a:pPr>
            <a:r>
              <a:rPr lang="en-US" sz="1600" dirty="0"/>
              <a:t>attribution methodologies </a:t>
            </a:r>
          </a:p>
          <a:p>
            <a:pPr marL="396875" lvl="0" indent="-285750">
              <a:buClr>
                <a:srgbClr val="4472C4"/>
              </a:buClr>
              <a:buFont typeface="Wingdings" panose="05000000000000000000" pitchFamily="2" charset="2"/>
              <a:buChar char="Ø"/>
            </a:pPr>
            <a:r>
              <a:rPr lang="en-US" sz="1600" dirty="0"/>
              <a:t>services </a:t>
            </a:r>
          </a:p>
          <a:p>
            <a:pPr marL="396875" lvl="0" indent="-285750">
              <a:buClr>
                <a:srgbClr val="4472C4"/>
              </a:buClr>
              <a:buFont typeface="Wingdings" panose="05000000000000000000" pitchFamily="2" charset="2"/>
              <a:buChar char="Ø"/>
            </a:pPr>
            <a:r>
              <a:rPr lang="en-US" sz="1600" dirty="0"/>
              <a:t>quality measures </a:t>
            </a:r>
          </a:p>
          <a:p>
            <a:pPr marL="396875" lvl="0" indent="-285750">
              <a:buClr>
                <a:srgbClr val="4472C4"/>
              </a:buClr>
              <a:buFont typeface="Wingdings" panose="05000000000000000000" pitchFamily="2" charset="2"/>
              <a:buChar char="Ø"/>
            </a:pPr>
            <a:r>
              <a:rPr lang="en-US" sz="1600" dirty="0"/>
              <a:t>payment mechanisms</a:t>
            </a:r>
          </a:p>
          <a:p>
            <a:pPr marL="396875" lvl="0" indent="-285750">
              <a:buClr>
                <a:srgbClr val="4472C4"/>
              </a:buClr>
              <a:buFont typeface="Wingdings" panose="05000000000000000000" pitchFamily="2" charset="2"/>
              <a:buChar char="Ø"/>
            </a:pPr>
            <a:r>
              <a:rPr lang="en-US" sz="1600" dirty="0"/>
              <a:t>risk arrangements </a:t>
            </a:r>
          </a:p>
          <a:p>
            <a:pPr marL="157163" indent="-157163">
              <a:buFont typeface="Arial" panose="020B0604020202020204" pitchFamily="34" charset="0"/>
              <a:buChar char="•"/>
              <a:tabLst>
                <a:tab pos="111125" algn="l"/>
              </a:tabLst>
            </a:pPr>
            <a:endParaRPr lang="en-US" sz="1600" dirty="0"/>
          </a:p>
          <a:p>
            <a:pPr marL="157163" indent="-157163">
              <a:buFont typeface="Arial" panose="020B0604020202020204" pitchFamily="34" charset="0"/>
              <a:buChar char="•"/>
              <a:tabLst>
                <a:tab pos="111125" algn="l"/>
              </a:tabLst>
            </a:pPr>
            <a:r>
              <a:rPr lang="en-US" sz="1600" dirty="0"/>
              <a:t>Steadily increase scale (the number of people in the model) over the five years of the Agreement</a:t>
            </a:r>
          </a:p>
        </p:txBody>
      </p:sp>
      <p:sp>
        <p:nvSpPr>
          <p:cNvPr id="11" name="Rectangle 10">
            <a:extLst>
              <a:ext uri="{FF2B5EF4-FFF2-40B4-BE49-F238E27FC236}">
                <a16:creationId xmlns:a16="http://schemas.microsoft.com/office/drawing/2014/main" id="{3AA1ACD3-21C7-4AE5-9372-54362F46B0F9}"/>
              </a:ext>
            </a:extLst>
          </p:cNvPr>
          <p:cNvSpPr/>
          <p:nvPr/>
        </p:nvSpPr>
        <p:spPr>
          <a:xfrm>
            <a:off x="300942" y="5698385"/>
            <a:ext cx="8504648" cy="223520"/>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818C9B11-80AF-4946-838B-1176C2AAE7F5}"/>
              </a:ext>
            </a:extLst>
          </p:cNvPr>
          <p:cNvSpPr/>
          <p:nvPr/>
        </p:nvSpPr>
        <p:spPr>
          <a:xfrm>
            <a:off x="4003040" y="5921905"/>
            <a:ext cx="1137920" cy="792162"/>
          </a:xfrm>
          <a:prstGeom prst="triangl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068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558800" y="2487112"/>
          <a:ext cx="5427319" cy="39420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8" name="Connector: Elbow 8">
            <a:extLst>
              <a:ext uri="{FF2B5EF4-FFF2-40B4-BE49-F238E27FC236}">
                <a16:creationId xmlns:a16="http://schemas.microsoft.com/office/drawing/2014/main" id="{20F71BE6-5B7E-43B3-B332-9FE1BE378996}"/>
              </a:ext>
            </a:extLst>
          </p:cNvPr>
          <p:cNvCxnSpPr>
            <a:cxnSpLocks/>
          </p:cNvCxnSpPr>
          <p:nvPr/>
        </p:nvCxnSpPr>
        <p:spPr>
          <a:xfrm>
            <a:off x="3688080" y="5262880"/>
            <a:ext cx="485155" cy="323484"/>
          </a:xfrm>
          <a:prstGeom prst="curvedConnector3">
            <a:avLst>
              <a:gd name="adj1" fmla="val 50000"/>
            </a:avLst>
          </a:prstGeom>
          <a:ln w="1905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a:xfrm>
            <a:off x="457200" y="274638"/>
            <a:ext cx="8229600" cy="1143000"/>
          </a:xfrm>
        </p:spPr>
        <p:txBody>
          <a:bodyPr>
            <a:normAutofit/>
          </a:bodyPr>
          <a:lstStyle/>
          <a:p>
            <a:r>
              <a:rPr lang="en-US" sz="3400" dirty="0"/>
              <a:t>Improving the Health of Vermonters</a:t>
            </a:r>
            <a:br>
              <a:rPr lang="en-US" dirty="0"/>
            </a:br>
            <a:r>
              <a:rPr lang="en-US" sz="2800" dirty="0"/>
              <a:t>How will we measure success?</a:t>
            </a:r>
          </a:p>
        </p:txBody>
      </p:sp>
      <p:sp>
        <p:nvSpPr>
          <p:cNvPr id="10" name="TextBox 9"/>
          <p:cNvSpPr txBox="1"/>
          <p:nvPr/>
        </p:nvSpPr>
        <p:spPr>
          <a:xfrm>
            <a:off x="457200" y="1409894"/>
            <a:ext cx="8229600" cy="1077218"/>
          </a:xfrm>
          <a:prstGeom prst="rect">
            <a:avLst/>
          </a:prstGeom>
          <a:noFill/>
        </p:spPr>
        <p:txBody>
          <a:bodyPr wrap="square" rtlCol="0">
            <a:spAutoFit/>
          </a:bodyPr>
          <a:lstStyle/>
          <a:p>
            <a:pPr marL="285750" indent="-285750">
              <a:buFont typeface="Wingdings" panose="05000000000000000000" pitchFamily="2" charset="2"/>
              <a:buChar char="§"/>
            </a:pPr>
            <a:r>
              <a:rPr lang="en-US" dirty="0">
                <a:latin typeface="Palatino Linotype" panose="02040502050505030304" pitchFamily="18" charset="0"/>
              </a:rPr>
              <a:t>Vermont is responsible for meeting targets on </a:t>
            </a:r>
            <a:r>
              <a:rPr lang="en-US" b="1" dirty="0">
                <a:latin typeface="Palatino Linotype" panose="02040502050505030304" pitchFamily="18" charset="0"/>
              </a:rPr>
              <a:t>20 measures </a:t>
            </a:r>
            <a:r>
              <a:rPr lang="en-US" dirty="0">
                <a:latin typeface="Palatino Linotype" panose="02040502050505030304" pitchFamily="18" charset="0"/>
              </a:rPr>
              <a:t>under the Model </a:t>
            </a:r>
            <a:endParaRPr lang="en-US" b="1" dirty="0">
              <a:latin typeface="Palatino Linotype" panose="02040502050505030304" pitchFamily="18" charset="0"/>
            </a:endParaRPr>
          </a:p>
          <a:p>
            <a:pPr algn="ctr"/>
            <a:endParaRPr lang="en-US" sz="1000" b="1" dirty="0">
              <a:solidFill>
                <a:srgbClr val="5B9BD5"/>
              </a:solidFill>
              <a:latin typeface="Palatino Linotype" panose="02040502050505030304" pitchFamily="18" charset="0"/>
            </a:endParaRPr>
          </a:p>
          <a:p>
            <a:pPr algn="ctr"/>
            <a:r>
              <a:rPr lang="en-US" b="1" dirty="0">
                <a:solidFill>
                  <a:srgbClr val="0070C0"/>
                </a:solidFill>
                <a:latin typeface="Palatino Linotype" panose="02040502050505030304" pitchFamily="18" charset="0"/>
              </a:rPr>
              <a:t>Process Milestones </a:t>
            </a:r>
            <a:r>
              <a:rPr lang="en-US" dirty="0">
                <a:latin typeface="Palatino Linotype" panose="02040502050505030304" pitchFamily="18" charset="0"/>
              </a:rPr>
              <a:t>and </a:t>
            </a:r>
            <a:r>
              <a:rPr lang="en-US" b="1" dirty="0">
                <a:solidFill>
                  <a:srgbClr val="00B050"/>
                </a:solidFill>
                <a:latin typeface="Palatino Linotype" panose="02040502050505030304" pitchFamily="18" charset="0"/>
              </a:rPr>
              <a:t>Health Care Delivery System Quality Targets </a:t>
            </a:r>
            <a:r>
              <a:rPr lang="en-US" dirty="0">
                <a:latin typeface="Palatino Linotype" panose="02040502050505030304" pitchFamily="18" charset="0"/>
              </a:rPr>
              <a:t>support achievement of ambitious </a:t>
            </a:r>
            <a:r>
              <a:rPr lang="en-US" b="1" dirty="0">
                <a:solidFill>
                  <a:srgbClr val="60943C"/>
                </a:solidFill>
                <a:latin typeface="Palatino Linotype" panose="02040502050505030304" pitchFamily="18" charset="0"/>
              </a:rPr>
              <a:t>Population Health Goals</a:t>
            </a:r>
          </a:p>
        </p:txBody>
      </p:sp>
      <p:sp>
        <p:nvSpPr>
          <p:cNvPr id="6" name="TextBox 5">
            <a:extLst>
              <a:ext uri="{FF2B5EF4-FFF2-40B4-BE49-F238E27FC236}">
                <a16:creationId xmlns:a16="http://schemas.microsoft.com/office/drawing/2014/main" id="{9456BCEA-4E9C-4984-8151-639ABFC12CF4}"/>
              </a:ext>
            </a:extLst>
          </p:cNvPr>
          <p:cNvSpPr txBox="1"/>
          <p:nvPr/>
        </p:nvSpPr>
        <p:spPr>
          <a:xfrm>
            <a:off x="4200327" y="4966213"/>
            <a:ext cx="4913194" cy="1015663"/>
          </a:xfrm>
          <a:prstGeom prst="rect">
            <a:avLst/>
          </a:prstGeom>
          <a:noFill/>
        </p:spPr>
        <p:txBody>
          <a:bodyPr wrap="square" rtlCol="0">
            <a:spAutoFit/>
          </a:bodyPr>
          <a:lstStyle/>
          <a:p>
            <a:pPr marL="0" lvl="1">
              <a:buClr>
                <a:schemeClr val="accent1"/>
              </a:buClr>
            </a:pPr>
            <a:r>
              <a:rPr lang="en-US" sz="1500" i="1" dirty="0">
                <a:latin typeface="Palatino Linotype" panose="02040502050505030304" pitchFamily="18" charset="0"/>
              </a:rPr>
              <a:t>Goals selected based on Vermont’s priorities:</a:t>
            </a:r>
            <a:endParaRPr lang="en-US" sz="1500" dirty="0">
              <a:latin typeface="Palatino Linotype" panose="02040502050505030304" pitchFamily="18" charset="0"/>
            </a:endParaRPr>
          </a:p>
          <a:p>
            <a:pPr marL="0" lvl="1">
              <a:buClr>
                <a:schemeClr val="accent1"/>
              </a:buClr>
            </a:pPr>
            <a:r>
              <a:rPr lang="en-US" sz="1500" dirty="0">
                <a:latin typeface="Palatino Linotype" panose="02040502050505030304" pitchFamily="18" charset="0"/>
              </a:rPr>
              <a:t>1. Improve </a:t>
            </a:r>
            <a:r>
              <a:rPr lang="en-US" sz="1500" b="1" dirty="0">
                <a:latin typeface="Palatino Linotype" panose="02040502050505030304" pitchFamily="18" charset="0"/>
              </a:rPr>
              <a:t>access to primary care</a:t>
            </a:r>
          </a:p>
          <a:p>
            <a:pPr marL="0" lvl="1">
              <a:buClr>
                <a:schemeClr val="accent1"/>
              </a:buClr>
            </a:pPr>
            <a:r>
              <a:rPr lang="en-US" sz="1500" dirty="0">
                <a:latin typeface="Palatino Linotype" panose="02040502050505030304" pitchFamily="18" charset="0"/>
              </a:rPr>
              <a:t>2. Reduce </a:t>
            </a:r>
            <a:r>
              <a:rPr lang="en-US" sz="1500" b="1" dirty="0">
                <a:latin typeface="Palatino Linotype" panose="02040502050505030304" pitchFamily="18" charset="0"/>
              </a:rPr>
              <a:t>deaths due to suicide and drug overdose</a:t>
            </a:r>
          </a:p>
          <a:p>
            <a:pPr marL="0" lvl="1">
              <a:buClr>
                <a:schemeClr val="accent1"/>
              </a:buClr>
            </a:pPr>
            <a:r>
              <a:rPr lang="en-US" sz="1500" dirty="0">
                <a:latin typeface="Palatino Linotype" panose="02040502050505030304" pitchFamily="18" charset="0"/>
              </a:rPr>
              <a:t>3. Reduce </a:t>
            </a:r>
            <a:r>
              <a:rPr lang="en-US" sz="1500" b="1" dirty="0">
                <a:latin typeface="Palatino Linotype" panose="02040502050505030304" pitchFamily="18" charset="0"/>
              </a:rPr>
              <a:t>prevalence and morbidity of chronic disease</a:t>
            </a:r>
          </a:p>
        </p:txBody>
      </p:sp>
    </p:spTree>
    <p:extLst>
      <p:ext uri="{BB962C8B-B14F-4D97-AF65-F5344CB8AC3E}">
        <p14:creationId xmlns:p14="http://schemas.microsoft.com/office/powerpoint/2010/main" val="4139852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D6416-BB50-49EC-BB23-3B4EF209A945}"/>
              </a:ext>
            </a:extLst>
          </p:cNvPr>
          <p:cNvSpPr>
            <a:spLocks noGrp="1"/>
          </p:cNvSpPr>
          <p:nvPr>
            <p:ph type="title"/>
          </p:nvPr>
        </p:nvSpPr>
        <p:spPr/>
        <p:txBody>
          <a:bodyPr>
            <a:normAutofit/>
          </a:bodyPr>
          <a:lstStyle/>
          <a:p>
            <a:r>
              <a:rPr lang="en-US" dirty="0"/>
              <a:t>Vermont All-Payer ACO Model Partners</a:t>
            </a:r>
          </a:p>
        </p:txBody>
      </p:sp>
      <p:graphicFrame>
        <p:nvGraphicFramePr>
          <p:cNvPr id="5" name="Content Placeholder 4">
            <a:extLst>
              <a:ext uri="{FF2B5EF4-FFF2-40B4-BE49-F238E27FC236}">
                <a16:creationId xmlns:a16="http://schemas.microsoft.com/office/drawing/2014/main" id="{B3E34AF6-62C2-4AD0-8B77-3132413F98B2}"/>
              </a:ext>
            </a:extLst>
          </p:cNvPr>
          <p:cNvGraphicFramePr>
            <a:graphicFrameLocks noGrp="1"/>
          </p:cNvGraphicFramePr>
          <p:nvPr>
            <p:ph idx="1"/>
            <p:extLst>
              <p:ext uri="{D42A27DB-BD31-4B8C-83A1-F6EECF244321}">
                <p14:modId xmlns:p14="http://schemas.microsoft.com/office/powerpoint/2010/main" val="1812635579"/>
              </p:ext>
            </p:extLst>
          </p:nvPr>
        </p:nvGraphicFramePr>
        <p:xfrm>
          <a:off x="457200" y="12573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Rounded Corners 5">
            <a:extLst>
              <a:ext uri="{FF2B5EF4-FFF2-40B4-BE49-F238E27FC236}">
                <a16:creationId xmlns:a16="http://schemas.microsoft.com/office/drawing/2014/main" id="{171CCACB-2E14-4DB7-873E-C69B121BDC74}"/>
              </a:ext>
            </a:extLst>
          </p:cNvPr>
          <p:cNvSpPr/>
          <p:nvPr/>
        </p:nvSpPr>
        <p:spPr>
          <a:xfrm>
            <a:off x="2225673" y="2400298"/>
            <a:ext cx="1355727" cy="3281044"/>
          </a:xfrm>
          <a:prstGeom prst="roundRect">
            <a:avLst>
              <a:gd name="adj" fmla="val 8740"/>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t"/>
          <a:lstStyle/>
          <a:p>
            <a:pPr>
              <a:buFont typeface="Arial" panose="020B0604020202020204" pitchFamily="34" charset="0"/>
              <a:buChar char="•"/>
              <a:tabLst>
                <a:tab pos="233363" algn="l"/>
              </a:tabLst>
            </a:pPr>
            <a:r>
              <a:rPr lang="en-US" sz="1300" b="1" dirty="0"/>
              <a:t> Health system regulation </a:t>
            </a:r>
            <a:r>
              <a:rPr lang="en-US" sz="1300" dirty="0"/>
              <a:t>to support Model goals (ACO oversight, Medicare ACO program design and rate setting, hospital budgets, and more) </a:t>
            </a:r>
          </a:p>
          <a:p>
            <a:pPr>
              <a:buFont typeface="Arial" panose="020B0604020202020204" pitchFamily="34" charset="0"/>
              <a:buChar char="•"/>
              <a:tabLst>
                <a:tab pos="233363" algn="l"/>
              </a:tabLst>
            </a:pPr>
            <a:r>
              <a:rPr lang="en-US" sz="1300" b="1" dirty="0"/>
              <a:t> Monitoring and reporting to CMMI </a:t>
            </a:r>
            <a:r>
              <a:rPr lang="en-US" sz="1300" dirty="0"/>
              <a:t>on cost, scale and alignment, quality, and more</a:t>
            </a:r>
          </a:p>
          <a:p>
            <a:pPr algn="ctr"/>
            <a:endParaRPr lang="en-US" sz="1300" dirty="0"/>
          </a:p>
        </p:txBody>
      </p:sp>
      <p:sp>
        <p:nvSpPr>
          <p:cNvPr id="7" name="Rectangle: Rounded Corners 6">
            <a:extLst>
              <a:ext uri="{FF2B5EF4-FFF2-40B4-BE49-F238E27FC236}">
                <a16:creationId xmlns:a16="http://schemas.microsoft.com/office/drawing/2014/main" id="{C2B31956-8A66-417D-B5E8-5D425812D15F}"/>
              </a:ext>
            </a:extLst>
          </p:cNvPr>
          <p:cNvSpPr/>
          <p:nvPr/>
        </p:nvSpPr>
        <p:spPr>
          <a:xfrm>
            <a:off x="3900253" y="2403471"/>
            <a:ext cx="1355727" cy="3281044"/>
          </a:xfrm>
          <a:prstGeom prst="roundRect">
            <a:avLst>
              <a:gd name="adj" fmla="val 8740"/>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t" anchorCtr="0" forceAA="0" compatLnSpc="1">
            <a:prstTxWarp prst="textNoShape">
              <a:avLst/>
            </a:prstTxWarp>
            <a:noAutofit/>
          </a:bodyPr>
          <a:lstStyle/>
          <a:p>
            <a:pPr>
              <a:buFont typeface="Arial" panose="020B0604020202020204" pitchFamily="34" charset="0"/>
              <a:buChar char="•"/>
              <a:tabLst>
                <a:tab pos="233363" algn="l"/>
              </a:tabLst>
            </a:pPr>
            <a:r>
              <a:rPr lang="en-US" sz="1300" b="1" dirty="0"/>
              <a:t> Vermont Medicaid Next Generation ACO Program </a:t>
            </a:r>
            <a:r>
              <a:rPr lang="en-US" sz="1300" dirty="0"/>
              <a:t>(payer)</a:t>
            </a:r>
          </a:p>
          <a:p>
            <a:pPr>
              <a:buFont typeface="Arial" panose="020B0604020202020204" pitchFamily="34" charset="0"/>
              <a:buChar char="•"/>
              <a:tabLst>
                <a:tab pos="233363" algn="l"/>
              </a:tabLst>
            </a:pPr>
            <a:r>
              <a:rPr lang="en-US" sz="1300" b="1" dirty="0"/>
              <a:t> Reporting to CMMI</a:t>
            </a:r>
            <a:r>
              <a:rPr lang="en-US" sz="1300" dirty="0"/>
              <a:t>, including plans for integrating public health and mental health, substance use disorder, and long-term care spending into financial targets</a:t>
            </a:r>
          </a:p>
          <a:p>
            <a:pPr>
              <a:buFont typeface="Arial" panose="020B0604020202020204" pitchFamily="34" charset="0"/>
              <a:buChar char="•"/>
              <a:tabLst>
                <a:tab pos="233363" algn="l"/>
              </a:tabLst>
            </a:pPr>
            <a:endParaRPr lang="en-US" sz="1300" b="1" dirty="0"/>
          </a:p>
        </p:txBody>
      </p:sp>
      <p:sp>
        <p:nvSpPr>
          <p:cNvPr id="8" name="Rectangle: Rounded Corners 7">
            <a:extLst>
              <a:ext uri="{FF2B5EF4-FFF2-40B4-BE49-F238E27FC236}">
                <a16:creationId xmlns:a16="http://schemas.microsoft.com/office/drawing/2014/main" id="{A76FB3B9-AE29-44FD-8257-832BD341950B}"/>
              </a:ext>
            </a:extLst>
          </p:cNvPr>
          <p:cNvSpPr/>
          <p:nvPr/>
        </p:nvSpPr>
        <p:spPr>
          <a:xfrm>
            <a:off x="555623" y="2400299"/>
            <a:ext cx="1355727" cy="3281043"/>
          </a:xfrm>
          <a:prstGeom prst="roundRect">
            <a:avLst>
              <a:gd name="adj" fmla="val 8740"/>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t"/>
          <a:lstStyle/>
          <a:p>
            <a:pPr>
              <a:buFont typeface="Arial" panose="020B0604020202020204" pitchFamily="34" charset="0"/>
              <a:buChar char="•"/>
              <a:tabLst>
                <a:tab pos="233363" algn="l"/>
              </a:tabLst>
            </a:pPr>
            <a:r>
              <a:rPr lang="en-US" sz="1300" dirty="0"/>
              <a:t> </a:t>
            </a:r>
            <a:r>
              <a:rPr lang="en-US" sz="1300" b="1" dirty="0"/>
              <a:t>Model design, operations, and monitoring </a:t>
            </a:r>
            <a:r>
              <a:rPr lang="en-US" sz="1300" dirty="0"/>
              <a:t>to support Agreement implementation</a:t>
            </a:r>
          </a:p>
          <a:p>
            <a:pPr>
              <a:buFont typeface="Arial" panose="020B0604020202020204" pitchFamily="34" charset="0"/>
              <a:buChar char="•"/>
              <a:tabLst>
                <a:tab pos="233363" algn="l"/>
              </a:tabLst>
            </a:pPr>
            <a:r>
              <a:rPr lang="en-US" sz="1300" dirty="0"/>
              <a:t> </a:t>
            </a:r>
            <a:r>
              <a:rPr lang="en-US" sz="1300" b="1" dirty="0"/>
              <a:t>Implement Vermont Medicare ACO Initiative </a:t>
            </a:r>
            <a:r>
              <a:rPr lang="en-US" sz="1300" dirty="0"/>
              <a:t>(payer), a Vermont-tailored Medicare ACO model</a:t>
            </a:r>
          </a:p>
          <a:p>
            <a:pPr algn="ctr"/>
            <a:endParaRPr lang="en-US" sz="1300" dirty="0"/>
          </a:p>
        </p:txBody>
      </p:sp>
      <p:sp>
        <p:nvSpPr>
          <p:cNvPr id="9" name="Rectangle: Rounded Corners 8">
            <a:extLst>
              <a:ext uri="{FF2B5EF4-FFF2-40B4-BE49-F238E27FC236}">
                <a16:creationId xmlns:a16="http://schemas.microsoft.com/office/drawing/2014/main" id="{DBD280EB-F141-49B7-93DE-CAD42F1D7573}"/>
              </a:ext>
            </a:extLst>
          </p:cNvPr>
          <p:cNvSpPr/>
          <p:nvPr/>
        </p:nvSpPr>
        <p:spPr>
          <a:xfrm>
            <a:off x="5570303" y="2403471"/>
            <a:ext cx="1355725" cy="3281045"/>
          </a:xfrm>
          <a:prstGeom prst="roundRect">
            <a:avLst>
              <a:gd name="adj" fmla="val 8740"/>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t" anchorCtr="0" forceAA="0" compatLnSpc="1">
            <a:prstTxWarp prst="textNoShape">
              <a:avLst/>
            </a:prstTxWarp>
            <a:noAutofit/>
          </a:bodyPr>
          <a:lstStyle/>
          <a:p>
            <a:pPr>
              <a:buFont typeface="Arial" panose="020B0604020202020204" pitchFamily="34" charset="0"/>
              <a:buChar char="•"/>
              <a:tabLst>
                <a:tab pos="233363" algn="l"/>
              </a:tabLst>
            </a:pPr>
            <a:r>
              <a:rPr lang="en-US" sz="1300" b="1" dirty="0"/>
              <a:t> Contract with payers </a:t>
            </a:r>
            <a:r>
              <a:rPr lang="en-US" sz="1300" dirty="0"/>
              <a:t>to accept non-FFS payments and increase Model scale</a:t>
            </a:r>
          </a:p>
          <a:p>
            <a:pPr>
              <a:buFont typeface="Arial" panose="020B0604020202020204" pitchFamily="34" charset="0"/>
              <a:buChar char="•"/>
              <a:tabLst>
                <a:tab pos="233363" algn="l"/>
              </a:tabLst>
            </a:pPr>
            <a:r>
              <a:rPr lang="en-US" sz="1300" b="1" dirty="0"/>
              <a:t> Work with provider network </a:t>
            </a:r>
            <a:r>
              <a:rPr lang="en-US" sz="1300" dirty="0"/>
              <a:t>to implement delivery system changes intended to control cost growth and improve quality and access</a:t>
            </a:r>
          </a:p>
        </p:txBody>
      </p:sp>
      <p:sp>
        <p:nvSpPr>
          <p:cNvPr id="10" name="Rectangle: Rounded Corners 9">
            <a:extLst>
              <a:ext uri="{FF2B5EF4-FFF2-40B4-BE49-F238E27FC236}">
                <a16:creationId xmlns:a16="http://schemas.microsoft.com/office/drawing/2014/main" id="{C825FE5F-39B5-4713-819B-1268D8F39173}"/>
              </a:ext>
            </a:extLst>
          </p:cNvPr>
          <p:cNvSpPr/>
          <p:nvPr/>
        </p:nvSpPr>
        <p:spPr>
          <a:xfrm>
            <a:off x="555624" y="5868988"/>
            <a:ext cx="4700356" cy="32925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a:solidFill>
                  <a:schemeClr val="bg1"/>
                </a:solidFill>
              </a:rPr>
              <a:t>All-Payer Model Agreement Signatories</a:t>
            </a:r>
          </a:p>
        </p:txBody>
      </p:sp>
      <p:sp>
        <p:nvSpPr>
          <p:cNvPr id="11" name="Rectangle: Rounded Corners 10">
            <a:extLst>
              <a:ext uri="{FF2B5EF4-FFF2-40B4-BE49-F238E27FC236}">
                <a16:creationId xmlns:a16="http://schemas.microsoft.com/office/drawing/2014/main" id="{26E35A1A-9A7D-497E-BFF1-9C9A90B7073D}"/>
              </a:ext>
            </a:extLst>
          </p:cNvPr>
          <p:cNvSpPr/>
          <p:nvPr/>
        </p:nvSpPr>
        <p:spPr>
          <a:xfrm>
            <a:off x="7224949" y="2400298"/>
            <a:ext cx="1355725" cy="3281045"/>
          </a:xfrm>
          <a:prstGeom prst="roundRect">
            <a:avLst>
              <a:gd name="adj" fmla="val 8740"/>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t" anchorCtr="0" forceAA="0" compatLnSpc="1">
            <a:prstTxWarp prst="textNoShape">
              <a:avLst/>
            </a:prstTxWarp>
            <a:noAutofit/>
          </a:bodyPr>
          <a:lstStyle/>
          <a:p>
            <a:pPr>
              <a:buFont typeface="Arial" panose="020B0604020202020204" pitchFamily="34" charset="0"/>
              <a:buChar char="•"/>
              <a:tabLst>
                <a:tab pos="233363" algn="l"/>
              </a:tabLst>
            </a:pPr>
            <a:r>
              <a:rPr lang="en-US" sz="1300" b="1" dirty="0"/>
              <a:t> Contract with ACO </a:t>
            </a:r>
            <a:r>
              <a:rPr lang="en-US" sz="1300" dirty="0"/>
              <a:t>to pay non-FFS payments on behalf of covered lives in alignment with the Model</a:t>
            </a:r>
          </a:p>
          <a:p>
            <a:pPr>
              <a:buFont typeface="Arial" panose="020B0604020202020204" pitchFamily="34" charset="0"/>
              <a:buChar char="•"/>
              <a:tabLst>
                <a:tab pos="233363" algn="l"/>
              </a:tabLst>
            </a:pPr>
            <a:r>
              <a:rPr lang="en-US" sz="1300" b="1" dirty="0"/>
              <a:t> Work with self-insured employers </a:t>
            </a:r>
            <a:r>
              <a:rPr lang="en-US" sz="1300" dirty="0"/>
              <a:t>as a TPA/ASO to demonstrate Model progress and bring new self-insured lives under the Model</a:t>
            </a:r>
          </a:p>
        </p:txBody>
      </p:sp>
    </p:spTree>
    <p:extLst>
      <p:ext uri="{BB962C8B-B14F-4D97-AF65-F5344CB8AC3E}">
        <p14:creationId xmlns:p14="http://schemas.microsoft.com/office/powerpoint/2010/main" val="229227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descr="image001">
            <a:extLst>
              <a:ext uri="{FF2B5EF4-FFF2-40B4-BE49-F238E27FC236}">
                <a16:creationId xmlns:a16="http://schemas.microsoft.com/office/drawing/2014/main" id="{55087FA4-8A60-4D6D-9D71-311520F558B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197"/>
          <a:stretch/>
        </p:blipFill>
        <p:spPr bwMode="auto">
          <a:xfrm>
            <a:off x="200444" y="1725232"/>
            <a:ext cx="7237997" cy="332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084D2F99-68A3-498C-819E-2691A572E03E}"/>
              </a:ext>
            </a:extLst>
          </p:cNvPr>
          <p:cNvSpPr>
            <a:spLocks noGrp="1"/>
          </p:cNvSpPr>
          <p:nvPr>
            <p:ph type="title"/>
          </p:nvPr>
        </p:nvSpPr>
        <p:spPr/>
        <p:txBody>
          <a:bodyPr>
            <a:normAutofit/>
          </a:bodyPr>
          <a:lstStyle/>
          <a:p>
            <a:r>
              <a:rPr lang="en-US" dirty="0"/>
              <a:t>APM Progress Update</a:t>
            </a:r>
          </a:p>
        </p:txBody>
      </p:sp>
      <p:graphicFrame>
        <p:nvGraphicFramePr>
          <p:cNvPr id="4" name="Table 3">
            <a:extLst>
              <a:ext uri="{FF2B5EF4-FFF2-40B4-BE49-F238E27FC236}">
                <a16:creationId xmlns:a16="http://schemas.microsoft.com/office/drawing/2014/main" id="{12D1767C-5526-43A8-85DC-3DE17B3AA699}"/>
              </a:ext>
            </a:extLst>
          </p:cNvPr>
          <p:cNvGraphicFramePr>
            <a:graphicFrameLocks noGrp="1"/>
          </p:cNvGraphicFramePr>
          <p:nvPr/>
        </p:nvGraphicFramePr>
        <p:xfrm>
          <a:off x="283580" y="1541944"/>
          <a:ext cx="8403219" cy="310075"/>
        </p:xfrm>
        <a:graphic>
          <a:graphicData uri="http://schemas.openxmlformats.org/drawingml/2006/table">
            <a:tbl>
              <a:tblPr firstRow="1" bandRow="1">
                <a:tableStyleId>{2D5ABB26-0587-4C30-8999-92F81FD0307C}</a:tableStyleId>
              </a:tblPr>
              <a:tblGrid>
                <a:gridCol w="2327540">
                  <a:extLst>
                    <a:ext uri="{9D8B030D-6E8A-4147-A177-3AD203B41FA5}">
                      <a16:colId xmlns:a16="http://schemas.microsoft.com/office/drawing/2014/main" val="2547452082"/>
                    </a:ext>
                  </a:extLst>
                </a:gridCol>
                <a:gridCol w="2418080">
                  <a:extLst>
                    <a:ext uri="{9D8B030D-6E8A-4147-A177-3AD203B41FA5}">
                      <a16:colId xmlns:a16="http://schemas.microsoft.com/office/drawing/2014/main" val="1561849095"/>
                    </a:ext>
                  </a:extLst>
                </a:gridCol>
                <a:gridCol w="3657599">
                  <a:extLst>
                    <a:ext uri="{9D8B030D-6E8A-4147-A177-3AD203B41FA5}">
                      <a16:colId xmlns:a16="http://schemas.microsoft.com/office/drawing/2014/main" val="3329462870"/>
                    </a:ext>
                  </a:extLst>
                </a:gridCol>
              </a:tblGrid>
              <a:tr h="310075">
                <a:tc>
                  <a:txBody>
                    <a:bodyPr/>
                    <a:lstStyle/>
                    <a:p>
                      <a:r>
                        <a:rPr lang="en-US" sz="1400" dirty="0">
                          <a:latin typeface="Palatino Linotype" panose="02040502050505030304" pitchFamily="18" charset="0"/>
                        </a:rPr>
                        <a:t>Performance Year 0 (2017)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dirty="0">
                          <a:latin typeface="Palatino Linotype" panose="02040502050505030304" pitchFamily="18" charset="0"/>
                        </a:rPr>
                        <a:t>Performance Year 1 (2018)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dirty="0">
                          <a:latin typeface="Palatino Linotype" panose="02040502050505030304" pitchFamily="18" charset="0"/>
                        </a:rPr>
                        <a:t>Performance Year 2 (2019)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5128492"/>
                  </a:ext>
                </a:extLst>
              </a:tr>
            </a:tbl>
          </a:graphicData>
        </a:graphic>
      </p:graphicFrame>
      <p:sp>
        <p:nvSpPr>
          <p:cNvPr id="5" name="Rectangle 4">
            <a:extLst>
              <a:ext uri="{FF2B5EF4-FFF2-40B4-BE49-F238E27FC236}">
                <a16:creationId xmlns:a16="http://schemas.microsoft.com/office/drawing/2014/main" id="{ACD49ECD-B174-4C99-B7C5-1D02CCE12045}"/>
              </a:ext>
            </a:extLst>
          </p:cNvPr>
          <p:cNvSpPr/>
          <p:nvPr/>
        </p:nvSpPr>
        <p:spPr>
          <a:xfrm>
            <a:off x="7529881" y="2123524"/>
            <a:ext cx="182880" cy="180975"/>
          </a:xfrm>
          <a:prstGeom prst="rect">
            <a:avLst/>
          </a:prstGeom>
          <a:solidFill>
            <a:srgbClr val="BFE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Palatino Linotype" panose="02040502050505030304" pitchFamily="18" charset="0"/>
            </a:endParaRPr>
          </a:p>
        </p:txBody>
      </p:sp>
      <p:sp>
        <p:nvSpPr>
          <p:cNvPr id="6" name="Rectangle 5">
            <a:extLst>
              <a:ext uri="{FF2B5EF4-FFF2-40B4-BE49-F238E27FC236}">
                <a16:creationId xmlns:a16="http://schemas.microsoft.com/office/drawing/2014/main" id="{CE7E9703-795C-491A-9590-3CC605B489AF}"/>
              </a:ext>
            </a:extLst>
          </p:cNvPr>
          <p:cNvSpPr/>
          <p:nvPr/>
        </p:nvSpPr>
        <p:spPr>
          <a:xfrm>
            <a:off x="7529881" y="1852019"/>
            <a:ext cx="182880" cy="180975"/>
          </a:xfrm>
          <a:prstGeom prst="rect">
            <a:avLst/>
          </a:prstGeom>
          <a:solidFill>
            <a:srgbClr val="4E83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Palatino Linotype" panose="02040502050505030304" pitchFamily="18" charset="0"/>
            </a:endParaRPr>
          </a:p>
        </p:txBody>
      </p:sp>
      <p:sp>
        <p:nvSpPr>
          <p:cNvPr id="7" name="TextBox 6">
            <a:extLst>
              <a:ext uri="{FF2B5EF4-FFF2-40B4-BE49-F238E27FC236}">
                <a16:creationId xmlns:a16="http://schemas.microsoft.com/office/drawing/2014/main" id="{1E365113-F66D-4A93-B329-C47E4128EC81}"/>
              </a:ext>
            </a:extLst>
          </p:cNvPr>
          <p:cNvSpPr txBox="1"/>
          <p:nvPr/>
        </p:nvSpPr>
        <p:spPr>
          <a:xfrm>
            <a:off x="7712761" y="2075510"/>
            <a:ext cx="1743075" cy="276999"/>
          </a:xfrm>
          <a:prstGeom prst="rect">
            <a:avLst/>
          </a:prstGeom>
          <a:noFill/>
        </p:spPr>
        <p:txBody>
          <a:bodyPr wrap="square" rtlCol="0">
            <a:spAutoFit/>
          </a:bodyPr>
          <a:lstStyle/>
          <a:p>
            <a:r>
              <a:rPr lang="en-US" sz="1200" dirty="0">
                <a:latin typeface="Palatino Linotype" panose="02040502050505030304" pitchFamily="18" charset="0"/>
              </a:rPr>
              <a:t>Not Participating</a:t>
            </a:r>
          </a:p>
        </p:txBody>
      </p:sp>
      <p:sp>
        <p:nvSpPr>
          <p:cNvPr id="8" name="TextBox 7">
            <a:extLst>
              <a:ext uri="{FF2B5EF4-FFF2-40B4-BE49-F238E27FC236}">
                <a16:creationId xmlns:a16="http://schemas.microsoft.com/office/drawing/2014/main" id="{C381123E-15AF-4A24-8DC6-F6FFDF798F42}"/>
              </a:ext>
            </a:extLst>
          </p:cNvPr>
          <p:cNvSpPr txBox="1"/>
          <p:nvPr/>
        </p:nvSpPr>
        <p:spPr>
          <a:xfrm>
            <a:off x="7712761" y="1814165"/>
            <a:ext cx="1743075" cy="276999"/>
          </a:xfrm>
          <a:prstGeom prst="rect">
            <a:avLst/>
          </a:prstGeom>
          <a:noFill/>
        </p:spPr>
        <p:txBody>
          <a:bodyPr wrap="square" rtlCol="0">
            <a:spAutoFit/>
          </a:bodyPr>
          <a:lstStyle/>
          <a:p>
            <a:r>
              <a:rPr lang="en-US" sz="1200" dirty="0">
                <a:latin typeface="Palatino Linotype" panose="02040502050505030304" pitchFamily="18" charset="0"/>
              </a:rPr>
              <a:t>Participating</a:t>
            </a:r>
          </a:p>
        </p:txBody>
      </p:sp>
      <p:sp>
        <p:nvSpPr>
          <p:cNvPr id="3" name="TextBox 2">
            <a:extLst>
              <a:ext uri="{FF2B5EF4-FFF2-40B4-BE49-F238E27FC236}">
                <a16:creationId xmlns:a16="http://schemas.microsoft.com/office/drawing/2014/main" id="{D2A42024-E773-4BB1-9AA3-FC3737F56A3A}"/>
              </a:ext>
            </a:extLst>
          </p:cNvPr>
          <p:cNvSpPr txBox="1"/>
          <p:nvPr/>
        </p:nvSpPr>
        <p:spPr>
          <a:xfrm>
            <a:off x="283580" y="1128991"/>
            <a:ext cx="8463730" cy="369332"/>
          </a:xfrm>
          <a:prstGeom prst="rect">
            <a:avLst/>
          </a:prstGeom>
          <a:noFill/>
        </p:spPr>
        <p:txBody>
          <a:bodyPr wrap="square" rtlCol="0">
            <a:spAutoFit/>
          </a:bodyPr>
          <a:lstStyle/>
          <a:p>
            <a:r>
              <a:rPr lang="en-US" b="1" dirty="0">
                <a:latin typeface="Palatino Linotype" panose="02040502050505030304" pitchFamily="18" charset="0"/>
              </a:rPr>
              <a:t>Regions participating in ACO through one or more payer contracts</a:t>
            </a:r>
          </a:p>
        </p:txBody>
      </p:sp>
      <p:graphicFrame>
        <p:nvGraphicFramePr>
          <p:cNvPr id="11" name="Table 10">
            <a:extLst>
              <a:ext uri="{FF2B5EF4-FFF2-40B4-BE49-F238E27FC236}">
                <a16:creationId xmlns:a16="http://schemas.microsoft.com/office/drawing/2014/main" id="{F26370C4-3594-43AE-9F2D-16437E90DA47}"/>
              </a:ext>
            </a:extLst>
          </p:cNvPr>
          <p:cNvGraphicFramePr>
            <a:graphicFrameLocks noGrp="1"/>
          </p:cNvGraphicFramePr>
          <p:nvPr/>
        </p:nvGraphicFramePr>
        <p:xfrm>
          <a:off x="340135" y="5031168"/>
          <a:ext cx="8463730" cy="1133856"/>
        </p:xfrm>
        <a:graphic>
          <a:graphicData uri="http://schemas.openxmlformats.org/drawingml/2006/table">
            <a:tbl>
              <a:tblPr firstRow="1" bandRow="1">
                <a:tableStyleId>{2D5ABB26-0587-4C30-8999-92F81FD0307C}</a:tableStyleId>
              </a:tblPr>
              <a:tblGrid>
                <a:gridCol w="4252185">
                  <a:extLst>
                    <a:ext uri="{9D8B030D-6E8A-4147-A177-3AD203B41FA5}">
                      <a16:colId xmlns:a16="http://schemas.microsoft.com/office/drawing/2014/main" val="112177135"/>
                    </a:ext>
                  </a:extLst>
                </a:gridCol>
                <a:gridCol w="4211545">
                  <a:extLst>
                    <a:ext uri="{9D8B030D-6E8A-4147-A177-3AD203B41FA5}">
                      <a16:colId xmlns:a16="http://schemas.microsoft.com/office/drawing/2014/main" val="1228258142"/>
                    </a:ext>
                  </a:extLst>
                </a:gridCol>
              </a:tblGrid>
              <a:tr h="274320">
                <a:tc>
                  <a:txBody>
                    <a:bodyPr/>
                    <a:lstStyle/>
                    <a:p>
                      <a:pPr>
                        <a:lnSpc>
                          <a:spcPct val="90000"/>
                        </a:lnSpc>
                      </a:pPr>
                      <a:r>
                        <a:rPr lang="en-US" sz="1400" b="1" dirty="0">
                          <a:latin typeface="Palatino Linotype" panose="02040502050505030304" pitchFamily="18" charset="0"/>
                        </a:rPr>
                        <a:t>In 2019, participating providers include…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nSpc>
                          <a:spcPct val="90000"/>
                        </a:lnSpc>
                      </a:pPr>
                      <a:r>
                        <a:rPr lang="en-US" sz="1400" dirty="0">
                          <a:latin typeface="Palatino Linotype" panose="02040502050505030304" pitchFamily="18" charset="0"/>
                        </a:rPr>
                        <a:t>Hospitals (in all 12 participating regions)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718626893"/>
                  </a:ext>
                </a:extLst>
              </a:tr>
              <a:tr h="274320">
                <a:tc>
                  <a:txBody>
                    <a:bodyPr/>
                    <a:lstStyle/>
                    <a:p>
                      <a:pPr>
                        <a:lnSpc>
                          <a:spcPct val="90000"/>
                        </a:lnSpc>
                      </a:pPr>
                      <a:r>
                        <a:rPr lang="en-US" sz="1400" dirty="0">
                          <a:latin typeface="Palatino Linotype" panose="02040502050505030304" pitchFamily="18" charset="0"/>
                        </a:rPr>
                        <a:t>Federally qualified health centers (6 regions)</a:t>
                      </a:r>
                    </a:p>
                  </a:txBody>
                  <a:tcPr>
                    <a:lnL w="12700" cap="flat" cmpd="sng" algn="ctr">
                      <a:solidFill>
                        <a:schemeClr val="tx1"/>
                      </a:solidFill>
                      <a:prstDash val="solid"/>
                      <a:round/>
                      <a:headEnd type="none" w="med" len="med"/>
                      <a:tailEnd type="none" w="med" len="med"/>
                    </a:lnL>
                    <a:solidFill>
                      <a:schemeClr val="bg1"/>
                    </a:solidFill>
                  </a:tcPr>
                </a:tc>
                <a:tc>
                  <a:txBody>
                    <a:bodyPr/>
                    <a:lstStyle/>
                    <a:p>
                      <a:pPr>
                        <a:lnSpc>
                          <a:spcPct val="90000"/>
                        </a:lnSpc>
                      </a:pPr>
                      <a:r>
                        <a:rPr lang="en-US" sz="1400" dirty="0">
                          <a:latin typeface="Palatino Linotype" panose="02040502050505030304" pitchFamily="18" charset="0"/>
                        </a:rPr>
                        <a:t>Independent specialists (7 regions)</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788655318"/>
                  </a:ext>
                </a:extLst>
              </a:tr>
              <a:tr h="274320">
                <a:tc>
                  <a:txBody>
                    <a:bodyPr/>
                    <a:lstStyle/>
                    <a:p>
                      <a:pPr>
                        <a:lnSpc>
                          <a:spcPct val="90000"/>
                        </a:lnSpc>
                      </a:pPr>
                      <a:r>
                        <a:rPr lang="en-US" sz="1400" dirty="0">
                          <a:latin typeface="Palatino Linotype" panose="02040502050505030304" pitchFamily="18" charset="0"/>
                        </a:rPr>
                        <a:t>Independent primary care providers (8 regions)</a:t>
                      </a:r>
                    </a:p>
                  </a:txBody>
                  <a:tcPr>
                    <a:lnL w="12700" cap="flat" cmpd="sng" algn="ctr">
                      <a:solidFill>
                        <a:schemeClr val="tx1"/>
                      </a:solidFill>
                      <a:prstDash val="solid"/>
                      <a:round/>
                      <a:headEnd type="none" w="med" len="med"/>
                      <a:tailEnd type="none" w="med" len="med"/>
                    </a:lnL>
                    <a:solidFill>
                      <a:schemeClr val="bg1"/>
                    </a:solidFill>
                  </a:tcPr>
                </a:tc>
                <a:tc>
                  <a:txBody>
                    <a:bodyPr/>
                    <a:lstStyle/>
                    <a:p>
                      <a:pPr>
                        <a:lnSpc>
                          <a:spcPct val="90000"/>
                        </a:lnSpc>
                      </a:pPr>
                      <a:r>
                        <a:rPr lang="en-US" sz="1400" dirty="0">
                          <a:latin typeface="Palatino Linotype" panose="02040502050505030304" pitchFamily="18" charset="0"/>
                        </a:rPr>
                        <a:t>Home health (all regions)</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673864472"/>
                  </a:ext>
                </a:extLst>
              </a:tr>
              <a:tr h="274320">
                <a:tc>
                  <a:txBody>
                    <a:bodyPr/>
                    <a:lstStyle/>
                    <a:p>
                      <a:pPr>
                        <a:lnSpc>
                          <a:spcPct val="90000"/>
                        </a:lnSpc>
                      </a:pPr>
                      <a:r>
                        <a:rPr lang="en-US" sz="1400" dirty="0">
                          <a:latin typeface="Palatino Linotype" panose="02040502050505030304" pitchFamily="18" charset="0"/>
                        </a:rPr>
                        <a:t>Designated mental health agencies (all regions)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nSpc>
                          <a:spcPct val="90000"/>
                        </a:lnSpc>
                      </a:pPr>
                      <a:r>
                        <a:rPr lang="en-US" sz="1400" dirty="0">
                          <a:latin typeface="Palatino Linotype" panose="02040502050505030304" pitchFamily="18" charset="0"/>
                        </a:rPr>
                        <a:t>Skilled nursing facilities (10 regions)</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4919350"/>
                  </a:ext>
                </a:extLst>
              </a:tr>
            </a:tbl>
          </a:graphicData>
        </a:graphic>
      </p:graphicFrame>
    </p:spTree>
    <p:extLst>
      <p:ext uri="{BB962C8B-B14F-4D97-AF65-F5344CB8AC3E}">
        <p14:creationId xmlns:p14="http://schemas.microsoft.com/office/powerpoint/2010/main" val="1682673000"/>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3714</TotalTime>
  <Words>1823</Words>
  <Application>Microsoft Office PowerPoint</Application>
  <PresentationFormat>On-screen Show (4:3)</PresentationFormat>
  <Paragraphs>143</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Franklin Gothic Medium</vt:lpstr>
      <vt:lpstr>Palatino Linotype</vt:lpstr>
      <vt:lpstr>Wingdings</vt:lpstr>
      <vt:lpstr>2_Office Theme</vt:lpstr>
      <vt:lpstr>PowerPoint Presentation</vt:lpstr>
      <vt:lpstr>Problem: Cost Growth is Unsustainable,  and Health Outcomes Must Improve</vt:lpstr>
      <vt:lpstr>Vermont’s Solution: The Vermont All-Payer Accountable Care Organization (ACO) Model</vt:lpstr>
      <vt:lpstr>Vermont’s Responsibilities under the  All-Payer ACO Model Agreement</vt:lpstr>
      <vt:lpstr>Improving the Health of Vermonters How will we measure success?</vt:lpstr>
      <vt:lpstr>Vermont All-Payer ACO Model Partners</vt:lpstr>
      <vt:lpstr>APM Progress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Kinsler, Sarah</dc:creator>
  <cp:lastModifiedBy>Kinsler, Sarah</cp:lastModifiedBy>
  <cp:revision>61</cp:revision>
  <cp:lastPrinted>2019-07-18T12:50:26Z</cp:lastPrinted>
  <dcterms:created xsi:type="dcterms:W3CDTF">2019-01-28T20:48:15Z</dcterms:created>
  <dcterms:modified xsi:type="dcterms:W3CDTF">2019-07-18T14:24:22Z</dcterms:modified>
</cp:coreProperties>
</file>