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19"/>
  </p:notesMasterIdLst>
  <p:sldIdLst>
    <p:sldId id="797" r:id="rId2"/>
    <p:sldId id="790" r:id="rId3"/>
    <p:sldId id="989" r:id="rId4"/>
    <p:sldId id="791" r:id="rId5"/>
    <p:sldId id="256" r:id="rId6"/>
    <p:sldId id="291" r:id="rId7"/>
    <p:sldId id="787" r:id="rId8"/>
    <p:sldId id="783" r:id="rId9"/>
    <p:sldId id="990" r:id="rId10"/>
    <p:sldId id="788" r:id="rId11"/>
    <p:sldId id="982" r:id="rId12"/>
    <p:sldId id="985" r:id="rId13"/>
    <p:sldId id="987" r:id="rId14"/>
    <p:sldId id="821" r:id="rId15"/>
    <p:sldId id="991" r:id="rId16"/>
    <p:sldId id="810" r:id="rId17"/>
    <p:sldId id="983" r:id="rId1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Slide" id="{F7DD8311-800B-496C-90FE-B61533B5BBFA}">
          <p14:sldIdLst>
            <p14:sldId id="797"/>
          </p14:sldIdLst>
        </p14:section>
        <p14:section name="Vermont's Health Care Environment" id="{F99AC3B9-4A07-4DC4-9C2B-014A2E35CCF7}">
          <p14:sldIdLst>
            <p14:sldId id="790"/>
            <p14:sldId id="989"/>
            <p14:sldId id="791"/>
            <p14:sldId id="256"/>
            <p14:sldId id="291"/>
            <p14:sldId id="787"/>
            <p14:sldId id="783"/>
            <p14:sldId id="990"/>
            <p14:sldId id="788"/>
            <p14:sldId id="982"/>
            <p14:sldId id="985"/>
            <p14:sldId id="987"/>
            <p14:sldId id="821"/>
            <p14:sldId id="991"/>
            <p14:sldId id="810"/>
            <p14:sldId id="983"/>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nsler, Sarah" initials="KS" lastIdx="3" clrIdx="0">
    <p:extLst>
      <p:ext uri="{19B8F6BF-5375-455C-9EA6-DF929625EA0E}">
        <p15:presenceInfo xmlns:p15="http://schemas.microsoft.com/office/powerpoint/2012/main" userId="S-1-5-21-3705532613-2034232594-4028613033-72335" providerId="AD"/>
      </p:ext>
    </p:extLst>
  </p:cmAuthor>
  <p:cmAuthor id="2" name="Melamed, Marisa" initials="MM" lastIdx="7" clrIdx="1">
    <p:extLst>
      <p:ext uri="{19B8F6BF-5375-455C-9EA6-DF929625EA0E}">
        <p15:presenceInfo xmlns:p15="http://schemas.microsoft.com/office/powerpoint/2012/main" userId="S-1-5-21-3705532613-2034232594-4028613033-72763" providerId="AD"/>
      </p:ext>
    </p:extLst>
  </p:cmAuthor>
  <p:cmAuthor id="3" name="Jones, Pat" initials="JP" lastIdx="6" clrIdx="2">
    <p:extLst>
      <p:ext uri="{19B8F6BF-5375-455C-9EA6-DF929625EA0E}">
        <p15:presenceInfo xmlns:p15="http://schemas.microsoft.com/office/powerpoint/2012/main" userId="S-1-5-21-3705532613-2034232594-4028613033-56855" providerId="AD"/>
      </p:ext>
    </p:extLst>
  </p:cmAuthor>
  <p:cmAuthor id="4" name="Miles, Melissa" initials="MM" lastIdx="1" clrIdx="3">
    <p:extLst>
      <p:ext uri="{19B8F6BF-5375-455C-9EA6-DF929625EA0E}">
        <p15:presenceInfo xmlns:p15="http://schemas.microsoft.com/office/powerpoint/2012/main" userId="S-1-5-21-3705532613-2034232594-4028613033-74144" providerId="AD"/>
      </p:ext>
    </p:extLst>
  </p:cmAuthor>
  <p:cmAuthor id="5" name="Kinsler, Sarah" initials="KS [2]" lastIdx="4" clrIdx="4">
    <p:extLst>
      <p:ext uri="{19B8F6BF-5375-455C-9EA6-DF929625EA0E}">
        <p15:presenceInfo xmlns:p15="http://schemas.microsoft.com/office/powerpoint/2012/main" userId="S::Sarah.Kinsler@vermont.gov::4d658320-3b30-4662-8385-9d2209a0f7a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D5EA"/>
    <a:srgbClr val="339966"/>
    <a:srgbClr val="5B9BD5"/>
    <a:srgbClr val="F0F4FA"/>
    <a:srgbClr val="9BC2E5"/>
    <a:srgbClr val="60943C"/>
    <a:srgbClr val="70AD47"/>
    <a:srgbClr val="4DC58D"/>
    <a:srgbClr val="A4CF8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58" autoAdjust="0"/>
    <p:restoredTop sz="73098" autoAdjust="0"/>
  </p:normalViewPr>
  <p:slideViewPr>
    <p:cSldViewPr snapToGrid="0">
      <p:cViewPr varScale="1">
        <p:scale>
          <a:sx n="79" d="100"/>
          <a:sy n="79" d="100"/>
        </p:scale>
        <p:origin x="2448" y="96"/>
      </p:cViewPr>
      <p:guideLst/>
    </p:cSldViewPr>
  </p:slideViewPr>
  <p:notesTextViewPr>
    <p:cViewPr>
      <p:scale>
        <a:sx n="1" d="1"/>
        <a:sy n="1" d="1"/>
      </p:scale>
      <p:origin x="0" y="0"/>
    </p:cViewPr>
  </p:notesTextViewPr>
  <p:notesViewPr>
    <p:cSldViewPr snapToGrid="0">
      <p:cViewPr varScale="1">
        <p:scale>
          <a:sx n="83" d="100"/>
          <a:sy n="83" d="100"/>
        </p:scale>
        <p:origin x="3828"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vsms.state.vt.us\Shared\AOA\GMCB\GMCB%20-%20Shared\HCA\EXPAN\2017%20EA\Reports\2017%20Expenditure%20Analysis%20from%20OCF.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184835943915968"/>
          <c:y val="0.17879734725460791"/>
          <c:w val="0.84864508917076531"/>
          <c:h val="0.62625516886226695"/>
        </c:manualLayout>
      </c:layout>
      <c:barChart>
        <c:barDir val="col"/>
        <c:grouping val="clustered"/>
        <c:varyColors val="0"/>
        <c:ser>
          <c:idx val="0"/>
          <c:order val="0"/>
          <c:tx>
            <c:v>Spending</c:v>
          </c:tx>
          <c:spPr>
            <a:solidFill>
              <a:schemeClr val="accent1"/>
            </a:solidFill>
            <a:ln>
              <a:noFill/>
            </a:ln>
            <a:effectLst/>
          </c:spPr>
          <c:invertIfNegative val="0"/>
          <c:cat>
            <c:numRef>
              <c:f>'VT Health as % GDP'!$C$9:$Y$9</c:f>
              <c:numCache>
                <c:formatCode>General</c:formatCode>
                <c:ptCount val="23"/>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numCache>
            </c:numRef>
          </c:cat>
          <c:val>
            <c:numRef>
              <c:f>'VT Health as % GDP'!$C$17:$Y$17</c:f>
              <c:numCache>
                <c:formatCode>"$"#,##0</c:formatCode>
                <c:ptCount val="23"/>
                <c:pt idx="0">
                  <c:v>1645304.8753914905</c:v>
                </c:pt>
                <c:pt idx="1">
                  <c:v>1720740.4290052026</c:v>
                </c:pt>
                <c:pt idx="2">
                  <c:v>1792441</c:v>
                </c:pt>
                <c:pt idx="3">
                  <c:v>1857926</c:v>
                </c:pt>
                <c:pt idx="4">
                  <c:v>2067117</c:v>
                </c:pt>
                <c:pt idx="5">
                  <c:v>2297465</c:v>
                </c:pt>
                <c:pt idx="6">
                  <c:v>2538389</c:v>
                </c:pt>
                <c:pt idx="7">
                  <c:v>2804094.0035008797</c:v>
                </c:pt>
                <c:pt idx="8">
                  <c:v>3151246.5771605289</c:v>
                </c:pt>
                <c:pt idx="9">
                  <c:v>3381531.3460926511</c:v>
                </c:pt>
                <c:pt idx="10">
                  <c:v>3633903.7835331429</c:v>
                </c:pt>
                <c:pt idx="11">
                  <c:v>3982621.8135163663</c:v>
                </c:pt>
                <c:pt idx="12">
                  <c:v>4108817.0000000033</c:v>
                </c:pt>
                <c:pt idx="13">
                  <c:v>4380360.0000000009</c:v>
                </c:pt>
                <c:pt idx="14">
                  <c:v>4701825.9999999907</c:v>
                </c:pt>
                <c:pt idx="15">
                  <c:v>4924802.9999999944</c:v>
                </c:pt>
                <c:pt idx="16">
                  <c:v>4983054.9999999935</c:v>
                </c:pt>
                <c:pt idx="17">
                  <c:v>5137859.4999999907</c:v>
                </c:pt>
                <c:pt idx="18">
                  <c:v>5296527.5074935677</c:v>
                </c:pt>
                <c:pt idx="19">
                  <c:v>5543116.170165984</c:v>
                </c:pt>
                <c:pt idx="20">
                  <c:v>5715521.8143061902</c:v>
                </c:pt>
                <c:pt idx="21">
                  <c:v>5928295.4747840436</c:v>
                </c:pt>
                <c:pt idx="22">
                  <c:v>6028744.8305617683</c:v>
                </c:pt>
              </c:numCache>
            </c:numRef>
          </c:val>
          <c:extLst>
            <c:ext xmlns:c16="http://schemas.microsoft.com/office/drawing/2014/chart" uri="{C3380CC4-5D6E-409C-BE32-E72D297353CC}">
              <c16:uniqueId val="{00000000-1E9F-4964-B0E2-4A3CD13B2C80}"/>
            </c:ext>
          </c:extLst>
        </c:ser>
        <c:dLbls>
          <c:showLegendKey val="0"/>
          <c:showVal val="0"/>
          <c:showCatName val="0"/>
          <c:showSerName val="0"/>
          <c:showPercent val="0"/>
          <c:showBubbleSize val="0"/>
        </c:dLbls>
        <c:gapWidth val="150"/>
        <c:axId val="257663680"/>
        <c:axId val="257664072"/>
      </c:barChart>
      <c:lineChart>
        <c:grouping val="standard"/>
        <c:varyColors val="0"/>
        <c:ser>
          <c:idx val="1"/>
          <c:order val="1"/>
          <c:tx>
            <c:v>Growth</c:v>
          </c:tx>
          <c:spPr>
            <a:ln w="28575" cap="rnd">
              <a:solidFill>
                <a:schemeClr val="accent2"/>
              </a:solidFill>
              <a:round/>
            </a:ln>
            <a:effectLst/>
          </c:spPr>
          <c:marker>
            <c:symbol val="none"/>
          </c:marker>
          <c:cat>
            <c:strRef>
              <c:f>Resident!$P$12:$Y$12</c:f>
              <c:strCache>
                <c:ptCount val="10"/>
                <c:pt idx="0">
                  <c:v>2008</c:v>
                </c:pt>
                <c:pt idx="1">
                  <c:v>2009</c:v>
                </c:pt>
                <c:pt idx="2">
                  <c:v>2010</c:v>
                </c:pt>
                <c:pt idx="3">
                  <c:v>2011</c:v>
                </c:pt>
                <c:pt idx="4">
                  <c:v>2012</c:v>
                </c:pt>
                <c:pt idx="5">
                  <c:v>2013</c:v>
                </c:pt>
                <c:pt idx="6">
                  <c:v>2014</c:v>
                </c:pt>
                <c:pt idx="7">
                  <c:v>2015</c:v>
                </c:pt>
                <c:pt idx="8">
                  <c:v>2016</c:v>
                </c:pt>
                <c:pt idx="9">
                  <c:v>2017</c:v>
                </c:pt>
              </c:strCache>
            </c:strRef>
          </c:cat>
          <c:val>
            <c:numRef>
              <c:f>'VT Health as % GDP'!$C$18:$Y$18</c:f>
              <c:numCache>
                <c:formatCode>0.0%</c:formatCode>
                <c:ptCount val="23"/>
                <c:pt idx="0">
                  <c:v>8.4130728596476745E-2</c:v>
                </c:pt>
                <c:pt idx="1">
                  <c:v>4.5848981998404703E-2</c:v>
                </c:pt>
                <c:pt idx="2">
                  <c:v>4.1668440972383536E-2</c:v>
                </c:pt>
                <c:pt idx="3">
                  <c:v>3.6533977966359821E-2</c:v>
                </c:pt>
                <c:pt idx="4">
                  <c:v>0.11259382774125548</c:v>
                </c:pt>
                <c:pt idx="5">
                  <c:v>0.11143442775614543</c:v>
                </c:pt>
                <c:pt idx="6">
                  <c:v>0.10486514484442644</c:v>
                </c:pt>
                <c:pt idx="7">
                  <c:v>0.10467465920348684</c:v>
                </c:pt>
                <c:pt idx="8">
                  <c:v>0.12380204558985297</c:v>
                </c:pt>
                <c:pt idx="9">
                  <c:v>7.3077356307554853E-2</c:v>
                </c:pt>
                <c:pt idx="10">
                  <c:v>7.4632588496365004E-2</c:v>
                </c:pt>
                <c:pt idx="11">
                  <c:v>9.5962372906905902E-2</c:v>
                </c:pt>
                <c:pt idx="12">
                  <c:v>3.168645992329755E-2</c:v>
                </c:pt>
                <c:pt idx="13">
                  <c:v>6.6087878822541191E-2</c:v>
                </c:pt>
                <c:pt idx="14">
                  <c:v>7.3388032033894435E-2</c:v>
                </c:pt>
                <c:pt idx="15">
                  <c:v>4.7423490363106557E-2</c:v>
                </c:pt>
                <c:pt idx="16">
                  <c:v>1.1828290390498708E-2</c:v>
                </c:pt>
                <c:pt idx="17">
                  <c:v>3.1066183295186844E-2</c:v>
                </c:pt>
                <c:pt idx="18">
                  <c:v>3.088212269984747E-2</c:v>
                </c:pt>
                <c:pt idx="19">
                  <c:v>4.6556666103129141E-2</c:v>
                </c:pt>
                <c:pt idx="20">
                  <c:v>3.1102657575196258E-2</c:v>
                </c:pt>
                <c:pt idx="21">
                  <c:v>3.722733765887698E-2</c:v>
                </c:pt>
                <c:pt idx="22">
                  <c:v>1.6944053515042468E-2</c:v>
                </c:pt>
              </c:numCache>
            </c:numRef>
          </c:val>
          <c:smooth val="0"/>
          <c:extLst>
            <c:ext xmlns:c16="http://schemas.microsoft.com/office/drawing/2014/chart" uri="{C3380CC4-5D6E-409C-BE32-E72D297353CC}">
              <c16:uniqueId val="{00000001-1E9F-4964-B0E2-4A3CD13B2C80}"/>
            </c:ext>
          </c:extLst>
        </c:ser>
        <c:dLbls>
          <c:showLegendKey val="0"/>
          <c:showVal val="0"/>
          <c:showCatName val="0"/>
          <c:showSerName val="0"/>
          <c:showPercent val="0"/>
          <c:showBubbleSize val="0"/>
        </c:dLbls>
        <c:marker val="1"/>
        <c:smooth val="0"/>
        <c:axId val="257664856"/>
        <c:axId val="257664464"/>
      </c:lineChart>
      <c:catAx>
        <c:axId val="257663680"/>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crossAx val="257664072"/>
        <c:crosses val="autoZero"/>
        <c:auto val="1"/>
        <c:lblAlgn val="ctr"/>
        <c:lblOffset val="100"/>
        <c:noMultiLvlLbl val="0"/>
      </c:catAx>
      <c:valAx>
        <c:axId val="257664072"/>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crossAx val="257663680"/>
        <c:crosses val="autoZero"/>
        <c:crossBetween val="between"/>
        <c:dispUnits>
          <c:builtInUnit val="millions"/>
          <c:dispUnitsLbl>
            <c:tx>
              <c:rich>
                <a:bodyPr rot="-5400000" spcFirstLastPara="1" vertOverflow="ellipsis" vert="horz" wrap="square" anchor="ctr" anchorCtr="1"/>
                <a:lstStyle/>
                <a:p>
                  <a:pPr>
                    <a:defRPr sz="1000" b="1" i="0" u="none" strike="noStrike" kern="1200" baseline="0">
                      <a:solidFill>
                        <a:schemeClr val="tx1">
                          <a:lumMod val="65000"/>
                          <a:lumOff val="35000"/>
                        </a:schemeClr>
                      </a:solidFill>
                      <a:latin typeface="Franklin Gothic Book" panose="020B0503020102020204" pitchFamily="34" charset="0"/>
                      <a:ea typeface="+mn-ea"/>
                      <a:cs typeface="+mn-cs"/>
                    </a:defRPr>
                  </a:pPr>
                  <a:r>
                    <a:rPr lang="en-US"/>
                    <a:t>Billions</a:t>
                  </a:r>
                </a:p>
              </c:rich>
            </c:tx>
            <c:spPr>
              <a:noFill/>
              <a:ln>
                <a:noFill/>
              </a:ln>
              <a:effectLst/>
            </c:spPr>
            <c:txPr>
              <a:bodyPr rot="-5400000" spcFirstLastPara="1" vertOverflow="ellipsis" vert="horz" wrap="square" anchor="ctr" anchorCtr="1"/>
              <a:lstStyle/>
              <a:p>
                <a:pPr>
                  <a:defRPr sz="1000" b="1"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dispUnitsLbl>
        </c:dispUnits>
      </c:valAx>
      <c:valAx>
        <c:axId val="257664464"/>
        <c:scaling>
          <c:orientation val="minMax"/>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crossAx val="257664856"/>
        <c:crosses val="max"/>
        <c:crossBetween val="between"/>
      </c:valAx>
      <c:catAx>
        <c:axId val="257664856"/>
        <c:scaling>
          <c:orientation val="minMax"/>
        </c:scaling>
        <c:delete val="1"/>
        <c:axPos val="b"/>
        <c:numFmt formatCode="General" sourceLinked="1"/>
        <c:majorTickMark val="out"/>
        <c:minorTickMark val="none"/>
        <c:tickLblPos val="nextTo"/>
        <c:crossAx val="257664464"/>
        <c:crosses val="autoZero"/>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dTable>
      <c:spPr>
        <a:noFill/>
        <a:ln>
          <a:noFill/>
        </a:ln>
        <a:effectLst/>
      </c:spPr>
    </c:plotArea>
    <c:plotVisOnly val="1"/>
    <c:dispBlanksAs val="gap"/>
    <c:showDLblsOverMax val="0"/>
  </c:chart>
  <c:spPr>
    <a:noFill/>
    <a:ln>
      <a:noFill/>
    </a:ln>
    <a:effectLst/>
  </c:spPr>
  <c:txPr>
    <a:bodyPr/>
    <a:lstStyle/>
    <a:p>
      <a:pPr>
        <a:defRPr b="1">
          <a:latin typeface="Franklin Gothic Book" panose="020B05030201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sz="1400" b="0" i="0" u="none" strike="noStrike" baseline="0" dirty="0">
                <a:effectLst/>
              </a:rPr>
              <a:t>Health care spending as % of annual growth in GSP</a:t>
            </a:r>
            <a:endParaRPr lang="en-US" sz="1400" b="0" dirty="0"/>
          </a:p>
        </c:rich>
      </c:tx>
      <c:layout>
        <c:manualLayout>
          <c:xMode val="edge"/>
          <c:yMode val="edge"/>
          <c:x val="0.31220141828341036"/>
          <c:y val="4.9549554236083732E-2"/>
        </c:manualLayout>
      </c:layout>
      <c:overlay val="0"/>
      <c:spPr>
        <a:solidFill>
          <a:schemeClr val="bg1"/>
        </a:solid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6944659989828467"/>
          <c:y val="0.13705346586126205"/>
          <c:w val="0.79900448143695046"/>
          <c:h val="0.66341664766276021"/>
        </c:manualLayout>
      </c:layout>
      <c:lineChart>
        <c:grouping val="standard"/>
        <c:varyColors val="0"/>
        <c:ser>
          <c:idx val="0"/>
          <c:order val="0"/>
          <c:tx>
            <c:strRef>
              <c:f>'VT Health as % GDP'!$A$14</c:f>
              <c:strCache>
                <c:ptCount val="1"/>
                <c:pt idx="0">
                  <c:v>VT</c:v>
                </c:pt>
              </c:strCache>
            </c:strRef>
          </c:tx>
          <c:spPr>
            <a:ln w="28575" cap="rnd">
              <a:solidFill>
                <a:schemeClr val="accent1"/>
              </a:solidFill>
              <a:round/>
            </a:ln>
            <a:effectLst/>
          </c:spPr>
          <c:marker>
            <c:symbol val="none"/>
          </c:marker>
          <c:cat>
            <c:numRef>
              <c:f>'VT Health as % GDP'!$B$9:$Y$9</c:f>
              <c:numCache>
                <c:formatCode>General</c:formatCode>
                <c:ptCount val="24"/>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pt idx="21">
                  <c:v>2015</c:v>
                </c:pt>
                <c:pt idx="22">
                  <c:v>2016</c:v>
                </c:pt>
                <c:pt idx="23">
                  <c:v>2017</c:v>
                </c:pt>
              </c:numCache>
            </c:numRef>
          </c:cat>
          <c:val>
            <c:numRef>
              <c:f>'VT Health as % GDP'!$B$14:$Y$14</c:f>
              <c:numCache>
                <c:formatCode>0.0%</c:formatCode>
                <c:ptCount val="24"/>
                <c:pt idx="0">
                  <c:v>0.11039687949945756</c:v>
                </c:pt>
                <c:pt idx="1">
                  <c:v>0.11774043762641266</c:v>
                </c:pt>
                <c:pt idx="2">
                  <c:v>0.11736055306269284</c:v>
                </c:pt>
                <c:pt idx="3">
                  <c:v>0.11818032570712733</c:v>
                </c:pt>
                <c:pt idx="4">
                  <c:v>0.1162002626805929</c:v>
                </c:pt>
                <c:pt idx="5">
                  <c:v>0.12232909220026039</c:v>
                </c:pt>
                <c:pt idx="6">
                  <c:v>0.12499809575625681</c:v>
                </c:pt>
                <c:pt idx="7">
                  <c:v>0.13189862301896596</c:v>
                </c:pt>
                <c:pt idx="8">
                  <c:v>0.1393546368900149</c:v>
                </c:pt>
                <c:pt idx="9">
                  <c:v>0.14823814926900597</c:v>
                </c:pt>
                <c:pt idx="10">
                  <c:v>0.14955248976571806</c:v>
                </c:pt>
                <c:pt idx="11">
                  <c:v>0.15447644038144631</c:v>
                </c:pt>
                <c:pt idx="12">
                  <c:v>0.16369181313260855</c:v>
                </c:pt>
                <c:pt idx="13">
                  <c:v>0.16535805698647793</c:v>
                </c:pt>
                <c:pt idx="14">
                  <c:v>0.17200141359406293</c:v>
                </c:pt>
                <c:pt idx="15">
                  <c:v>0.18419030830101416</c:v>
                </c:pt>
                <c:pt idx="16">
                  <c:v>0.1849135658769194</c:v>
                </c:pt>
                <c:pt idx="17">
                  <c:v>0.18004968203497593</c:v>
                </c:pt>
                <c:pt idx="18">
                  <c:v>0.18222590884908638</c:v>
                </c:pt>
                <c:pt idx="19">
                  <c:v>0.18461232162752067</c:v>
                </c:pt>
                <c:pt idx="20">
                  <c:v>0.18845803454819243</c:v>
                </c:pt>
                <c:pt idx="21">
                  <c:v>0.18828930371623095</c:v>
                </c:pt>
                <c:pt idx="22">
                  <c:v>0.19067561271056074</c:v>
                </c:pt>
                <c:pt idx="23">
                  <c:v>0.18524335014784959</c:v>
                </c:pt>
              </c:numCache>
            </c:numRef>
          </c:val>
          <c:smooth val="0"/>
          <c:extLst>
            <c:ext xmlns:c16="http://schemas.microsoft.com/office/drawing/2014/chart" uri="{C3380CC4-5D6E-409C-BE32-E72D297353CC}">
              <c16:uniqueId val="{00000000-F6BE-48CD-BE08-9F218C888243}"/>
            </c:ext>
          </c:extLst>
        </c:ser>
        <c:ser>
          <c:idx val="1"/>
          <c:order val="1"/>
          <c:tx>
            <c:strRef>
              <c:f>'VT Health as % GDP'!$A$11</c:f>
              <c:strCache>
                <c:ptCount val="1"/>
                <c:pt idx="0">
                  <c:v>US</c:v>
                </c:pt>
              </c:strCache>
            </c:strRef>
          </c:tx>
          <c:spPr>
            <a:ln w="28575" cap="rnd">
              <a:solidFill>
                <a:schemeClr val="accent2"/>
              </a:solidFill>
              <a:round/>
            </a:ln>
            <a:effectLst/>
          </c:spPr>
          <c:marker>
            <c:symbol val="none"/>
          </c:marker>
          <c:cat>
            <c:numRef>
              <c:f>'VT Health as % GDP'!$B$9:$Y$9</c:f>
              <c:numCache>
                <c:formatCode>General</c:formatCode>
                <c:ptCount val="24"/>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pt idx="21">
                  <c:v>2015</c:v>
                </c:pt>
                <c:pt idx="22">
                  <c:v>2016</c:v>
                </c:pt>
                <c:pt idx="23">
                  <c:v>2017</c:v>
                </c:pt>
              </c:numCache>
            </c:numRef>
          </c:cat>
          <c:val>
            <c:numRef>
              <c:f>'VT Health as % GDP'!$B$11:$Y$11</c:f>
              <c:numCache>
                <c:formatCode>0.0%</c:formatCode>
                <c:ptCount val="24"/>
                <c:pt idx="0">
                  <c:v>0.12428642002415195</c:v>
                </c:pt>
                <c:pt idx="1">
                  <c:v>0.12542377318481093</c:v>
                </c:pt>
                <c:pt idx="2">
                  <c:v>0.12505728902156543</c:v>
                </c:pt>
                <c:pt idx="3">
                  <c:v>0.12413728781943666</c:v>
                </c:pt>
                <c:pt idx="4">
                  <c:v>0.12427726530432097</c:v>
                </c:pt>
                <c:pt idx="5">
                  <c:v>0.12429003083887982</c:v>
                </c:pt>
                <c:pt idx="6">
                  <c:v>0.12542551427484566</c:v>
                </c:pt>
                <c:pt idx="7">
                  <c:v>0.13218923056568826</c:v>
                </c:pt>
                <c:pt idx="8">
                  <c:v>0.1400735159650342</c:v>
                </c:pt>
                <c:pt idx="9">
                  <c:v>0.14521478068108429</c:v>
                </c:pt>
                <c:pt idx="10">
                  <c:v>0.14609823395039995</c:v>
                </c:pt>
                <c:pt idx="11">
                  <c:v>0.14605802126321279</c:v>
                </c:pt>
                <c:pt idx="12">
                  <c:v>0.14702561058590186</c:v>
                </c:pt>
                <c:pt idx="13">
                  <c:v>0.1492537313432836</c:v>
                </c:pt>
                <c:pt idx="14">
                  <c:v>0.1530164210755261</c:v>
                </c:pt>
                <c:pt idx="15">
                  <c:v>0.16309892102512993</c:v>
                </c:pt>
                <c:pt idx="16">
                  <c:v>0.16381294148251413</c:v>
                </c:pt>
                <c:pt idx="17">
                  <c:v>0.16350546240654718</c:v>
                </c:pt>
                <c:pt idx="18">
                  <c:v>0.16329567203803175</c:v>
                </c:pt>
                <c:pt idx="19">
                  <c:v>0.16256277964122512</c:v>
                </c:pt>
                <c:pt idx="20">
                  <c:v>0.16443039202817078</c:v>
                </c:pt>
                <c:pt idx="21">
                  <c:v>0.16748722508548627</c:v>
                </c:pt>
                <c:pt idx="22">
                  <c:v>0.1712121536093055</c:v>
                </c:pt>
                <c:pt idx="23">
                  <c:v>0.17061492194155622</c:v>
                </c:pt>
              </c:numCache>
            </c:numRef>
          </c:val>
          <c:smooth val="0"/>
          <c:extLst>
            <c:ext xmlns:c16="http://schemas.microsoft.com/office/drawing/2014/chart" uri="{C3380CC4-5D6E-409C-BE32-E72D297353CC}">
              <c16:uniqueId val="{00000001-F6BE-48CD-BE08-9F218C888243}"/>
            </c:ext>
          </c:extLst>
        </c:ser>
        <c:dLbls>
          <c:showLegendKey val="0"/>
          <c:showVal val="0"/>
          <c:showCatName val="0"/>
          <c:showSerName val="0"/>
          <c:showPercent val="0"/>
          <c:showBubbleSize val="0"/>
        </c:dLbls>
        <c:smooth val="0"/>
        <c:axId val="254367352"/>
        <c:axId val="254367744"/>
      </c:lineChart>
      <c:catAx>
        <c:axId val="254367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254367744"/>
        <c:crosses val="autoZero"/>
        <c:auto val="1"/>
        <c:lblAlgn val="ctr"/>
        <c:lblOffset val="100"/>
        <c:noMultiLvlLbl val="0"/>
      </c:catAx>
      <c:valAx>
        <c:axId val="254367744"/>
        <c:scaling>
          <c:orientation val="minMax"/>
          <c:min val="0.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low"/>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254367352"/>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showDLblsOverMax val="0"/>
  </c:chart>
  <c:spPr>
    <a:noFill/>
    <a:ln>
      <a:noFill/>
    </a:ln>
    <a:effectLst/>
  </c:spPr>
  <c:txPr>
    <a:bodyPr/>
    <a:lstStyle/>
    <a:p>
      <a:pPr>
        <a:defRPr b="1"/>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colors1.xml><?xml version="1.0" encoding="utf-8"?>
<dgm:colorsDef xmlns:dgm="http://schemas.openxmlformats.org/drawingml/2006/diagram" xmlns:a="http://schemas.openxmlformats.org/drawingml/2006/main" uniqueId="urn:microsoft.com/office/officeart/2018/5/colors/Iconchunking_neutralbg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a:alpha val="0"/>
      </a:schemeClr>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7F0F144-7375-45D6-A773-5BC9FC631CD6}" type="doc">
      <dgm:prSet loTypeId="urn:microsoft.com/office/officeart/2018/5/layout/CenteredIconLabelDescriptionList" loCatId="icon" qsTypeId="urn:microsoft.com/office/officeart/2005/8/quickstyle/simple1" qsCatId="simple" csTypeId="urn:microsoft.com/office/officeart/2018/5/colors/Iconchunking_neutralbg_accent0_3" csCatId="mainScheme" phldr="1"/>
      <dgm:spPr/>
    </dgm:pt>
    <dgm:pt modelId="{72532E65-1088-4598-8C67-FEC193CD2E04}">
      <dgm:prSet phldrT="[Text]" custT="1"/>
      <dgm:spPr/>
      <dgm:t>
        <a:bodyPr anchor="ctr"/>
        <a:lstStyle/>
        <a:p>
          <a:pPr algn="l">
            <a:lnSpc>
              <a:spcPct val="100000"/>
            </a:lnSpc>
            <a:defRPr b="1"/>
          </a:pPr>
          <a:r>
            <a:rPr lang="en-US" sz="1800" b="1" dirty="0">
              <a:latin typeface="Palatino Linotype" panose="02040502050505030304" pitchFamily="18" charset="0"/>
            </a:rPr>
            <a:t>Test Payment Changes </a:t>
          </a:r>
        </a:p>
      </dgm:t>
    </dgm:pt>
    <dgm:pt modelId="{6DCBF429-85C2-439B-AE1A-CFE5EC8A58D2}" type="parTrans" cxnId="{B3820C1B-524B-44E6-AC13-982586FAC30A}">
      <dgm:prSet/>
      <dgm:spPr/>
      <dgm:t>
        <a:bodyPr/>
        <a:lstStyle/>
        <a:p>
          <a:endParaRPr lang="en-US" sz="1800">
            <a:latin typeface="Palatino Linotype" panose="02040502050505030304" pitchFamily="18" charset="0"/>
          </a:endParaRPr>
        </a:p>
      </dgm:t>
    </dgm:pt>
    <dgm:pt modelId="{C7254A91-FC38-4231-9E49-E16AD0AF9F06}" type="sibTrans" cxnId="{B3820C1B-524B-44E6-AC13-982586FAC30A}">
      <dgm:prSet/>
      <dgm:spPr/>
      <dgm:t>
        <a:bodyPr/>
        <a:lstStyle/>
        <a:p>
          <a:endParaRPr lang="en-US" sz="1800">
            <a:latin typeface="Palatino Linotype" panose="02040502050505030304" pitchFamily="18" charset="0"/>
          </a:endParaRPr>
        </a:p>
      </dgm:t>
    </dgm:pt>
    <dgm:pt modelId="{D5DC8A50-3F1B-4EFF-9D74-A0934D48BAD0}">
      <dgm:prSet phldrT="[Text]" custT="1"/>
      <dgm:spPr/>
      <dgm:t>
        <a:bodyPr anchor="ctr"/>
        <a:lstStyle/>
        <a:p>
          <a:pPr algn="l">
            <a:lnSpc>
              <a:spcPct val="100000"/>
            </a:lnSpc>
            <a:defRPr b="1"/>
          </a:pPr>
          <a:r>
            <a:rPr lang="en-US" sz="1800" b="1" dirty="0">
              <a:latin typeface="Palatino Linotype" panose="02040502050505030304" pitchFamily="18" charset="0"/>
            </a:rPr>
            <a:t>Improve Outcomes</a:t>
          </a:r>
        </a:p>
      </dgm:t>
    </dgm:pt>
    <dgm:pt modelId="{029F5817-EF52-46D6-A938-6F7F466AA952}" type="parTrans" cxnId="{83219D18-52A2-4322-8DD6-8A5C75DBC585}">
      <dgm:prSet/>
      <dgm:spPr/>
      <dgm:t>
        <a:bodyPr/>
        <a:lstStyle/>
        <a:p>
          <a:endParaRPr lang="en-US" sz="1800">
            <a:latin typeface="Palatino Linotype" panose="02040502050505030304" pitchFamily="18" charset="0"/>
          </a:endParaRPr>
        </a:p>
      </dgm:t>
    </dgm:pt>
    <dgm:pt modelId="{216FC063-1C64-4D3C-A1B0-BEB9438C5E93}" type="sibTrans" cxnId="{83219D18-52A2-4322-8DD6-8A5C75DBC585}">
      <dgm:prSet/>
      <dgm:spPr/>
      <dgm:t>
        <a:bodyPr/>
        <a:lstStyle/>
        <a:p>
          <a:endParaRPr lang="en-US" sz="1800">
            <a:latin typeface="Palatino Linotype" panose="02040502050505030304" pitchFamily="18" charset="0"/>
          </a:endParaRPr>
        </a:p>
      </dgm:t>
    </dgm:pt>
    <dgm:pt modelId="{F9B0CB07-C3AB-4D41-8E5A-2A521115F85E}">
      <dgm:prSet phldrT="[Text]" custT="1"/>
      <dgm:spPr/>
      <dgm:t>
        <a:bodyPr/>
        <a:lstStyle/>
        <a:p>
          <a:pPr algn="l">
            <a:lnSpc>
              <a:spcPct val="100000"/>
            </a:lnSpc>
            <a:buFont typeface="Arial" panose="020B0604020202020204" pitchFamily="34" charset="0"/>
            <a:buNone/>
          </a:pPr>
          <a:r>
            <a:rPr lang="en-US" sz="1800" dirty="0">
              <a:latin typeface="Palatino Linotype" panose="02040502050505030304" pitchFamily="18" charset="0"/>
            </a:rPr>
            <a:t>Population-Based Payments Tied to Quality and Outcomes</a:t>
          </a:r>
        </a:p>
      </dgm:t>
    </dgm:pt>
    <dgm:pt modelId="{F85014D2-CCFE-4C24-B8B4-096EAF05DBD5}" type="parTrans" cxnId="{A74062C0-4F32-4417-B9A6-FAD1C7AB84B2}">
      <dgm:prSet/>
      <dgm:spPr/>
      <dgm:t>
        <a:bodyPr/>
        <a:lstStyle/>
        <a:p>
          <a:endParaRPr lang="en-US" sz="1800">
            <a:latin typeface="Palatino Linotype" panose="02040502050505030304" pitchFamily="18" charset="0"/>
          </a:endParaRPr>
        </a:p>
      </dgm:t>
    </dgm:pt>
    <dgm:pt modelId="{AFF3E291-8F04-4151-AF0F-E54E7BF01CFD}" type="sibTrans" cxnId="{A74062C0-4F32-4417-B9A6-FAD1C7AB84B2}">
      <dgm:prSet/>
      <dgm:spPr/>
      <dgm:t>
        <a:bodyPr/>
        <a:lstStyle/>
        <a:p>
          <a:endParaRPr lang="en-US" sz="1800">
            <a:latin typeface="Palatino Linotype" panose="02040502050505030304" pitchFamily="18" charset="0"/>
          </a:endParaRPr>
        </a:p>
      </dgm:t>
    </dgm:pt>
    <dgm:pt modelId="{BDF3CC07-096D-49F6-B2EB-2068448CFB6B}">
      <dgm:prSet phldrT="[Text]" custT="1"/>
      <dgm:spPr/>
      <dgm:t>
        <a:bodyPr/>
        <a:lstStyle/>
        <a:p>
          <a:pPr algn="l">
            <a:lnSpc>
              <a:spcPct val="100000"/>
            </a:lnSpc>
          </a:pPr>
          <a:r>
            <a:rPr lang="en-US" sz="1800" b="0" dirty="0">
              <a:latin typeface="Palatino Linotype" panose="02040502050505030304" pitchFamily="18" charset="0"/>
            </a:rPr>
            <a:t>Invest in Care Coordination</a:t>
          </a:r>
        </a:p>
      </dgm:t>
    </dgm:pt>
    <dgm:pt modelId="{5F124F12-9B51-4A90-89D6-9214B15CA9CC}" type="parTrans" cxnId="{FAF6A356-35C3-4F53-AE25-634B640BC04F}">
      <dgm:prSet/>
      <dgm:spPr/>
      <dgm:t>
        <a:bodyPr/>
        <a:lstStyle/>
        <a:p>
          <a:endParaRPr lang="en-US" sz="1800">
            <a:latin typeface="Palatino Linotype" panose="02040502050505030304" pitchFamily="18" charset="0"/>
          </a:endParaRPr>
        </a:p>
      </dgm:t>
    </dgm:pt>
    <dgm:pt modelId="{6BA9842B-355D-4D9C-9B12-30235DA7D3EB}" type="sibTrans" cxnId="{FAF6A356-35C3-4F53-AE25-634B640BC04F}">
      <dgm:prSet/>
      <dgm:spPr/>
      <dgm:t>
        <a:bodyPr/>
        <a:lstStyle/>
        <a:p>
          <a:endParaRPr lang="en-US" sz="1800">
            <a:latin typeface="Palatino Linotype" panose="02040502050505030304" pitchFamily="18" charset="0"/>
          </a:endParaRPr>
        </a:p>
      </dgm:t>
    </dgm:pt>
    <dgm:pt modelId="{27D4AF2C-C8B4-4C12-84C7-7ACA147FB6FF}">
      <dgm:prSet phldrT="[Text]" custT="1"/>
      <dgm:spPr/>
      <dgm:t>
        <a:bodyPr/>
        <a:lstStyle/>
        <a:p>
          <a:pPr algn="l">
            <a:lnSpc>
              <a:spcPct val="100000"/>
            </a:lnSpc>
            <a:buFont typeface="Arial" panose="020B0604020202020204" pitchFamily="34" charset="0"/>
            <a:buNone/>
          </a:pPr>
          <a:r>
            <a:rPr lang="en-US" sz="1800" dirty="0">
              <a:latin typeface="Palatino Linotype" panose="02040502050505030304" pitchFamily="18" charset="0"/>
            </a:rPr>
            <a:t>Increased Investment in Primary Care and Prevention</a:t>
          </a:r>
        </a:p>
      </dgm:t>
    </dgm:pt>
    <dgm:pt modelId="{D75BBF40-AE49-47D1-B988-94679381B5C8}" type="parTrans" cxnId="{2A8F777F-6A48-44FF-B82E-82A52AD4135E}">
      <dgm:prSet/>
      <dgm:spPr/>
      <dgm:t>
        <a:bodyPr/>
        <a:lstStyle/>
        <a:p>
          <a:endParaRPr lang="en-US" sz="1800">
            <a:latin typeface="Palatino Linotype" panose="02040502050505030304" pitchFamily="18" charset="0"/>
          </a:endParaRPr>
        </a:p>
      </dgm:t>
    </dgm:pt>
    <dgm:pt modelId="{61939EB1-3654-413F-82A5-14EEEC918151}" type="sibTrans" cxnId="{2A8F777F-6A48-44FF-B82E-82A52AD4135E}">
      <dgm:prSet/>
      <dgm:spPr/>
      <dgm:t>
        <a:bodyPr/>
        <a:lstStyle/>
        <a:p>
          <a:endParaRPr lang="en-US" sz="1800">
            <a:latin typeface="Palatino Linotype" panose="02040502050505030304" pitchFamily="18" charset="0"/>
          </a:endParaRPr>
        </a:p>
      </dgm:t>
    </dgm:pt>
    <dgm:pt modelId="{CE3DB5AE-F1D5-4EE3-A9E5-03DF7BB45C55}">
      <dgm:prSet phldrT="[Text]" custT="1"/>
      <dgm:spPr/>
      <dgm:t>
        <a:bodyPr/>
        <a:lstStyle/>
        <a:p>
          <a:pPr algn="l">
            <a:lnSpc>
              <a:spcPct val="100000"/>
            </a:lnSpc>
          </a:pPr>
          <a:r>
            <a:rPr lang="en-US" sz="1800" b="0" dirty="0">
              <a:latin typeface="Palatino Linotype" panose="02040502050505030304" pitchFamily="18" charset="0"/>
            </a:rPr>
            <a:t>Incorporation of Social Determinants of Health</a:t>
          </a:r>
        </a:p>
      </dgm:t>
    </dgm:pt>
    <dgm:pt modelId="{8B6F0DED-DAE8-4328-81DB-3CF66B36C8BC}" type="parTrans" cxnId="{C9B5F84E-CC4A-41E5-B28A-31AFEFBA79F4}">
      <dgm:prSet/>
      <dgm:spPr/>
      <dgm:t>
        <a:bodyPr/>
        <a:lstStyle/>
        <a:p>
          <a:endParaRPr lang="en-US" sz="1800">
            <a:latin typeface="Palatino Linotype" panose="02040502050505030304" pitchFamily="18" charset="0"/>
          </a:endParaRPr>
        </a:p>
      </dgm:t>
    </dgm:pt>
    <dgm:pt modelId="{94BCE730-D8F6-41DA-A7C0-73466A755F33}" type="sibTrans" cxnId="{C9B5F84E-CC4A-41E5-B28A-31AFEFBA79F4}">
      <dgm:prSet/>
      <dgm:spPr/>
      <dgm:t>
        <a:bodyPr/>
        <a:lstStyle/>
        <a:p>
          <a:endParaRPr lang="en-US" sz="1800">
            <a:latin typeface="Palatino Linotype" panose="02040502050505030304" pitchFamily="18" charset="0"/>
          </a:endParaRPr>
        </a:p>
      </dgm:t>
    </dgm:pt>
    <dgm:pt modelId="{62C8E3DF-4312-48BB-8529-A6ED3424869F}">
      <dgm:prSet phldrT="[Text]" custT="1"/>
      <dgm:spPr/>
      <dgm:t>
        <a:bodyPr/>
        <a:lstStyle/>
        <a:p>
          <a:pPr algn="l">
            <a:lnSpc>
              <a:spcPct val="100000"/>
            </a:lnSpc>
          </a:pPr>
          <a:r>
            <a:rPr lang="en-US" sz="1800" b="0" dirty="0">
              <a:latin typeface="Palatino Linotype" panose="02040502050505030304" pitchFamily="18" charset="0"/>
            </a:rPr>
            <a:t>Improve Quality</a:t>
          </a:r>
        </a:p>
      </dgm:t>
    </dgm:pt>
    <dgm:pt modelId="{644445D1-3FCC-4459-A9D8-6571F781F41F}" type="parTrans" cxnId="{CE5FB7FB-D703-4B80-B4F8-5754566668AE}">
      <dgm:prSet/>
      <dgm:spPr/>
      <dgm:t>
        <a:bodyPr/>
        <a:lstStyle/>
        <a:p>
          <a:endParaRPr lang="en-US" sz="1800">
            <a:latin typeface="Palatino Linotype" panose="02040502050505030304" pitchFamily="18" charset="0"/>
          </a:endParaRPr>
        </a:p>
      </dgm:t>
    </dgm:pt>
    <dgm:pt modelId="{0CC6FE54-DEBC-42FD-81DF-FE949F3E303A}" type="sibTrans" cxnId="{CE5FB7FB-D703-4B80-B4F8-5754566668AE}">
      <dgm:prSet/>
      <dgm:spPr/>
      <dgm:t>
        <a:bodyPr/>
        <a:lstStyle/>
        <a:p>
          <a:endParaRPr lang="en-US" sz="1800">
            <a:latin typeface="Palatino Linotype" panose="02040502050505030304" pitchFamily="18" charset="0"/>
          </a:endParaRPr>
        </a:p>
      </dgm:t>
    </dgm:pt>
    <dgm:pt modelId="{BCDFACB9-9EA3-4288-AD7B-1077948E56B2}">
      <dgm:prSet phldrT="[Text]" custT="1"/>
      <dgm:spPr/>
      <dgm:t>
        <a:bodyPr/>
        <a:lstStyle/>
        <a:p>
          <a:pPr algn="l">
            <a:lnSpc>
              <a:spcPct val="100000"/>
            </a:lnSpc>
          </a:pPr>
          <a:r>
            <a:rPr lang="en-US" sz="1800" dirty="0">
              <a:latin typeface="Palatino Linotype" panose="02040502050505030304" pitchFamily="18" charset="0"/>
            </a:rPr>
            <a:t>Improved access to primary care</a:t>
          </a:r>
        </a:p>
      </dgm:t>
    </dgm:pt>
    <dgm:pt modelId="{7D7EC384-9384-4446-A3D8-A14AF6211659}" type="parTrans" cxnId="{2565B4F8-E5A9-461B-8DE6-8FFD532112D6}">
      <dgm:prSet/>
      <dgm:spPr/>
      <dgm:t>
        <a:bodyPr/>
        <a:lstStyle/>
        <a:p>
          <a:endParaRPr lang="en-US" sz="1800">
            <a:latin typeface="Palatino Linotype" panose="02040502050505030304" pitchFamily="18" charset="0"/>
          </a:endParaRPr>
        </a:p>
      </dgm:t>
    </dgm:pt>
    <dgm:pt modelId="{C0323ADA-896F-4F58-A66F-09678BEFAE45}" type="sibTrans" cxnId="{2565B4F8-E5A9-461B-8DE6-8FFD532112D6}">
      <dgm:prSet/>
      <dgm:spPr/>
      <dgm:t>
        <a:bodyPr/>
        <a:lstStyle/>
        <a:p>
          <a:endParaRPr lang="en-US" sz="1800">
            <a:latin typeface="Palatino Linotype" panose="02040502050505030304" pitchFamily="18" charset="0"/>
          </a:endParaRPr>
        </a:p>
      </dgm:t>
    </dgm:pt>
    <dgm:pt modelId="{2F9B997A-AD61-4949-A14F-A14DF4A67990}">
      <dgm:prSet custT="1"/>
      <dgm:spPr/>
      <dgm:t>
        <a:bodyPr/>
        <a:lstStyle/>
        <a:p>
          <a:pPr algn="l">
            <a:lnSpc>
              <a:spcPct val="100000"/>
            </a:lnSpc>
          </a:pPr>
          <a:r>
            <a:rPr lang="en-US" sz="1800" dirty="0">
              <a:latin typeface="Palatino Linotype" panose="02040502050505030304" pitchFamily="18" charset="0"/>
            </a:rPr>
            <a:t>Fewer deaths due to suicide and drug overdose</a:t>
          </a:r>
        </a:p>
      </dgm:t>
    </dgm:pt>
    <dgm:pt modelId="{7D44D9E7-745C-4D0A-8B89-723E4B8F9D2D}" type="parTrans" cxnId="{A1A5E6A7-8557-46A1-8B30-50072F04B87F}">
      <dgm:prSet/>
      <dgm:spPr/>
      <dgm:t>
        <a:bodyPr/>
        <a:lstStyle/>
        <a:p>
          <a:endParaRPr lang="en-US" sz="1800">
            <a:latin typeface="Palatino Linotype" panose="02040502050505030304" pitchFamily="18" charset="0"/>
          </a:endParaRPr>
        </a:p>
      </dgm:t>
    </dgm:pt>
    <dgm:pt modelId="{3D70235D-6C0F-41A4-BEF2-736E0E8F56B4}" type="sibTrans" cxnId="{A1A5E6A7-8557-46A1-8B30-50072F04B87F}">
      <dgm:prSet/>
      <dgm:spPr/>
      <dgm:t>
        <a:bodyPr/>
        <a:lstStyle/>
        <a:p>
          <a:endParaRPr lang="en-US" sz="1800">
            <a:latin typeface="Palatino Linotype" panose="02040502050505030304" pitchFamily="18" charset="0"/>
          </a:endParaRPr>
        </a:p>
      </dgm:t>
    </dgm:pt>
    <dgm:pt modelId="{5F220D43-3CE7-4594-A81E-72FE098C4423}">
      <dgm:prSet custT="1"/>
      <dgm:spPr/>
      <dgm:t>
        <a:bodyPr/>
        <a:lstStyle/>
        <a:p>
          <a:pPr algn="l">
            <a:lnSpc>
              <a:spcPct val="100000"/>
            </a:lnSpc>
          </a:pPr>
          <a:r>
            <a:rPr lang="en-US" sz="1800" dirty="0">
              <a:latin typeface="Palatino Linotype" panose="02040502050505030304" pitchFamily="18" charset="0"/>
            </a:rPr>
            <a:t>Reduced prevalence and morbidity of chronic disease</a:t>
          </a:r>
        </a:p>
      </dgm:t>
    </dgm:pt>
    <dgm:pt modelId="{815A788C-E8A0-41D8-A83E-B2CCC8AE6F44}" type="parTrans" cxnId="{F9128CC1-2D5B-4A7A-AF14-B2C552E5FE1A}">
      <dgm:prSet/>
      <dgm:spPr/>
      <dgm:t>
        <a:bodyPr/>
        <a:lstStyle/>
        <a:p>
          <a:endParaRPr lang="en-US" sz="1800">
            <a:latin typeface="Palatino Linotype" panose="02040502050505030304" pitchFamily="18" charset="0"/>
          </a:endParaRPr>
        </a:p>
      </dgm:t>
    </dgm:pt>
    <dgm:pt modelId="{8FE8242E-018A-4A5F-AA6B-DAF3DF1BF314}" type="sibTrans" cxnId="{F9128CC1-2D5B-4A7A-AF14-B2C552E5FE1A}">
      <dgm:prSet/>
      <dgm:spPr/>
      <dgm:t>
        <a:bodyPr/>
        <a:lstStyle/>
        <a:p>
          <a:endParaRPr lang="en-US" sz="1800">
            <a:latin typeface="Palatino Linotype" panose="02040502050505030304" pitchFamily="18" charset="0"/>
          </a:endParaRPr>
        </a:p>
      </dgm:t>
    </dgm:pt>
    <dgm:pt modelId="{A972F9F7-E892-4284-A678-61007784F354}">
      <dgm:prSet phldrT="[Text]" custT="1"/>
      <dgm:spPr/>
      <dgm:t>
        <a:bodyPr/>
        <a:lstStyle/>
        <a:p>
          <a:pPr algn="l">
            <a:lnSpc>
              <a:spcPct val="100000"/>
            </a:lnSpc>
            <a:defRPr b="1"/>
          </a:pPr>
          <a:r>
            <a:rPr lang="en-US" sz="1800" b="1" dirty="0">
              <a:latin typeface="Palatino Linotype" panose="02040502050505030304" pitchFamily="18" charset="0"/>
            </a:rPr>
            <a:t>Transform Care Delivery</a:t>
          </a:r>
        </a:p>
      </dgm:t>
    </dgm:pt>
    <dgm:pt modelId="{9CE42656-B30C-4D36-94D3-EECBF2CF17E0}" type="sibTrans" cxnId="{50AEACED-9951-4D27-93F2-8195A9F2F31F}">
      <dgm:prSet/>
      <dgm:spPr/>
      <dgm:t>
        <a:bodyPr/>
        <a:lstStyle/>
        <a:p>
          <a:endParaRPr lang="en-US" sz="1800">
            <a:latin typeface="Palatino Linotype" panose="02040502050505030304" pitchFamily="18" charset="0"/>
          </a:endParaRPr>
        </a:p>
      </dgm:t>
    </dgm:pt>
    <dgm:pt modelId="{2C56CF90-27A4-4460-8D7C-63B1205FAF35}" type="parTrans" cxnId="{50AEACED-9951-4D27-93F2-8195A9F2F31F}">
      <dgm:prSet/>
      <dgm:spPr/>
      <dgm:t>
        <a:bodyPr/>
        <a:lstStyle/>
        <a:p>
          <a:endParaRPr lang="en-US" sz="1800">
            <a:latin typeface="Palatino Linotype" panose="02040502050505030304" pitchFamily="18" charset="0"/>
          </a:endParaRPr>
        </a:p>
      </dgm:t>
    </dgm:pt>
    <dgm:pt modelId="{CD7BBFE0-4AC5-4436-A6E4-BF5EBA1C4227}" type="pres">
      <dgm:prSet presAssocID="{C7F0F144-7375-45D6-A773-5BC9FC631CD6}" presName="root" presStyleCnt="0">
        <dgm:presLayoutVars>
          <dgm:dir/>
          <dgm:resizeHandles val="exact"/>
        </dgm:presLayoutVars>
      </dgm:prSet>
      <dgm:spPr/>
    </dgm:pt>
    <dgm:pt modelId="{2A5F5E00-F754-4F66-8582-1F8A00EE98ED}" type="pres">
      <dgm:prSet presAssocID="{72532E65-1088-4598-8C67-FEC193CD2E04}" presName="compNode" presStyleCnt="0"/>
      <dgm:spPr/>
    </dgm:pt>
    <dgm:pt modelId="{A0724043-F66A-488F-9065-13BA53666A04}" type="pres">
      <dgm:prSet presAssocID="{72532E65-1088-4598-8C67-FEC193CD2E04}"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oins"/>
        </a:ext>
      </dgm:extLst>
    </dgm:pt>
    <dgm:pt modelId="{0D7BEAF7-27BF-4617-99E0-E90423C9442E}" type="pres">
      <dgm:prSet presAssocID="{72532E65-1088-4598-8C67-FEC193CD2E04}" presName="iconSpace" presStyleCnt="0"/>
      <dgm:spPr/>
    </dgm:pt>
    <dgm:pt modelId="{CAC7DC17-EE3A-45EA-AB2A-7E94EDA5C88E}" type="pres">
      <dgm:prSet presAssocID="{72532E65-1088-4598-8C67-FEC193CD2E04}" presName="parTx" presStyleLbl="revTx" presStyleIdx="0" presStyleCnt="6" custScaleY="100483" custLinFactNeighborX="-251" custLinFactNeighborY="-7751">
        <dgm:presLayoutVars>
          <dgm:chMax val="0"/>
          <dgm:chPref val="0"/>
        </dgm:presLayoutVars>
      </dgm:prSet>
      <dgm:spPr/>
    </dgm:pt>
    <dgm:pt modelId="{9FA1C2A5-806A-46C7-BAE6-C91D4C901EDE}" type="pres">
      <dgm:prSet presAssocID="{72532E65-1088-4598-8C67-FEC193CD2E04}" presName="txSpace" presStyleCnt="0"/>
      <dgm:spPr/>
    </dgm:pt>
    <dgm:pt modelId="{3911BA6E-8AE6-438F-BAA3-1F666FAAA7A5}" type="pres">
      <dgm:prSet presAssocID="{72532E65-1088-4598-8C67-FEC193CD2E04}" presName="desTx" presStyleLbl="revTx" presStyleIdx="1" presStyleCnt="6" custLinFactNeighborX="-251" custLinFactNeighborY="5372">
        <dgm:presLayoutVars/>
      </dgm:prSet>
      <dgm:spPr/>
    </dgm:pt>
    <dgm:pt modelId="{61ED3F80-A161-48FE-9A74-64EB080DD9B6}" type="pres">
      <dgm:prSet presAssocID="{C7254A91-FC38-4231-9E49-E16AD0AF9F06}" presName="sibTrans" presStyleCnt="0"/>
      <dgm:spPr/>
    </dgm:pt>
    <dgm:pt modelId="{225D4D6A-F304-4E51-A392-56B5CED2051E}" type="pres">
      <dgm:prSet presAssocID="{A972F9F7-E892-4284-A678-61007784F354}" presName="compNode" presStyleCnt="0"/>
      <dgm:spPr/>
    </dgm:pt>
    <dgm:pt modelId="{01813755-D1D1-487A-BC56-B63ACAF9D52B}" type="pres">
      <dgm:prSet presAssocID="{A972F9F7-E892-4284-A678-61007784F354}"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eam"/>
        </a:ext>
      </dgm:extLst>
    </dgm:pt>
    <dgm:pt modelId="{9EADBF2B-0939-455E-A719-DFBD61813353}" type="pres">
      <dgm:prSet presAssocID="{A972F9F7-E892-4284-A678-61007784F354}" presName="iconSpace" presStyleCnt="0"/>
      <dgm:spPr/>
    </dgm:pt>
    <dgm:pt modelId="{92AF3E4B-5C31-4E11-BD49-693E28B96912}" type="pres">
      <dgm:prSet presAssocID="{A972F9F7-E892-4284-A678-61007784F354}" presName="parTx" presStyleLbl="revTx" presStyleIdx="2" presStyleCnt="6" custScaleX="110684" custLinFactNeighborX="0" custLinFactNeighborY="2963">
        <dgm:presLayoutVars>
          <dgm:chMax val="0"/>
          <dgm:chPref val="0"/>
        </dgm:presLayoutVars>
      </dgm:prSet>
      <dgm:spPr/>
    </dgm:pt>
    <dgm:pt modelId="{7AE0A561-6B24-4D4E-9F2B-4E6D2E284B92}" type="pres">
      <dgm:prSet presAssocID="{A972F9F7-E892-4284-A678-61007784F354}" presName="txSpace" presStyleCnt="0"/>
      <dgm:spPr/>
    </dgm:pt>
    <dgm:pt modelId="{F9863676-E3EA-4C4A-AD16-1633A5EC8D37}" type="pres">
      <dgm:prSet presAssocID="{A972F9F7-E892-4284-A678-61007784F354}" presName="desTx" presStyleLbl="revTx" presStyleIdx="3" presStyleCnt="6" custScaleX="108942" custLinFactNeighborX="-616" custLinFactNeighborY="5372">
        <dgm:presLayoutVars/>
      </dgm:prSet>
      <dgm:spPr/>
    </dgm:pt>
    <dgm:pt modelId="{E12FED3A-BB9F-48CF-8B01-91DDCC2D974C}" type="pres">
      <dgm:prSet presAssocID="{9CE42656-B30C-4D36-94D3-EECBF2CF17E0}" presName="sibTrans" presStyleCnt="0"/>
      <dgm:spPr/>
    </dgm:pt>
    <dgm:pt modelId="{F9C7CCB0-CEE7-4F1F-B16E-37D84551E03D}" type="pres">
      <dgm:prSet presAssocID="{D5DC8A50-3F1B-4EFF-9D74-A0934D48BAD0}" presName="compNode" presStyleCnt="0"/>
      <dgm:spPr/>
    </dgm:pt>
    <dgm:pt modelId="{5050B765-712C-4123-8541-9A768AD4A06E}" type="pres">
      <dgm:prSet presAssocID="{D5DC8A50-3F1B-4EFF-9D74-A0934D48BAD0}"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eartbeat"/>
        </a:ext>
      </dgm:extLst>
    </dgm:pt>
    <dgm:pt modelId="{4AA4DF38-2080-4A4E-805C-A91FF052B333}" type="pres">
      <dgm:prSet presAssocID="{D5DC8A50-3F1B-4EFF-9D74-A0934D48BAD0}" presName="iconSpace" presStyleCnt="0"/>
      <dgm:spPr/>
    </dgm:pt>
    <dgm:pt modelId="{E7895E48-C50A-48DA-9E68-19AA355747D4}" type="pres">
      <dgm:prSet presAssocID="{D5DC8A50-3F1B-4EFF-9D74-A0934D48BAD0}" presName="parTx" presStyleLbl="revTx" presStyleIdx="4" presStyleCnt="6" custLinFactNeighborX="-251" custLinFactNeighborY="-7751">
        <dgm:presLayoutVars>
          <dgm:chMax val="0"/>
          <dgm:chPref val="0"/>
        </dgm:presLayoutVars>
      </dgm:prSet>
      <dgm:spPr/>
    </dgm:pt>
    <dgm:pt modelId="{DF041CDB-2877-42AE-B901-3BE240FB19A6}" type="pres">
      <dgm:prSet presAssocID="{D5DC8A50-3F1B-4EFF-9D74-A0934D48BAD0}" presName="txSpace" presStyleCnt="0"/>
      <dgm:spPr/>
    </dgm:pt>
    <dgm:pt modelId="{FD968A94-8302-43D0-AE17-6A5502EB4DB4}" type="pres">
      <dgm:prSet presAssocID="{D5DC8A50-3F1B-4EFF-9D74-A0934D48BAD0}" presName="desTx" presStyleLbl="revTx" presStyleIdx="5" presStyleCnt="6" custLinFactNeighborX="-149" custLinFactNeighborY="5372">
        <dgm:presLayoutVars/>
      </dgm:prSet>
      <dgm:spPr/>
    </dgm:pt>
  </dgm:ptLst>
  <dgm:cxnLst>
    <dgm:cxn modelId="{83219D18-52A2-4322-8DD6-8A5C75DBC585}" srcId="{C7F0F144-7375-45D6-A773-5BC9FC631CD6}" destId="{D5DC8A50-3F1B-4EFF-9D74-A0934D48BAD0}" srcOrd="2" destOrd="0" parTransId="{029F5817-EF52-46D6-A938-6F7F466AA952}" sibTransId="{216FC063-1C64-4D3C-A1B0-BEB9438C5E93}"/>
    <dgm:cxn modelId="{B3820C1B-524B-44E6-AC13-982586FAC30A}" srcId="{C7F0F144-7375-45D6-A773-5BC9FC631CD6}" destId="{72532E65-1088-4598-8C67-FEC193CD2E04}" srcOrd="0" destOrd="0" parTransId="{6DCBF429-85C2-439B-AE1A-CFE5EC8A58D2}" sibTransId="{C7254A91-FC38-4231-9E49-E16AD0AF9F06}"/>
    <dgm:cxn modelId="{D428A21C-86CB-4CE7-8B91-D25F274F2923}" type="presOf" srcId="{A972F9F7-E892-4284-A678-61007784F354}" destId="{92AF3E4B-5C31-4E11-BD49-693E28B96912}" srcOrd="0" destOrd="0" presId="urn:microsoft.com/office/officeart/2018/5/layout/CenteredIconLabelDescriptionList"/>
    <dgm:cxn modelId="{322E4B2E-F29C-4A84-B518-4B93F815565F}" type="presOf" srcId="{2F9B997A-AD61-4949-A14F-A14DF4A67990}" destId="{FD968A94-8302-43D0-AE17-6A5502EB4DB4}" srcOrd="0" destOrd="1" presId="urn:microsoft.com/office/officeart/2018/5/layout/CenteredIconLabelDescriptionList"/>
    <dgm:cxn modelId="{05D6E82E-C251-4F8D-869F-F84D8F5F0D44}" type="presOf" srcId="{72532E65-1088-4598-8C67-FEC193CD2E04}" destId="{CAC7DC17-EE3A-45EA-AB2A-7E94EDA5C88E}" srcOrd="0" destOrd="0" presId="urn:microsoft.com/office/officeart/2018/5/layout/CenteredIconLabelDescriptionList"/>
    <dgm:cxn modelId="{BD51B13D-95D9-4690-A30B-3B1F9CEEBCCD}" type="presOf" srcId="{5F220D43-3CE7-4594-A81E-72FE098C4423}" destId="{FD968A94-8302-43D0-AE17-6A5502EB4DB4}" srcOrd="0" destOrd="2" presId="urn:microsoft.com/office/officeart/2018/5/layout/CenteredIconLabelDescriptionList"/>
    <dgm:cxn modelId="{E817665E-4345-4D18-A751-AF54DFD00A3B}" type="presOf" srcId="{27D4AF2C-C8B4-4C12-84C7-7ACA147FB6FF}" destId="{3911BA6E-8AE6-438F-BAA3-1F666FAAA7A5}" srcOrd="0" destOrd="1" presId="urn:microsoft.com/office/officeart/2018/5/layout/CenteredIconLabelDescriptionList"/>
    <dgm:cxn modelId="{D9AEF460-A80E-4184-B785-730239CEB3FE}" type="presOf" srcId="{C7F0F144-7375-45D6-A773-5BC9FC631CD6}" destId="{CD7BBFE0-4AC5-4436-A6E4-BF5EBA1C4227}" srcOrd="0" destOrd="0" presId="urn:microsoft.com/office/officeart/2018/5/layout/CenteredIconLabelDescriptionList"/>
    <dgm:cxn modelId="{98BD5A67-6718-4386-91DE-614E2E8295A5}" type="presOf" srcId="{BDF3CC07-096D-49F6-B2EB-2068448CFB6B}" destId="{F9863676-E3EA-4C4A-AD16-1633A5EC8D37}" srcOrd="0" destOrd="0" presId="urn:microsoft.com/office/officeart/2018/5/layout/CenteredIconLabelDescriptionList"/>
    <dgm:cxn modelId="{3A4E7F6B-E926-4CA8-BB3E-BE430755CF09}" type="presOf" srcId="{CE3DB5AE-F1D5-4EE3-A9E5-03DF7BB45C55}" destId="{F9863676-E3EA-4C4A-AD16-1633A5EC8D37}" srcOrd="0" destOrd="1" presId="urn:microsoft.com/office/officeart/2018/5/layout/CenteredIconLabelDescriptionList"/>
    <dgm:cxn modelId="{C9B5F84E-CC4A-41E5-B28A-31AFEFBA79F4}" srcId="{A972F9F7-E892-4284-A678-61007784F354}" destId="{CE3DB5AE-F1D5-4EE3-A9E5-03DF7BB45C55}" srcOrd="1" destOrd="0" parTransId="{8B6F0DED-DAE8-4328-81DB-3CF66B36C8BC}" sibTransId="{94BCE730-D8F6-41DA-A7C0-73466A755F33}"/>
    <dgm:cxn modelId="{9DCA5C53-D4B9-43DC-8424-5B893B959506}" type="presOf" srcId="{BCDFACB9-9EA3-4288-AD7B-1077948E56B2}" destId="{FD968A94-8302-43D0-AE17-6A5502EB4DB4}" srcOrd="0" destOrd="0" presId="urn:microsoft.com/office/officeart/2018/5/layout/CenteredIconLabelDescriptionList"/>
    <dgm:cxn modelId="{FAF6A356-35C3-4F53-AE25-634B640BC04F}" srcId="{A972F9F7-E892-4284-A678-61007784F354}" destId="{BDF3CC07-096D-49F6-B2EB-2068448CFB6B}" srcOrd="0" destOrd="0" parTransId="{5F124F12-9B51-4A90-89D6-9214B15CA9CC}" sibTransId="{6BA9842B-355D-4D9C-9B12-30235DA7D3EB}"/>
    <dgm:cxn modelId="{2A8F777F-6A48-44FF-B82E-82A52AD4135E}" srcId="{72532E65-1088-4598-8C67-FEC193CD2E04}" destId="{27D4AF2C-C8B4-4C12-84C7-7ACA147FB6FF}" srcOrd="1" destOrd="0" parTransId="{D75BBF40-AE49-47D1-B988-94679381B5C8}" sibTransId="{61939EB1-3654-413F-82A5-14EEEC918151}"/>
    <dgm:cxn modelId="{339B069C-4222-46C3-BC69-39BD6F39D8FA}" type="presOf" srcId="{62C8E3DF-4312-48BB-8529-A6ED3424869F}" destId="{F9863676-E3EA-4C4A-AD16-1633A5EC8D37}" srcOrd="0" destOrd="2" presId="urn:microsoft.com/office/officeart/2018/5/layout/CenteredIconLabelDescriptionList"/>
    <dgm:cxn modelId="{6CB99DA2-B04E-4551-8F41-4FA288C2D528}" type="presOf" srcId="{F9B0CB07-C3AB-4D41-8E5A-2A521115F85E}" destId="{3911BA6E-8AE6-438F-BAA3-1F666FAAA7A5}" srcOrd="0" destOrd="0" presId="urn:microsoft.com/office/officeart/2018/5/layout/CenteredIconLabelDescriptionList"/>
    <dgm:cxn modelId="{A1A5E6A7-8557-46A1-8B30-50072F04B87F}" srcId="{D5DC8A50-3F1B-4EFF-9D74-A0934D48BAD0}" destId="{2F9B997A-AD61-4949-A14F-A14DF4A67990}" srcOrd="1" destOrd="0" parTransId="{7D44D9E7-745C-4D0A-8B89-723E4B8F9D2D}" sibTransId="{3D70235D-6C0F-41A4-BEF2-736E0E8F56B4}"/>
    <dgm:cxn modelId="{4B9362BF-8B3B-4A3B-9EB1-35161F66BD21}" type="presOf" srcId="{D5DC8A50-3F1B-4EFF-9D74-A0934D48BAD0}" destId="{E7895E48-C50A-48DA-9E68-19AA355747D4}" srcOrd="0" destOrd="0" presId="urn:microsoft.com/office/officeart/2018/5/layout/CenteredIconLabelDescriptionList"/>
    <dgm:cxn modelId="{A74062C0-4F32-4417-B9A6-FAD1C7AB84B2}" srcId="{72532E65-1088-4598-8C67-FEC193CD2E04}" destId="{F9B0CB07-C3AB-4D41-8E5A-2A521115F85E}" srcOrd="0" destOrd="0" parTransId="{F85014D2-CCFE-4C24-B8B4-096EAF05DBD5}" sibTransId="{AFF3E291-8F04-4151-AF0F-E54E7BF01CFD}"/>
    <dgm:cxn modelId="{F9128CC1-2D5B-4A7A-AF14-B2C552E5FE1A}" srcId="{D5DC8A50-3F1B-4EFF-9D74-A0934D48BAD0}" destId="{5F220D43-3CE7-4594-A81E-72FE098C4423}" srcOrd="2" destOrd="0" parTransId="{815A788C-E8A0-41D8-A83E-B2CCC8AE6F44}" sibTransId="{8FE8242E-018A-4A5F-AA6B-DAF3DF1BF314}"/>
    <dgm:cxn modelId="{50AEACED-9951-4D27-93F2-8195A9F2F31F}" srcId="{C7F0F144-7375-45D6-A773-5BC9FC631CD6}" destId="{A972F9F7-E892-4284-A678-61007784F354}" srcOrd="1" destOrd="0" parTransId="{2C56CF90-27A4-4460-8D7C-63B1205FAF35}" sibTransId="{9CE42656-B30C-4D36-94D3-EECBF2CF17E0}"/>
    <dgm:cxn modelId="{2565B4F8-E5A9-461B-8DE6-8FFD532112D6}" srcId="{D5DC8A50-3F1B-4EFF-9D74-A0934D48BAD0}" destId="{BCDFACB9-9EA3-4288-AD7B-1077948E56B2}" srcOrd="0" destOrd="0" parTransId="{7D7EC384-9384-4446-A3D8-A14AF6211659}" sibTransId="{C0323ADA-896F-4F58-A66F-09678BEFAE45}"/>
    <dgm:cxn modelId="{CE5FB7FB-D703-4B80-B4F8-5754566668AE}" srcId="{A972F9F7-E892-4284-A678-61007784F354}" destId="{62C8E3DF-4312-48BB-8529-A6ED3424869F}" srcOrd="2" destOrd="0" parTransId="{644445D1-3FCC-4459-A9D8-6571F781F41F}" sibTransId="{0CC6FE54-DEBC-42FD-81DF-FE949F3E303A}"/>
    <dgm:cxn modelId="{0132670D-181A-4416-80D7-1305AFEC49F6}" type="presParOf" srcId="{CD7BBFE0-4AC5-4436-A6E4-BF5EBA1C4227}" destId="{2A5F5E00-F754-4F66-8582-1F8A00EE98ED}" srcOrd="0" destOrd="0" presId="urn:microsoft.com/office/officeart/2018/5/layout/CenteredIconLabelDescriptionList"/>
    <dgm:cxn modelId="{E1E037E0-DB65-4711-859C-9B736DA69D54}" type="presParOf" srcId="{2A5F5E00-F754-4F66-8582-1F8A00EE98ED}" destId="{A0724043-F66A-488F-9065-13BA53666A04}" srcOrd="0" destOrd="0" presId="urn:microsoft.com/office/officeart/2018/5/layout/CenteredIconLabelDescriptionList"/>
    <dgm:cxn modelId="{2840B56B-1A38-4642-9884-92566FBFB21B}" type="presParOf" srcId="{2A5F5E00-F754-4F66-8582-1F8A00EE98ED}" destId="{0D7BEAF7-27BF-4617-99E0-E90423C9442E}" srcOrd="1" destOrd="0" presId="urn:microsoft.com/office/officeart/2018/5/layout/CenteredIconLabelDescriptionList"/>
    <dgm:cxn modelId="{75AFFD5A-E307-4ED7-A49C-F9E2BCA8203D}" type="presParOf" srcId="{2A5F5E00-F754-4F66-8582-1F8A00EE98ED}" destId="{CAC7DC17-EE3A-45EA-AB2A-7E94EDA5C88E}" srcOrd="2" destOrd="0" presId="urn:microsoft.com/office/officeart/2018/5/layout/CenteredIconLabelDescriptionList"/>
    <dgm:cxn modelId="{C0A3F17B-BC4B-4228-893B-906CF8192257}" type="presParOf" srcId="{2A5F5E00-F754-4F66-8582-1F8A00EE98ED}" destId="{9FA1C2A5-806A-46C7-BAE6-C91D4C901EDE}" srcOrd="3" destOrd="0" presId="urn:microsoft.com/office/officeart/2018/5/layout/CenteredIconLabelDescriptionList"/>
    <dgm:cxn modelId="{C7230223-8001-46A4-885A-16D1D8127508}" type="presParOf" srcId="{2A5F5E00-F754-4F66-8582-1F8A00EE98ED}" destId="{3911BA6E-8AE6-438F-BAA3-1F666FAAA7A5}" srcOrd="4" destOrd="0" presId="urn:microsoft.com/office/officeart/2018/5/layout/CenteredIconLabelDescriptionList"/>
    <dgm:cxn modelId="{2367DE2A-A386-4824-AE77-76BA072D5CC1}" type="presParOf" srcId="{CD7BBFE0-4AC5-4436-A6E4-BF5EBA1C4227}" destId="{61ED3F80-A161-48FE-9A74-64EB080DD9B6}" srcOrd="1" destOrd="0" presId="urn:microsoft.com/office/officeart/2018/5/layout/CenteredIconLabelDescriptionList"/>
    <dgm:cxn modelId="{CA52B6B5-6D3F-413F-97D6-B3BEBF12098D}" type="presParOf" srcId="{CD7BBFE0-4AC5-4436-A6E4-BF5EBA1C4227}" destId="{225D4D6A-F304-4E51-A392-56B5CED2051E}" srcOrd="2" destOrd="0" presId="urn:microsoft.com/office/officeart/2018/5/layout/CenteredIconLabelDescriptionList"/>
    <dgm:cxn modelId="{444E64BD-36F7-4E4C-B937-71F15BD367D9}" type="presParOf" srcId="{225D4D6A-F304-4E51-A392-56B5CED2051E}" destId="{01813755-D1D1-487A-BC56-B63ACAF9D52B}" srcOrd="0" destOrd="0" presId="urn:microsoft.com/office/officeart/2018/5/layout/CenteredIconLabelDescriptionList"/>
    <dgm:cxn modelId="{116E3183-953C-4CEE-B41E-740F5309405F}" type="presParOf" srcId="{225D4D6A-F304-4E51-A392-56B5CED2051E}" destId="{9EADBF2B-0939-455E-A719-DFBD61813353}" srcOrd="1" destOrd="0" presId="urn:microsoft.com/office/officeart/2018/5/layout/CenteredIconLabelDescriptionList"/>
    <dgm:cxn modelId="{7A66F883-A77B-422D-A327-717FD53C4B64}" type="presParOf" srcId="{225D4D6A-F304-4E51-A392-56B5CED2051E}" destId="{92AF3E4B-5C31-4E11-BD49-693E28B96912}" srcOrd="2" destOrd="0" presId="urn:microsoft.com/office/officeart/2018/5/layout/CenteredIconLabelDescriptionList"/>
    <dgm:cxn modelId="{F45A3CC0-3394-48CC-BC49-E4E7CC81D060}" type="presParOf" srcId="{225D4D6A-F304-4E51-A392-56B5CED2051E}" destId="{7AE0A561-6B24-4D4E-9F2B-4E6D2E284B92}" srcOrd="3" destOrd="0" presId="urn:microsoft.com/office/officeart/2018/5/layout/CenteredIconLabelDescriptionList"/>
    <dgm:cxn modelId="{18557839-2D87-40D3-968E-5C0B1786A9CD}" type="presParOf" srcId="{225D4D6A-F304-4E51-A392-56B5CED2051E}" destId="{F9863676-E3EA-4C4A-AD16-1633A5EC8D37}" srcOrd="4" destOrd="0" presId="urn:microsoft.com/office/officeart/2018/5/layout/CenteredIconLabelDescriptionList"/>
    <dgm:cxn modelId="{C6BF9395-20A8-471B-8C35-164FBC28FFCD}" type="presParOf" srcId="{CD7BBFE0-4AC5-4436-A6E4-BF5EBA1C4227}" destId="{E12FED3A-BB9F-48CF-8B01-91DDCC2D974C}" srcOrd="3" destOrd="0" presId="urn:microsoft.com/office/officeart/2018/5/layout/CenteredIconLabelDescriptionList"/>
    <dgm:cxn modelId="{0EAF46FD-7735-4AFF-8D45-D81136B7C593}" type="presParOf" srcId="{CD7BBFE0-4AC5-4436-A6E4-BF5EBA1C4227}" destId="{F9C7CCB0-CEE7-4F1F-B16E-37D84551E03D}" srcOrd="4" destOrd="0" presId="urn:microsoft.com/office/officeart/2018/5/layout/CenteredIconLabelDescriptionList"/>
    <dgm:cxn modelId="{93BBA7E8-D9C4-402A-B99F-2EEB54181EE2}" type="presParOf" srcId="{F9C7CCB0-CEE7-4F1F-B16E-37D84551E03D}" destId="{5050B765-712C-4123-8541-9A768AD4A06E}" srcOrd="0" destOrd="0" presId="urn:microsoft.com/office/officeart/2018/5/layout/CenteredIconLabelDescriptionList"/>
    <dgm:cxn modelId="{B1C737E9-4F19-4AD8-A5E9-3E340E9F6077}" type="presParOf" srcId="{F9C7CCB0-CEE7-4F1F-B16E-37D84551E03D}" destId="{4AA4DF38-2080-4A4E-805C-A91FF052B333}" srcOrd="1" destOrd="0" presId="urn:microsoft.com/office/officeart/2018/5/layout/CenteredIconLabelDescriptionList"/>
    <dgm:cxn modelId="{D8723D9B-1D66-4597-AD7D-4FA6AA768F86}" type="presParOf" srcId="{F9C7CCB0-CEE7-4F1F-B16E-37D84551E03D}" destId="{E7895E48-C50A-48DA-9E68-19AA355747D4}" srcOrd="2" destOrd="0" presId="urn:microsoft.com/office/officeart/2018/5/layout/CenteredIconLabelDescriptionList"/>
    <dgm:cxn modelId="{6E796387-65CF-42C3-8816-A45B3DDE7A7E}" type="presParOf" srcId="{F9C7CCB0-CEE7-4F1F-B16E-37D84551E03D}" destId="{DF041CDB-2877-42AE-B901-3BE240FB19A6}" srcOrd="3" destOrd="0" presId="urn:microsoft.com/office/officeart/2018/5/layout/CenteredIconLabelDescriptionList"/>
    <dgm:cxn modelId="{9723BFF3-71AA-44F2-A31A-948589A5F2C3}" type="presParOf" srcId="{F9C7CCB0-CEE7-4F1F-B16E-37D84551E03D}" destId="{FD968A94-8302-43D0-AE17-6A5502EB4DB4}" srcOrd="4" destOrd="0" presId="urn:microsoft.com/office/officeart/2018/5/layout/Centered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016C836-9127-479C-8F9F-75D8F1792701}" type="doc">
      <dgm:prSet loTypeId="urn:microsoft.com/office/officeart/2005/8/layout/pyramid3" loCatId="pyramid" qsTypeId="urn:microsoft.com/office/officeart/2005/8/quickstyle/simple1" qsCatId="simple" csTypeId="urn:microsoft.com/office/officeart/2005/8/colors/colorful5" csCatId="colorful" phldr="1"/>
      <dgm:spPr/>
    </dgm:pt>
    <dgm:pt modelId="{3EAA9074-4876-4BC0-AFC5-0A7E1BDC7747}">
      <dgm:prSet phldrT="[Text]" custT="1"/>
      <dgm:spPr/>
      <dgm:t>
        <a:bodyPr/>
        <a:lstStyle/>
        <a:p>
          <a:r>
            <a:rPr lang="en-US" sz="2400" dirty="0">
              <a:latin typeface="Palatino Linotype" panose="02040502050505030304" pitchFamily="18" charset="0"/>
            </a:rPr>
            <a:t>Process Milestones</a:t>
          </a:r>
        </a:p>
      </dgm:t>
    </dgm:pt>
    <dgm:pt modelId="{6A667B6A-CCA3-4402-B3A8-FF2AFD2A8F1D}" type="parTrans" cxnId="{9719FEC2-4DC0-45C7-A6CC-4FA3F6214628}">
      <dgm:prSet/>
      <dgm:spPr/>
      <dgm:t>
        <a:bodyPr/>
        <a:lstStyle/>
        <a:p>
          <a:endParaRPr lang="en-US">
            <a:latin typeface="Palatino Linotype" panose="02040502050505030304" pitchFamily="18" charset="0"/>
          </a:endParaRPr>
        </a:p>
      </dgm:t>
    </dgm:pt>
    <dgm:pt modelId="{ACFDB260-C7C0-40A4-920B-195653328DD6}" type="sibTrans" cxnId="{9719FEC2-4DC0-45C7-A6CC-4FA3F6214628}">
      <dgm:prSet/>
      <dgm:spPr/>
      <dgm:t>
        <a:bodyPr/>
        <a:lstStyle/>
        <a:p>
          <a:endParaRPr lang="en-US">
            <a:latin typeface="Palatino Linotype" panose="02040502050505030304" pitchFamily="18" charset="0"/>
          </a:endParaRPr>
        </a:p>
      </dgm:t>
    </dgm:pt>
    <dgm:pt modelId="{F5783ADE-141C-48EE-ABD4-76A3258C3B95}">
      <dgm:prSet phldrT="[Text]" custT="1"/>
      <dgm:spPr/>
      <dgm:t>
        <a:bodyPr/>
        <a:lstStyle/>
        <a:p>
          <a:r>
            <a:rPr lang="en-US" sz="2000" dirty="0">
              <a:latin typeface="Palatino Linotype" panose="02040502050505030304" pitchFamily="18" charset="0"/>
            </a:rPr>
            <a:t>Health Care Delivery System Quality Targets</a:t>
          </a:r>
        </a:p>
      </dgm:t>
    </dgm:pt>
    <dgm:pt modelId="{229E7CDE-CE7F-40CA-B689-73F0866CCA11}" type="parTrans" cxnId="{02D87AD7-82C8-48F9-B400-159475ABA996}">
      <dgm:prSet/>
      <dgm:spPr/>
      <dgm:t>
        <a:bodyPr/>
        <a:lstStyle/>
        <a:p>
          <a:endParaRPr lang="en-US">
            <a:latin typeface="Palatino Linotype" panose="02040502050505030304" pitchFamily="18" charset="0"/>
          </a:endParaRPr>
        </a:p>
      </dgm:t>
    </dgm:pt>
    <dgm:pt modelId="{F6F1DCB6-AC24-435E-91A2-D60D3FC490C3}" type="sibTrans" cxnId="{02D87AD7-82C8-48F9-B400-159475ABA996}">
      <dgm:prSet/>
      <dgm:spPr/>
      <dgm:t>
        <a:bodyPr/>
        <a:lstStyle/>
        <a:p>
          <a:endParaRPr lang="en-US">
            <a:latin typeface="Palatino Linotype" panose="02040502050505030304" pitchFamily="18" charset="0"/>
          </a:endParaRPr>
        </a:p>
      </dgm:t>
    </dgm:pt>
    <dgm:pt modelId="{90BB5C18-7B30-4F59-8DCB-9EEA74A22BB8}">
      <dgm:prSet phldrT="[Text]" custT="1"/>
      <dgm:spPr/>
      <dgm:t>
        <a:bodyPr/>
        <a:lstStyle/>
        <a:p>
          <a:r>
            <a:rPr lang="en-US" sz="1800" dirty="0">
              <a:latin typeface="Palatino Linotype" panose="02040502050505030304" pitchFamily="18" charset="0"/>
            </a:rPr>
            <a:t>Population </a:t>
          </a:r>
          <a:br>
            <a:rPr lang="en-US" sz="1800" dirty="0">
              <a:latin typeface="Palatino Linotype" panose="02040502050505030304" pitchFamily="18" charset="0"/>
            </a:rPr>
          </a:br>
          <a:r>
            <a:rPr lang="en-US" sz="1800" dirty="0">
              <a:latin typeface="Palatino Linotype" panose="02040502050505030304" pitchFamily="18" charset="0"/>
            </a:rPr>
            <a:t>Health </a:t>
          </a:r>
          <a:br>
            <a:rPr lang="en-US" sz="1800" dirty="0">
              <a:latin typeface="Palatino Linotype" panose="02040502050505030304" pitchFamily="18" charset="0"/>
            </a:rPr>
          </a:br>
          <a:r>
            <a:rPr lang="en-US" sz="1800" dirty="0">
              <a:latin typeface="Palatino Linotype" panose="02040502050505030304" pitchFamily="18" charset="0"/>
            </a:rPr>
            <a:t>Outcomes</a:t>
          </a:r>
        </a:p>
        <a:p>
          <a:endParaRPr lang="en-US" sz="800" dirty="0">
            <a:latin typeface="Palatino Linotype" panose="02040502050505030304" pitchFamily="18" charset="0"/>
          </a:endParaRPr>
        </a:p>
        <a:p>
          <a:endParaRPr lang="en-US" sz="2000" dirty="0">
            <a:latin typeface="Palatino Linotype" panose="02040502050505030304" pitchFamily="18" charset="0"/>
          </a:endParaRPr>
        </a:p>
      </dgm:t>
    </dgm:pt>
    <dgm:pt modelId="{EBCE1181-E7BD-46F4-9A03-5F23E7CDD25B}" type="parTrans" cxnId="{B68EC790-1411-4A7F-BEE1-996ECBB36924}">
      <dgm:prSet/>
      <dgm:spPr/>
      <dgm:t>
        <a:bodyPr/>
        <a:lstStyle/>
        <a:p>
          <a:endParaRPr lang="en-US">
            <a:latin typeface="Palatino Linotype" panose="02040502050505030304" pitchFamily="18" charset="0"/>
          </a:endParaRPr>
        </a:p>
      </dgm:t>
    </dgm:pt>
    <dgm:pt modelId="{0CFDB90B-B32A-4859-A5CB-9BD33E8F82E1}" type="sibTrans" cxnId="{B68EC790-1411-4A7F-BEE1-996ECBB36924}">
      <dgm:prSet/>
      <dgm:spPr/>
      <dgm:t>
        <a:bodyPr/>
        <a:lstStyle/>
        <a:p>
          <a:endParaRPr lang="en-US">
            <a:latin typeface="Palatino Linotype" panose="02040502050505030304" pitchFamily="18" charset="0"/>
          </a:endParaRPr>
        </a:p>
      </dgm:t>
    </dgm:pt>
    <dgm:pt modelId="{D039313C-EE95-4061-BD40-691A22CD063A}" type="pres">
      <dgm:prSet presAssocID="{B016C836-9127-479C-8F9F-75D8F1792701}" presName="Name0" presStyleCnt="0">
        <dgm:presLayoutVars>
          <dgm:dir/>
          <dgm:animLvl val="lvl"/>
          <dgm:resizeHandles val="exact"/>
        </dgm:presLayoutVars>
      </dgm:prSet>
      <dgm:spPr/>
    </dgm:pt>
    <dgm:pt modelId="{420B1319-B7C0-4351-BFF9-2C88BCC679C2}" type="pres">
      <dgm:prSet presAssocID="{3EAA9074-4876-4BC0-AFC5-0A7E1BDC7747}" presName="Name8" presStyleCnt="0"/>
      <dgm:spPr/>
    </dgm:pt>
    <dgm:pt modelId="{EC1E0336-4789-4E8E-BEE0-D536323CA517}" type="pres">
      <dgm:prSet presAssocID="{3EAA9074-4876-4BC0-AFC5-0A7E1BDC7747}" presName="level" presStyleLbl="node1" presStyleIdx="0" presStyleCnt="3" custScaleY="65453">
        <dgm:presLayoutVars>
          <dgm:chMax val="1"/>
          <dgm:bulletEnabled val="1"/>
        </dgm:presLayoutVars>
      </dgm:prSet>
      <dgm:spPr/>
    </dgm:pt>
    <dgm:pt modelId="{25C72710-C952-43EB-AE63-2EDFE4CB923A}" type="pres">
      <dgm:prSet presAssocID="{3EAA9074-4876-4BC0-AFC5-0A7E1BDC7747}" presName="levelTx" presStyleLbl="revTx" presStyleIdx="0" presStyleCnt="0">
        <dgm:presLayoutVars>
          <dgm:chMax val="1"/>
          <dgm:bulletEnabled val="1"/>
        </dgm:presLayoutVars>
      </dgm:prSet>
      <dgm:spPr/>
    </dgm:pt>
    <dgm:pt modelId="{39F9870C-C5D2-499F-B372-36A303144530}" type="pres">
      <dgm:prSet presAssocID="{F5783ADE-141C-48EE-ABD4-76A3258C3B95}" presName="Name8" presStyleCnt="0"/>
      <dgm:spPr/>
    </dgm:pt>
    <dgm:pt modelId="{DA55C82F-45B4-4D38-B68E-70316A87C749}" type="pres">
      <dgm:prSet presAssocID="{F5783ADE-141C-48EE-ABD4-76A3258C3B95}" presName="level" presStyleLbl="node1" presStyleIdx="1" presStyleCnt="3" custScaleY="69463">
        <dgm:presLayoutVars>
          <dgm:chMax val="1"/>
          <dgm:bulletEnabled val="1"/>
        </dgm:presLayoutVars>
      </dgm:prSet>
      <dgm:spPr/>
    </dgm:pt>
    <dgm:pt modelId="{FD22B68F-325E-45FC-80B6-7BF1051E5CA7}" type="pres">
      <dgm:prSet presAssocID="{F5783ADE-141C-48EE-ABD4-76A3258C3B95}" presName="levelTx" presStyleLbl="revTx" presStyleIdx="0" presStyleCnt="0">
        <dgm:presLayoutVars>
          <dgm:chMax val="1"/>
          <dgm:bulletEnabled val="1"/>
        </dgm:presLayoutVars>
      </dgm:prSet>
      <dgm:spPr/>
    </dgm:pt>
    <dgm:pt modelId="{B6D370EA-B372-4AFE-A618-64CF3765AF42}" type="pres">
      <dgm:prSet presAssocID="{90BB5C18-7B30-4F59-8DCB-9EEA74A22BB8}" presName="Name8" presStyleCnt="0"/>
      <dgm:spPr/>
    </dgm:pt>
    <dgm:pt modelId="{6CE7CDDC-9E01-426D-B529-37B59C6F5577}" type="pres">
      <dgm:prSet presAssocID="{90BB5C18-7B30-4F59-8DCB-9EEA74A22BB8}" presName="level" presStyleLbl="node1" presStyleIdx="2" presStyleCnt="3">
        <dgm:presLayoutVars>
          <dgm:chMax val="1"/>
          <dgm:bulletEnabled val="1"/>
        </dgm:presLayoutVars>
      </dgm:prSet>
      <dgm:spPr/>
    </dgm:pt>
    <dgm:pt modelId="{9A5997D6-4C25-4A18-87B5-3DCE220CD6AD}" type="pres">
      <dgm:prSet presAssocID="{90BB5C18-7B30-4F59-8DCB-9EEA74A22BB8}" presName="levelTx" presStyleLbl="revTx" presStyleIdx="0" presStyleCnt="0">
        <dgm:presLayoutVars>
          <dgm:chMax val="1"/>
          <dgm:bulletEnabled val="1"/>
        </dgm:presLayoutVars>
      </dgm:prSet>
      <dgm:spPr/>
    </dgm:pt>
  </dgm:ptLst>
  <dgm:cxnLst>
    <dgm:cxn modelId="{7E23BA00-0FC4-2F46-BAD3-0A83A34C8066}" type="presOf" srcId="{F5783ADE-141C-48EE-ABD4-76A3258C3B95}" destId="{DA55C82F-45B4-4D38-B68E-70316A87C749}" srcOrd="0" destOrd="0" presId="urn:microsoft.com/office/officeart/2005/8/layout/pyramid3"/>
    <dgm:cxn modelId="{24BEDF0E-D24E-E148-8549-384DAA3C3B05}" type="presOf" srcId="{3EAA9074-4876-4BC0-AFC5-0A7E1BDC7747}" destId="{25C72710-C952-43EB-AE63-2EDFE4CB923A}" srcOrd="1" destOrd="0" presId="urn:microsoft.com/office/officeart/2005/8/layout/pyramid3"/>
    <dgm:cxn modelId="{3AED815E-91C3-0946-8DD7-166B41EFD504}" type="presOf" srcId="{F5783ADE-141C-48EE-ABD4-76A3258C3B95}" destId="{FD22B68F-325E-45FC-80B6-7BF1051E5CA7}" srcOrd="1" destOrd="0" presId="urn:microsoft.com/office/officeart/2005/8/layout/pyramid3"/>
    <dgm:cxn modelId="{E0005546-230C-2C4B-A3A9-169B554B70F8}" type="presOf" srcId="{90BB5C18-7B30-4F59-8DCB-9EEA74A22BB8}" destId="{6CE7CDDC-9E01-426D-B529-37B59C6F5577}" srcOrd="0" destOrd="0" presId="urn:microsoft.com/office/officeart/2005/8/layout/pyramid3"/>
    <dgm:cxn modelId="{86024458-D805-AF49-959B-96DEFB20AAE0}" type="presOf" srcId="{90BB5C18-7B30-4F59-8DCB-9EEA74A22BB8}" destId="{9A5997D6-4C25-4A18-87B5-3DCE220CD6AD}" srcOrd="1" destOrd="0" presId="urn:microsoft.com/office/officeart/2005/8/layout/pyramid3"/>
    <dgm:cxn modelId="{B68EC790-1411-4A7F-BEE1-996ECBB36924}" srcId="{B016C836-9127-479C-8F9F-75D8F1792701}" destId="{90BB5C18-7B30-4F59-8DCB-9EEA74A22BB8}" srcOrd="2" destOrd="0" parTransId="{EBCE1181-E7BD-46F4-9A03-5F23E7CDD25B}" sibTransId="{0CFDB90B-B32A-4859-A5CB-9BD33E8F82E1}"/>
    <dgm:cxn modelId="{812319BA-E9B4-3C4E-ABA7-D070C40D2D3E}" type="presOf" srcId="{3EAA9074-4876-4BC0-AFC5-0A7E1BDC7747}" destId="{EC1E0336-4789-4E8E-BEE0-D536323CA517}" srcOrd="0" destOrd="0" presId="urn:microsoft.com/office/officeart/2005/8/layout/pyramid3"/>
    <dgm:cxn modelId="{9719FEC2-4DC0-45C7-A6CC-4FA3F6214628}" srcId="{B016C836-9127-479C-8F9F-75D8F1792701}" destId="{3EAA9074-4876-4BC0-AFC5-0A7E1BDC7747}" srcOrd="0" destOrd="0" parTransId="{6A667B6A-CCA3-4402-B3A8-FF2AFD2A8F1D}" sibTransId="{ACFDB260-C7C0-40A4-920B-195653328DD6}"/>
    <dgm:cxn modelId="{02D87AD7-82C8-48F9-B400-159475ABA996}" srcId="{B016C836-9127-479C-8F9F-75D8F1792701}" destId="{F5783ADE-141C-48EE-ABD4-76A3258C3B95}" srcOrd="1" destOrd="0" parTransId="{229E7CDE-CE7F-40CA-B689-73F0866CCA11}" sibTransId="{F6F1DCB6-AC24-435E-91A2-D60D3FC490C3}"/>
    <dgm:cxn modelId="{9936F9ED-DCD9-5E48-8DF7-88B5C504EEAB}" type="presOf" srcId="{B016C836-9127-479C-8F9F-75D8F1792701}" destId="{D039313C-EE95-4061-BD40-691A22CD063A}" srcOrd="0" destOrd="0" presId="urn:microsoft.com/office/officeart/2005/8/layout/pyramid3"/>
    <dgm:cxn modelId="{B721D483-B3FF-8041-A067-3CFD880F1257}" type="presParOf" srcId="{D039313C-EE95-4061-BD40-691A22CD063A}" destId="{420B1319-B7C0-4351-BFF9-2C88BCC679C2}" srcOrd="0" destOrd="0" presId="urn:microsoft.com/office/officeart/2005/8/layout/pyramid3"/>
    <dgm:cxn modelId="{F35BC0FB-6BD5-E141-BABF-0FE23159C301}" type="presParOf" srcId="{420B1319-B7C0-4351-BFF9-2C88BCC679C2}" destId="{EC1E0336-4789-4E8E-BEE0-D536323CA517}" srcOrd="0" destOrd="0" presId="urn:microsoft.com/office/officeart/2005/8/layout/pyramid3"/>
    <dgm:cxn modelId="{B8F18806-BA5C-6B4A-B801-30D4645CFCAD}" type="presParOf" srcId="{420B1319-B7C0-4351-BFF9-2C88BCC679C2}" destId="{25C72710-C952-43EB-AE63-2EDFE4CB923A}" srcOrd="1" destOrd="0" presId="urn:microsoft.com/office/officeart/2005/8/layout/pyramid3"/>
    <dgm:cxn modelId="{29299173-E101-8C4C-A919-3CD41716EAED}" type="presParOf" srcId="{D039313C-EE95-4061-BD40-691A22CD063A}" destId="{39F9870C-C5D2-499F-B372-36A303144530}" srcOrd="1" destOrd="0" presId="urn:microsoft.com/office/officeart/2005/8/layout/pyramid3"/>
    <dgm:cxn modelId="{739F888B-1C29-F649-8E47-D9C7C3D6E733}" type="presParOf" srcId="{39F9870C-C5D2-499F-B372-36A303144530}" destId="{DA55C82F-45B4-4D38-B68E-70316A87C749}" srcOrd="0" destOrd="0" presId="urn:microsoft.com/office/officeart/2005/8/layout/pyramid3"/>
    <dgm:cxn modelId="{0672C63A-5B3B-C743-B365-C7A22E773499}" type="presParOf" srcId="{39F9870C-C5D2-499F-B372-36A303144530}" destId="{FD22B68F-325E-45FC-80B6-7BF1051E5CA7}" srcOrd="1" destOrd="0" presId="urn:microsoft.com/office/officeart/2005/8/layout/pyramid3"/>
    <dgm:cxn modelId="{7FAD55A1-9C9A-FB46-AAEB-A60FF1295147}" type="presParOf" srcId="{D039313C-EE95-4061-BD40-691A22CD063A}" destId="{B6D370EA-B372-4AFE-A618-64CF3765AF42}" srcOrd="2" destOrd="0" presId="urn:microsoft.com/office/officeart/2005/8/layout/pyramid3"/>
    <dgm:cxn modelId="{4DE19C77-AEAE-E943-882B-88D30FCC068B}" type="presParOf" srcId="{B6D370EA-B372-4AFE-A618-64CF3765AF42}" destId="{6CE7CDDC-9E01-426D-B529-37B59C6F5577}" srcOrd="0" destOrd="0" presId="urn:microsoft.com/office/officeart/2005/8/layout/pyramid3"/>
    <dgm:cxn modelId="{161DBC80-1881-EC4C-B044-CBE0959457EB}" type="presParOf" srcId="{B6D370EA-B372-4AFE-A618-64CF3765AF42}" destId="{9A5997D6-4C25-4A18-87B5-3DCE220CD6AD}" srcOrd="1" destOrd="0" presId="urn:microsoft.com/office/officeart/2005/8/layout/pyramid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E4E8892-1909-42D4-93D5-97A15928A6D5}"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A6BDFED4-2B67-4D45-AA58-473AA279FA9A}">
      <dgm:prSet/>
      <dgm:spPr/>
      <dgm:t>
        <a:bodyPr/>
        <a:lstStyle/>
        <a:p>
          <a:r>
            <a:rPr lang="en-US" b="1" dirty="0"/>
            <a:t>Certification                                     (Annual Review of ACO Policies)</a:t>
          </a:r>
          <a:endParaRPr lang="en-US" dirty="0"/>
        </a:p>
      </dgm:t>
    </dgm:pt>
    <dgm:pt modelId="{83C0F253-05B1-47ED-8B13-64CA85F19E45}" type="parTrans" cxnId="{31A7D3AB-6A3C-4174-86E9-C12575749DD0}">
      <dgm:prSet/>
      <dgm:spPr/>
      <dgm:t>
        <a:bodyPr/>
        <a:lstStyle/>
        <a:p>
          <a:endParaRPr lang="en-US"/>
        </a:p>
      </dgm:t>
    </dgm:pt>
    <dgm:pt modelId="{692C6324-B8B8-443E-9DD6-C6E8E1CF1150}" type="sibTrans" cxnId="{31A7D3AB-6A3C-4174-86E9-C12575749DD0}">
      <dgm:prSet/>
      <dgm:spPr/>
      <dgm:t>
        <a:bodyPr/>
        <a:lstStyle/>
        <a:p>
          <a:endParaRPr lang="en-US"/>
        </a:p>
      </dgm:t>
    </dgm:pt>
    <dgm:pt modelId="{EA2E3DB4-3343-4477-A306-9279725AD09E}">
      <dgm:prSet/>
      <dgm:spPr/>
      <dgm:t>
        <a:bodyPr/>
        <a:lstStyle/>
        <a:p>
          <a:r>
            <a:rPr lang="en-US" dirty="0"/>
            <a:t>Composition of Governing Body</a:t>
          </a:r>
        </a:p>
      </dgm:t>
    </dgm:pt>
    <dgm:pt modelId="{FAE2DA99-81A3-4B8F-89C3-786EF1197ADB}" type="parTrans" cxnId="{E23174AD-C25D-4D28-81F1-E90DDB075563}">
      <dgm:prSet/>
      <dgm:spPr/>
      <dgm:t>
        <a:bodyPr/>
        <a:lstStyle/>
        <a:p>
          <a:endParaRPr lang="en-US"/>
        </a:p>
      </dgm:t>
    </dgm:pt>
    <dgm:pt modelId="{4B9D9695-6C6F-40EE-BEB8-1C244934724F}" type="sibTrans" cxnId="{E23174AD-C25D-4D28-81F1-E90DDB075563}">
      <dgm:prSet/>
      <dgm:spPr/>
      <dgm:t>
        <a:bodyPr/>
        <a:lstStyle/>
        <a:p>
          <a:endParaRPr lang="en-US"/>
        </a:p>
      </dgm:t>
    </dgm:pt>
    <dgm:pt modelId="{17C7840F-7C73-42A9-BC9E-F40419CA195B}">
      <dgm:prSet/>
      <dgm:spPr/>
      <dgm:t>
        <a:bodyPr/>
        <a:lstStyle/>
        <a:p>
          <a:r>
            <a:rPr lang="en-US" dirty="0"/>
            <a:t>Leadership and Management</a:t>
          </a:r>
        </a:p>
      </dgm:t>
    </dgm:pt>
    <dgm:pt modelId="{ADAE2732-9A8F-4AC8-9806-B2275D7C0178}" type="parTrans" cxnId="{C00FA8C2-6106-4748-B402-D18E7B7A98AD}">
      <dgm:prSet/>
      <dgm:spPr/>
      <dgm:t>
        <a:bodyPr/>
        <a:lstStyle/>
        <a:p>
          <a:endParaRPr lang="en-US"/>
        </a:p>
      </dgm:t>
    </dgm:pt>
    <dgm:pt modelId="{3BE227FD-E35A-4050-AF72-F8838E236DF5}" type="sibTrans" cxnId="{C00FA8C2-6106-4748-B402-D18E7B7A98AD}">
      <dgm:prSet/>
      <dgm:spPr/>
      <dgm:t>
        <a:bodyPr/>
        <a:lstStyle/>
        <a:p>
          <a:endParaRPr lang="en-US"/>
        </a:p>
      </dgm:t>
    </dgm:pt>
    <dgm:pt modelId="{BC1F2D44-7C27-489B-8945-B7CC649CFC3A}">
      <dgm:prSet/>
      <dgm:spPr/>
      <dgm:t>
        <a:bodyPr/>
        <a:lstStyle/>
        <a:p>
          <a:r>
            <a:rPr lang="en-US" dirty="0"/>
            <a:t>Solvency and Financial Stability</a:t>
          </a:r>
        </a:p>
      </dgm:t>
    </dgm:pt>
    <dgm:pt modelId="{2FF8C92B-81B6-4CF1-A1E9-B6F4C2B789C8}" type="parTrans" cxnId="{D3EE021E-ADC0-47BF-BF8F-642388FCB01A}">
      <dgm:prSet/>
      <dgm:spPr/>
      <dgm:t>
        <a:bodyPr/>
        <a:lstStyle/>
        <a:p>
          <a:endParaRPr lang="en-US"/>
        </a:p>
      </dgm:t>
    </dgm:pt>
    <dgm:pt modelId="{40C6D10C-23BA-4497-9B85-D07C932294F4}" type="sibTrans" cxnId="{D3EE021E-ADC0-47BF-BF8F-642388FCB01A}">
      <dgm:prSet/>
      <dgm:spPr/>
      <dgm:t>
        <a:bodyPr/>
        <a:lstStyle/>
        <a:p>
          <a:endParaRPr lang="en-US"/>
        </a:p>
      </dgm:t>
    </dgm:pt>
    <dgm:pt modelId="{72D50543-34D8-4930-A8D7-09F84F85BB39}">
      <dgm:prSet/>
      <dgm:spPr/>
      <dgm:t>
        <a:bodyPr/>
        <a:lstStyle/>
        <a:p>
          <a:r>
            <a:rPr lang="en-US" dirty="0"/>
            <a:t>Provider Network</a:t>
          </a:r>
        </a:p>
      </dgm:t>
    </dgm:pt>
    <dgm:pt modelId="{102A2B3D-AAA7-461B-96D1-1F2EAD6BF1C9}" type="parTrans" cxnId="{E2EB90D8-DBEF-4D64-8285-AF2191CE2684}">
      <dgm:prSet/>
      <dgm:spPr/>
      <dgm:t>
        <a:bodyPr/>
        <a:lstStyle/>
        <a:p>
          <a:endParaRPr lang="en-US"/>
        </a:p>
      </dgm:t>
    </dgm:pt>
    <dgm:pt modelId="{5A4BA3D5-7E94-4DE9-95CA-3B6DD8F1F880}" type="sibTrans" cxnId="{E2EB90D8-DBEF-4D64-8285-AF2191CE2684}">
      <dgm:prSet/>
      <dgm:spPr/>
      <dgm:t>
        <a:bodyPr/>
        <a:lstStyle/>
        <a:p>
          <a:endParaRPr lang="en-US"/>
        </a:p>
      </dgm:t>
    </dgm:pt>
    <dgm:pt modelId="{C4D65B8F-E67A-4E60-A52B-4F99B7C75038}">
      <dgm:prSet/>
      <dgm:spPr/>
      <dgm:t>
        <a:bodyPr/>
        <a:lstStyle/>
        <a:p>
          <a:r>
            <a:rPr lang="en-US" dirty="0"/>
            <a:t>Population Health Management and Care Coordination</a:t>
          </a:r>
        </a:p>
      </dgm:t>
    </dgm:pt>
    <dgm:pt modelId="{6EE9D0A3-6D72-4973-81DF-D243F09FD94B}" type="parTrans" cxnId="{E78EA665-EC9F-4B09-ACAD-D5DE5725CC6D}">
      <dgm:prSet/>
      <dgm:spPr/>
      <dgm:t>
        <a:bodyPr/>
        <a:lstStyle/>
        <a:p>
          <a:endParaRPr lang="en-US"/>
        </a:p>
      </dgm:t>
    </dgm:pt>
    <dgm:pt modelId="{119F7BCE-73FE-4B1C-B1A1-DB740F1BB2B7}" type="sibTrans" cxnId="{E78EA665-EC9F-4B09-ACAD-D5DE5725CC6D}">
      <dgm:prSet/>
      <dgm:spPr/>
      <dgm:t>
        <a:bodyPr/>
        <a:lstStyle/>
        <a:p>
          <a:endParaRPr lang="en-US"/>
        </a:p>
      </dgm:t>
    </dgm:pt>
    <dgm:pt modelId="{0F6620CD-BFEF-4C50-854E-9FD032A7A59D}">
      <dgm:prSet/>
      <dgm:spPr/>
      <dgm:t>
        <a:bodyPr/>
        <a:lstStyle/>
        <a:p>
          <a:r>
            <a:rPr lang="en-US" dirty="0"/>
            <a:t>Performance Evaluation and Improvement</a:t>
          </a:r>
        </a:p>
      </dgm:t>
    </dgm:pt>
    <dgm:pt modelId="{60D0F90F-3E67-439B-BCA1-45D6B977EDA4}" type="parTrans" cxnId="{5A5BD975-079E-41BF-BE43-7ADEA21C8E03}">
      <dgm:prSet/>
      <dgm:spPr/>
      <dgm:t>
        <a:bodyPr/>
        <a:lstStyle/>
        <a:p>
          <a:endParaRPr lang="en-US"/>
        </a:p>
      </dgm:t>
    </dgm:pt>
    <dgm:pt modelId="{D0B3A140-FF95-4DAB-BF36-E982A47994A5}" type="sibTrans" cxnId="{5A5BD975-079E-41BF-BE43-7ADEA21C8E03}">
      <dgm:prSet/>
      <dgm:spPr/>
      <dgm:t>
        <a:bodyPr/>
        <a:lstStyle/>
        <a:p>
          <a:endParaRPr lang="en-US"/>
        </a:p>
      </dgm:t>
    </dgm:pt>
    <dgm:pt modelId="{77823FDD-28FD-478E-BA22-557CFB0485A3}">
      <dgm:prSet/>
      <dgm:spPr/>
      <dgm:t>
        <a:bodyPr/>
        <a:lstStyle/>
        <a:p>
          <a:r>
            <a:rPr lang="en-US" dirty="0"/>
            <a:t>Patient Protections and Support</a:t>
          </a:r>
        </a:p>
      </dgm:t>
    </dgm:pt>
    <dgm:pt modelId="{D9D523A2-F76B-4504-AB09-AE6CC0642EF5}" type="parTrans" cxnId="{DD42FE65-0017-4480-A94F-3E4DAF0C9EB5}">
      <dgm:prSet/>
      <dgm:spPr/>
      <dgm:t>
        <a:bodyPr/>
        <a:lstStyle/>
        <a:p>
          <a:endParaRPr lang="en-US"/>
        </a:p>
      </dgm:t>
    </dgm:pt>
    <dgm:pt modelId="{B0D692BA-D8C3-4A36-89B9-C7354030EE29}" type="sibTrans" cxnId="{DD42FE65-0017-4480-A94F-3E4DAF0C9EB5}">
      <dgm:prSet/>
      <dgm:spPr/>
      <dgm:t>
        <a:bodyPr/>
        <a:lstStyle/>
        <a:p>
          <a:endParaRPr lang="en-US"/>
        </a:p>
      </dgm:t>
    </dgm:pt>
    <dgm:pt modelId="{CC183010-6522-43BE-909C-E657F9B01117}">
      <dgm:prSet/>
      <dgm:spPr/>
      <dgm:t>
        <a:bodyPr/>
        <a:lstStyle/>
        <a:p>
          <a:r>
            <a:rPr lang="en-US" dirty="0"/>
            <a:t>Provider Payment</a:t>
          </a:r>
        </a:p>
      </dgm:t>
    </dgm:pt>
    <dgm:pt modelId="{A23C5314-5495-4960-A813-4E36E0590210}" type="parTrans" cxnId="{BDEFD941-EFDB-43D0-B127-9735C3CE565B}">
      <dgm:prSet/>
      <dgm:spPr/>
      <dgm:t>
        <a:bodyPr/>
        <a:lstStyle/>
        <a:p>
          <a:endParaRPr lang="en-US"/>
        </a:p>
      </dgm:t>
    </dgm:pt>
    <dgm:pt modelId="{F864B800-16AD-4EB8-A8F6-E4D2676E7C0F}" type="sibTrans" cxnId="{BDEFD941-EFDB-43D0-B127-9735C3CE565B}">
      <dgm:prSet/>
      <dgm:spPr/>
      <dgm:t>
        <a:bodyPr/>
        <a:lstStyle/>
        <a:p>
          <a:endParaRPr lang="en-US"/>
        </a:p>
      </dgm:t>
    </dgm:pt>
    <dgm:pt modelId="{C03B245D-6F35-4567-AFC1-FFC9A3363603}">
      <dgm:prSet/>
      <dgm:spPr/>
      <dgm:t>
        <a:bodyPr/>
        <a:lstStyle/>
        <a:p>
          <a:r>
            <a:rPr lang="en-US" dirty="0"/>
            <a:t>Health Information Technology</a:t>
          </a:r>
        </a:p>
      </dgm:t>
    </dgm:pt>
    <dgm:pt modelId="{E4FAF7D6-DE73-4620-A81C-732D1F3C9933}" type="parTrans" cxnId="{E8E6AABA-4D83-4CE2-89A0-C0984693A2F0}">
      <dgm:prSet/>
      <dgm:spPr/>
      <dgm:t>
        <a:bodyPr/>
        <a:lstStyle/>
        <a:p>
          <a:endParaRPr lang="en-US"/>
        </a:p>
      </dgm:t>
    </dgm:pt>
    <dgm:pt modelId="{9B982976-0C36-4F37-9178-E27DE5CE1665}" type="sibTrans" cxnId="{E8E6AABA-4D83-4CE2-89A0-C0984693A2F0}">
      <dgm:prSet/>
      <dgm:spPr/>
      <dgm:t>
        <a:bodyPr/>
        <a:lstStyle/>
        <a:p>
          <a:endParaRPr lang="en-US"/>
        </a:p>
      </dgm:t>
    </dgm:pt>
    <dgm:pt modelId="{A5D13895-AE05-4B7F-8D22-9442D3DE5F05}" type="pres">
      <dgm:prSet presAssocID="{EE4E8892-1909-42D4-93D5-97A15928A6D5}" presName="Name0" presStyleCnt="0">
        <dgm:presLayoutVars>
          <dgm:dir/>
          <dgm:animLvl val="lvl"/>
          <dgm:resizeHandles val="exact"/>
        </dgm:presLayoutVars>
      </dgm:prSet>
      <dgm:spPr/>
    </dgm:pt>
    <dgm:pt modelId="{B9BFA1FE-2A1B-467A-86C9-555BB1D9AFDF}" type="pres">
      <dgm:prSet presAssocID="{A6BDFED4-2B67-4D45-AA58-473AA279FA9A}" presName="composite" presStyleCnt="0"/>
      <dgm:spPr/>
    </dgm:pt>
    <dgm:pt modelId="{84EF44F2-F5EF-4E79-8C84-BF957BE18447}" type="pres">
      <dgm:prSet presAssocID="{A6BDFED4-2B67-4D45-AA58-473AA279FA9A}" presName="parTx" presStyleLbl="alignNode1" presStyleIdx="0" presStyleCnt="1" custLinFactNeighborX="-458" custLinFactNeighborY="-20728">
        <dgm:presLayoutVars>
          <dgm:chMax val="0"/>
          <dgm:chPref val="0"/>
          <dgm:bulletEnabled val="1"/>
        </dgm:presLayoutVars>
      </dgm:prSet>
      <dgm:spPr/>
    </dgm:pt>
    <dgm:pt modelId="{210202A9-4775-409D-A179-A810310F4B4A}" type="pres">
      <dgm:prSet presAssocID="{A6BDFED4-2B67-4D45-AA58-473AA279FA9A}" presName="desTx" presStyleLbl="alignAccFollowNode1" presStyleIdx="0" presStyleCnt="1">
        <dgm:presLayoutVars>
          <dgm:bulletEnabled val="1"/>
        </dgm:presLayoutVars>
      </dgm:prSet>
      <dgm:spPr/>
    </dgm:pt>
  </dgm:ptLst>
  <dgm:cxnLst>
    <dgm:cxn modelId="{340A9E0F-3248-4180-AEB2-CFA7D4EA8D19}" type="presOf" srcId="{77823FDD-28FD-478E-BA22-557CFB0485A3}" destId="{210202A9-4775-409D-A179-A810310F4B4A}" srcOrd="0" destOrd="6" presId="urn:microsoft.com/office/officeart/2005/8/layout/hList1"/>
    <dgm:cxn modelId="{D3EE021E-ADC0-47BF-BF8F-642388FCB01A}" srcId="{A6BDFED4-2B67-4D45-AA58-473AA279FA9A}" destId="{BC1F2D44-7C27-489B-8945-B7CC649CFC3A}" srcOrd="2" destOrd="0" parTransId="{2FF8C92B-81B6-4CF1-A1E9-B6F4C2B789C8}" sibTransId="{40C6D10C-23BA-4497-9B85-D07C932294F4}"/>
    <dgm:cxn modelId="{49FB443B-51AF-434E-A766-58F811F7B300}" type="presOf" srcId="{BC1F2D44-7C27-489B-8945-B7CC649CFC3A}" destId="{210202A9-4775-409D-A179-A810310F4B4A}" srcOrd="0" destOrd="2" presId="urn:microsoft.com/office/officeart/2005/8/layout/hList1"/>
    <dgm:cxn modelId="{CB463F3C-AB99-448B-8C78-B33458C934FA}" type="presOf" srcId="{72D50543-34D8-4930-A8D7-09F84F85BB39}" destId="{210202A9-4775-409D-A179-A810310F4B4A}" srcOrd="0" destOrd="3" presId="urn:microsoft.com/office/officeart/2005/8/layout/hList1"/>
    <dgm:cxn modelId="{BDEFD941-EFDB-43D0-B127-9735C3CE565B}" srcId="{A6BDFED4-2B67-4D45-AA58-473AA279FA9A}" destId="{CC183010-6522-43BE-909C-E657F9B01117}" srcOrd="7" destOrd="0" parTransId="{A23C5314-5495-4960-A813-4E36E0590210}" sibTransId="{F864B800-16AD-4EB8-A8F6-E4D2676E7C0F}"/>
    <dgm:cxn modelId="{DB778D44-D725-40FE-B4AD-A2470C399D6E}" type="presOf" srcId="{A6BDFED4-2B67-4D45-AA58-473AA279FA9A}" destId="{84EF44F2-F5EF-4E79-8C84-BF957BE18447}" srcOrd="0" destOrd="0" presId="urn:microsoft.com/office/officeart/2005/8/layout/hList1"/>
    <dgm:cxn modelId="{E78EA665-EC9F-4B09-ACAD-D5DE5725CC6D}" srcId="{A6BDFED4-2B67-4D45-AA58-473AA279FA9A}" destId="{C4D65B8F-E67A-4E60-A52B-4F99B7C75038}" srcOrd="4" destOrd="0" parTransId="{6EE9D0A3-6D72-4973-81DF-D243F09FD94B}" sibTransId="{119F7BCE-73FE-4B1C-B1A1-DB740F1BB2B7}"/>
    <dgm:cxn modelId="{DD42FE65-0017-4480-A94F-3E4DAF0C9EB5}" srcId="{A6BDFED4-2B67-4D45-AA58-473AA279FA9A}" destId="{77823FDD-28FD-478E-BA22-557CFB0485A3}" srcOrd="6" destOrd="0" parTransId="{D9D523A2-F76B-4504-AB09-AE6CC0642EF5}" sibTransId="{B0D692BA-D8C3-4A36-89B9-C7354030EE29}"/>
    <dgm:cxn modelId="{25CEA867-47DB-4585-8702-9F04525D1B1B}" type="presOf" srcId="{C03B245D-6F35-4567-AFC1-FFC9A3363603}" destId="{210202A9-4775-409D-A179-A810310F4B4A}" srcOrd="0" destOrd="8" presId="urn:microsoft.com/office/officeart/2005/8/layout/hList1"/>
    <dgm:cxn modelId="{F199D94A-21CE-490B-8959-C0D5E666BF98}" type="presOf" srcId="{0F6620CD-BFEF-4C50-854E-9FD032A7A59D}" destId="{210202A9-4775-409D-A179-A810310F4B4A}" srcOrd="0" destOrd="5" presId="urn:microsoft.com/office/officeart/2005/8/layout/hList1"/>
    <dgm:cxn modelId="{5A5BD975-079E-41BF-BE43-7ADEA21C8E03}" srcId="{A6BDFED4-2B67-4D45-AA58-473AA279FA9A}" destId="{0F6620CD-BFEF-4C50-854E-9FD032A7A59D}" srcOrd="5" destOrd="0" parTransId="{60D0F90F-3E67-439B-BCA1-45D6B977EDA4}" sibTransId="{D0B3A140-FF95-4DAB-BF36-E982A47994A5}"/>
    <dgm:cxn modelId="{9AF1F294-AD8F-4E1D-B5B0-2F9D7274A652}" type="presOf" srcId="{EE4E8892-1909-42D4-93D5-97A15928A6D5}" destId="{A5D13895-AE05-4B7F-8D22-9442D3DE5F05}" srcOrd="0" destOrd="0" presId="urn:microsoft.com/office/officeart/2005/8/layout/hList1"/>
    <dgm:cxn modelId="{9010ECA1-2AD1-4C0E-A4F2-7363E9C9D596}" type="presOf" srcId="{CC183010-6522-43BE-909C-E657F9B01117}" destId="{210202A9-4775-409D-A179-A810310F4B4A}" srcOrd="0" destOrd="7" presId="urn:microsoft.com/office/officeart/2005/8/layout/hList1"/>
    <dgm:cxn modelId="{31A7D3AB-6A3C-4174-86E9-C12575749DD0}" srcId="{EE4E8892-1909-42D4-93D5-97A15928A6D5}" destId="{A6BDFED4-2B67-4D45-AA58-473AA279FA9A}" srcOrd="0" destOrd="0" parTransId="{83C0F253-05B1-47ED-8B13-64CA85F19E45}" sibTransId="{692C6324-B8B8-443E-9DD6-C6E8E1CF1150}"/>
    <dgm:cxn modelId="{1ED2BDAC-4B91-450D-8A20-4C4F31E9D049}" type="presOf" srcId="{EA2E3DB4-3343-4477-A306-9279725AD09E}" destId="{210202A9-4775-409D-A179-A810310F4B4A}" srcOrd="0" destOrd="0" presId="urn:microsoft.com/office/officeart/2005/8/layout/hList1"/>
    <dgm:cxn modelId="{E23174AD-C25D-4D28-81F1-E90DDB075563}" srcId="{A6BDFED4-2B67-4D45-AA58-473AA279FA9A}" destId="{EA2E3DB4-3343-4477-A306-9279725AD09E}" srcOrd="0" destOrd="0" parTransId="{FAE2DA99-81A3-4B8F-89C3-786EF1197ADB}" sibTransId="{4B9D9695-6C6F-40EE-BEB8-1C244934724F}"/>
    <dgm:cxn modelId="{A8E602B2-3A56-4169-A108-46BBB5EAD967}" type="presOf" srcId="{17C7840F-7C73-42A9-BC9E-F40419CA195B}" destId="{210202A9-4775-409D-A179-A810310F4B4A}" srcOrd="0" destOrd="1" presId="urn:microsoft.com/office/officeart/2005/8/layout/hList1"/>
    <dgm:cxn modelId="{E8E6AABA-4D83-4CE2-89A0-C0984693A2F0}" srcId="{A6BDFED4-2B67-4D45-AA58-473AA279FA9A}" destId="{C03B245D-6F35-4567-AFC1-FFC9A3363603}" srcOrd="8" destOrd="0" parTransId="{E4FAF7D6-DE73-4620-A81C-732D1F3C9933}" sibTransId="{9B982976-0C36-4F37-9178-E27DE5CE1665}"/>
    <dgm:cxn modelId="{C00FA8C2-6106-4748-B402-D18E7B7A98AD}" srcId="{A6BDFED4-2B67-4D45-AA58-473AA279FA9A}" destId="{17C7840F-7C73-42A9-BC9E-F40419CA195B}" srcOrd="1" destOrd="0" parTransId="{ADAE2732-9A8F-4AC8-9806-B2275D7C0178}" sibTransId="{3BE227FD-E35A-4050-AF72-F8838E236DF5}"/>
    <dgm:cxn modelId="{E2EB90D8-DBEF-4D64-8285-AF2191CE2684}" srcId="{A6BDFED4-2B67-4D45-AA58-473AA279FA9A}" destId="{72D50543-34D8-4930-A8D7-09F84F85BB39}" srcOrd="3" destOrd="0" parTransId="{102A2B3D-AAA7-461B-96D1-1F2EAD6BF1C9}" sibTransId="{5A4BA3D5-7E94-4DE9-95CA-3B6DD8F1F880}"/>
    <dgm:cxn modelId="{57A972E9-ADA0-40DA-A6C8-8C48479905B5}" type="presOf" srcId="{C4D65B8F-E67A-4E60-A52B-4F99B7C75038}" destId="{210202A9-4775-409D-A179-A810310F4B4A}" srcOrd="0" destOrd="4" presId="urn:microsoft.com/office/officeart/2005/8/layout/hList1"/>
    <dgm:cxn modelId="{1CB1E5BF-D8B0-44C0-B0D7-1AC78B7CFA51}" type="presParOf" srcId="{A5D13895-AE05-4B7F-8D22-9442D3DE5F05}" destId="{B9BFA1FE-2A1B-467A-86C9-555BB1D9AFDF}" srcOrd="0" destOrd="0" presId="urn:microsoft.com/office/officeart/2005/8/layout/hList1"/>
    <dgm:cxn modelId="{D304E7AF-1D63-45E0-99CB-D345B0160D55}" type="presParOf" srcId="{B9BFA1FE-2A1B-467A-86C9-555BB1D9AFDF}" destId="{84EF44F2-F5EF-4E79-8C84-BF957BE18447}" srcOrd="0" destOrd="0" presId="urn:microsoft.com/office/officeart/2005/8/layout/hList1"/>
    <dgm:cxn modelId="{8FE5E5A1-F9B2-4EC3-9206-A9238299ABAE}" type="presParOf" srcId="{B9BFA1FE-2A1B-467A-86C9-555BB1D9AFDF}" destId="{210202A9-4775-409D-A179-A810310F4B4A}"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9E60A22-403F-4B92-8288-8650E259E836}"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03884303-BB6D-44DB-948A-6D1D3915737E}">
      <dgm:prSet/>
      <dgm:spPr/>
      <dgm:t>
        <a:bodyPr/>
        <a:lstStyle/>
        <a:p>
          <a:r>
            <a:rPr lang="en-US" b="1" dirty="0"/>
            <a:t>Budget Review                                   (Annual Review of ACO Plan)</a:t>
          </a:r>
          <a:endParaRPr lang="en-US" dirty="0"/>
        </a:p>
      </dgm:t>
    </dgm:pt>
    <dgm:pt modelId="{38D2A28F-E8DE-4898-ABF0-E84A90DD7151}" type="parTrans" cxnId="{1447DC32-C905-45EC-A46C-7ADF9C47BD4C}">
      <dgm:prSet/>
      <dgm:spPr/>
      <dgm:t>
        <a:bodyPr/>
        <a:lstStyle/>
        <a:p>
          <a:endParaRPr lang="en-US"/>
        </a:p>
      </dgm:t>
    </dgm:pt>
    <dgm:pt modelId="{D46D61A6-31C3-492B-A591-EEB8BE40343B}" type="sibTrans" cxnId="{1447DC32-C905-45EC-A46C-7ADF9C47BD4C}">
      <dgm:prSet/>
      <dgm:spPr/>
      <dgm:t>
        <a:bodyPr/>
        <a:lstStyle/>
        <a:p>
          <a:endParaRPr lang="en-US"/>
        </a:p>
      </dgm:t>
    </dgm:pt>
    <dgm:pt modelId="{D255109C-CEBB-429F-9F90-A9B0CC670CDC}">
      <dgm:prSet/>
      <dgm:spPr/>
      <dgm:t>
        <a:bodyPr/>
        <a:lstStyle/>
        <a:p>
          <a:r>
            <a:rPr lang="en-US" dirty="0"/>
            <a:t>ACO Provider Network </a:t>
          </a:r>
        </a:p>
      </dgm:t>
    </dgm:pt>
    <dgm:pt modelId="{6EF111BF-600D-4ACE-A9CE-14F89140A4B0}" type="parTrans" cxnId="{68B78D12-045F-49C4-B388-7AF689C4C737}">
      <dgm:prSet/>
      <dgm:spPr/>
      <dgm:t>
        <a:bodyPr/>
        <a:lstStyle/>
        <a:p>
          <a:endParaRPr lang="en-US"/>
        </a:p>
      </dgm:t>
    </dgm:pt>
    <dgm:pt modelId="{F6EF6A46-A255-40E8-AEEA-DE09805D9DFC}" type="sibTrans" cxnId="{68B78D12-045F-49C4-B388-7AF689C4C737}">
      <dgm:prSet/>
      <dgm:spPr/>
      <dgm:t>
        <a:bodyPr/>
        <a:lstStyle/>
        <a:p>
          <a:endParaRPr lang="en-US"/>
        </a:p>
      </dgm:t>
    </dgm:pt>
    <dgm:pt modelId="{0A97E2D4-B278-4F31-90EC-03C007749EE9}">
      <dgm:prSet/>
      <dgm:spPr/>
      <dgm:t>
        <a:bodyPr/>
        <a:lstStyle/>
        <a:p>
          <a:r>
            <a:rPr lang="en-US" dirty="0"/>
            <a:t>Payer Programs</a:t>
          </a:r>
        </a:p>
      </dgm:t>
    </dgm:pt>
    <dgm:pt modelId="{F4BB95DF-DFA4-4A49-99F0-846DE4F3295F}" type="parTrans" cxnId="{FB41266A-345B-45A3-A6AD-6F5F9BC2B0A7}">
      <dgm:prSet/>
      <dgm:spPr/>
      <dgm:t>
        <a:bodyPr/>
        <a:lstStyle/>
        <a:p>
          <a:endParaRPr lang="en-US"/>
        </a:p>
      </dgm:t>
    </dgm:pt>
    <dgm:pt modelId="{18167236-1118-4F04-8C05-1D576EFBB502}" type="sibTrans" cxnId="{FB41266A-345B-45A3-A6AD-6F5F9BC2B0A7}">
      <dgm:prSet/>
      <dgm:spPr/>
      <dgm:t>
        <a:bodyPr/>
        <a:lstStyle/>
        <a:p>
          <a:endParaRPr lang="en-US"/>
        </a:p>
      </dgm:t>
    </dgm:pt>
    <dgm:pt modelId="{76AA6F3F-6B19-4EAA-908B-4FEDACBB107F}">
      <dgm:prSet/>
      <dgm:spPr/>
      <dgm:t>
        <a:bodyPr/>
        <a:lstStyle/>
        <a:p>
          <a:r>
            <a:rPr lang="en-US" dirty="0"/>
            <a:t>Budget and Financial Plan</a:t>
          </a:r>
        </a:p>
      </dgm:t>
    </dgm:pt>
    <dgm:pt modelId="{233CB170-00E7-406A-8AE1-B27D970CD3E2}" type="parTrans" cxnId="{5F988347-ED53-49C5-A00A-0B8623213A27}">
      <dgm:prSet/>
      <dgm:spPr/>
      <dgm:t>
        <a:bodyPr/>
        <a:lstStyle/>
        <a:p>
          <a:endParaRPr lang="en-US"/>
        </a:p>
      </dgm:t>
    </dgm:pt>
    <dgm:pt modelId="{28CCBA8A-F85E-4316-989A-07F06868F6C1}" type="sibTrans" cxnId="{5F988347-ED53-49C5-A00A-0B8623213A27}">
      <dgm:prSet/>
      <dgm:spPr/>
      <dgm:t>
        <a:bodyPr/>
        <a:lstStyle/>
        <a:p>
          <a:endParaRPr lang="en-US"/>
        </a:p>
      </dgm:t>
    </dgm:pt>
    <dgm:pt modelId="{D25BD031-7588-48AE-A6A8-54D8F9A0DB30}">
      <dgm:prSet/>
      <dgm:spPr/>
      <dgm:t>
        <a:bodyPr/>
        <a:lstStyle/>
        <a:p>
          <a:r>
            <a:rPr lang="en-US" dirty="0"/>
            <a:t>Risk Mitigation Plan</a:t>
          </a:r>
        </a:p>
      </dgm:t>
    </dgm:pt>
    <dgm:pt modelId="{317BDFF3-EE35-4ABB-A3C4-347022E41E0B}" type="parTrans" cxnId="{8D398C97-6312-4A75-9EA8-20FA4E304BCD}">
      <dgm:prSet/>
      <dgm:spPr/>
      <dgm:t>
        <a:bodyPr/>
        <a:lstStyle/>
        <a:p>
          <a:endParaRPr lang="en-US"/>
        </a:p>
      </dgm:t>
    </dgm:pt>
    <dgm:pt modelId="{3599E588-C52B-4927-A6EB-5F0D33E23E98}" type="sibTrans" cxnId="{8D398C97-6312-4A75-9EA8-20FA4E304BCD}">
      <dgm:prSet/>
      <dgm:spPr/>
      <dgm:t>
        <a:bodyPr/>
        <a:lstStyle/>
        <a:p>
          <a:endParaRPr lang="en-US"/>
        </a:p>
      </dgm:t>
    </dgm:pt>
    <dgm:pt modelId="{2C7ADA91-7EE5-4CBB-9D3F-0376698E555E}">
      <dgm:prSet/>
      <dgm:spPr/>
      <dgm:t>
        <a:bodyPr/>
        <a:lstStyle/>
        <a:p>
          <a:r>
            <a:rPr lang="en-US" dirty="0"/>
            <a:t>ACO Quality, Model of Care and Community Integration Initiatives </a:t>
          </a:r>
        </a:p>
      </dgm:t>
    </dgm:pt>
    <dgm:pt modelId="{2411EB27-0F29-4FD4-BD31-769879C40889}" type="parTrans" cxnId="{43B52F68-817A-4FAE-AA48-8AAC1BC59B97}">
      <dgm:prSet/>
      <dgm:spPr/>
      <dgm:t>
        <a:bodyPr/>
        <a:lstStyle/>
        <a:p>
          <a:endParaRPr lang="en-US"/>
        </a:p>
      </dgm:t>
    </dgm:pt>
    <dgm:pt modelId="{EB3071F4-A993-4CF2-BDAD-9128AD937A28}" type="sibTrans" cxnId="{43B52F68-817A-4FAE-AA48-8AAC1BC59B97}">
      <dgm:prSet/>
      <dgm:spPr/>
      <dgm:t>
        <a:bodyPr/>
        <a:lstStyle/>
        <a:p>
          <a:endParaRPr lang="en-US"/>
        </a:p>
      </dgm:t>
    </dgm:pt>
    <dgm:pt modelId="{F14BF5EF-A759-4567-B61A-1050EDEB7CFD}">
      <dgm:prSet/>
      <dgm:spPr/>
      <dgm:t>
        <a:bodyPr/>
        <a:lstStyle/>
        <a:p>
          <a:r>
            <a:rPr lang="en-US" dirty="0"/>
            <a:t>Compliance with All-Payer Model </a:t>
          </a:r>
        </a:p>
      </dgm:t>
    </dgm:pt>
    <dgm:pt modelId="{9797E524-46BE-4EF5-94F9-BF041E16EB13}" type="parTrans" cxnId="{A10DE7B7-7ECB-4DDB-A189-5DCFBD46EA19}">
      <dgm:prSet/>
      <dgm:spPr/>
      <dgm:t>
        <a:bodyPr/>
        <a:lstStyle/>
        <a:p>
          <a:endParaRPr lang="en-US"/>
        </a:p>
      </dgm:t>
    </dgm:pt>
    <dgm:pt modelId="{DE27DBFA-2572-4BE5-B6F8-EA8749709A85}" type="sibTrans" cxnId="{A10DE7B7-7ECB-4DDB-A189-5DCFBD46EA19}">
      <dgm:prSet/>
      <dgm:spPr/>
      <dgm:t>
        <a:bodyPr/>
        <a:lstStyle/>
        <a:p>
          <a:endParaRPr lang="en-US"/>
        </a:p>
      </dgm:t>
    </dgm:pt>
    <dgm:pt modelId="{E2E6C248-F0D3-4D66-8B93-FADAA19194F5}">
      <dgm:prSet/>
      <dgm:spPr/>
      <dgm:t>
        <a:bodyPr/>
        <a:lstStyle/>
        <a:p>
          <a:r>
            <a:rPr lang="en-US" dirty="0"/>
            <a:t>Measurement of Primary Care Spending</a:t>
          </a:r>
        </a:p>
      </dgm:t>
    </dgm:pt>
    <dgm:pt modelId="{F2A597E7-9CE5-4077-9663-5C921879E247}" type="parTrans" cxnId="{128F8358-B6DF-478A-82EF-3490AB2E13D2}">
      <dgm:prSet/>
      <dgm:spPr/>
      <dgm:t>
        <a:bodyPr/>
        <a:lstStyle/>
        <a:p>
          <a:endParaRPr lang="en-US"/>
        </a:p>
      </dgm:t>
    </dgm:pt>
    <dgm:pt modelId="{EFDFE407-3DA4-4971-A557-606BE11E05AB}" type="sibTrans" cxnId="{128F8358-B6DF-478A-82EF-3490AB2E13D2}">
      <dgm:prSet/>
      <dgm:spPr/>
      <dgm:t>
        <a:bodyPr/>
        <a:lstStyle/>
        <a:p>
          <a:endParaRPr lang="en-US"/>
        </a:p>
      </dgm:t>
    </dgm:pt>
    <dgm:pt modelId="{4FBA0077-957E-4E14-B38E-A75F2F77794A}" type="pres">
      <dgm:prSet presAssocID="{59E60A22-403F-4B92-8288-8650E259E836}" presName="Name0" presStyleCnt="0">
        <dgm:presLayoutVars>
          <dgm:dir/>
          <dgm:animLvl val="lvl"/>
          <dgm:resizeHandles val="exact"/>
        </dgm:presLayoutVars>
      </dgm:prSet>
      <dgm:spPr/>
    </dgm:pt>
    <dgm:pt modelId="{A35F8A39-60A3-4351-9843-E3871BEB00D2}" type="pres">
      <dgm:prSet presAssocID="{03884303-BB6D-44DB-948A-6D1D3915737E}" presName="composite" presStyleCnt="0"/>
      <dgm:spPr/>
    </dgm:pt>
    <dgm:pt modelId="{61462CF8-F423-4B32-8601-E01D7F5DD9D8}" type="pres">
      <dgm:prSet presAssocID="{03884303-BB6D-44DB-948A-6D1D3915737E}" presName="parTx" presStyleLbl="alignNode1" presStyleIdx="0" presStyleCnt="1" custLinFactNeighborX="224" custLinFactNeighborY="-21169">
        <dgm:presLayoutVars>
          <dgm:chMax val="0"/>
          <dgm:chPref val="0"/>
          <dgm:bulletEnabled val="1"/>
        </dgm:presLayoutVars>
      </dgm:prSet>
      <dgm:spPr/>
    </dgm:pt>
    <dgm:pt modelId="{C4812D06-9E48-4DA6-B969-E80048FA18AF}" type="pres">
      <dgm:prSet presAssocID="{03884303-BB6D-44DB-948A-6D1D3915737E}" presName="desTx" presStyleLbl="alignAccFollowNode1" presStyleIdx="0" presStyleCnt="1" custLinFactNeighborY="-1682">
        <dgm:presLayoutVars>
          <dgm:bulletEnabled val="1"/>
        </dgm:presLayoutVars>
      </dgm:prSet>
      <dgm:spPr/>
    </dgm:pt>
  </dgm:ptLst>
  <dgm:cxnLst>
    <dgm:cxn modelId="{13C9D910-FD2B-4A34-A956-1F6E0C9F6530}" type="presOf" srcId="{F14BF5EF-A759-4567-B61A-1050EDEB7CFD}" destId="{C4812D06-9E48-4DA6-B969-E80048FA18AF}" srcOrd="0" destOrd="5" presId="urn:microsoft.com/office/officeart/2005/8/layout/hList1"/>
    <dgm:cxn modelId="{68B78D12-045F-49C4-B388-7AF689C4C737}" srcId="{03884303-BB6D-44DB-948A-6D1D3915737E}" destId="{D255109C-CEBB-429F-9F90-A9B0CC670CDC}" srcOrd="0" destOrd="0" parTransId="{6EF111BF-600D-4ACE-A9CE-14F89140A4B0}" sibTransId="{F6EF6A46-A255-40E8-AEEA-DE09805D9DFC}"/>
    <dgm:cxn modelId="{CAF7341F-985F-480F-B3DE-5D3CBACB7854}" type="presOf" srcId="{0A97E2D4-B278-4F31-90EC-03C007749EE9}" destId="{C4812D06-9E48-4DA6-B969-E80048FA18AF}" srcOrd="0" destOrd="1" presId="urn:microsoft.com/office/officeart/2005/8/layout/hList1"/>
    <dgm:cxn modelId="{1447DC32-C905-45EC-A46C-7ADF9C47BD4C}" srcId="{59E60A22-403F-4B92-8288-8650E259E836}" destId="{03884303-BB6D-44DB-948A-6D1D3915737E}" srcOrd="0" destOrd="0" parTransId="{38D2A28F-E8DE-4898-ABF0-E84A90DD7151}" sibTransId="{D46D61A6-31C3-492B-A591-EEB8BE40343B}"/>
    <dgm:cxn modelId="{5F988347-ED53-49C5-A00A-0B8623213A27}" srcId="{03884303-BB6D-44DB-948A-6D1D3915737E}" destId="{76AA6F3F-6B19-4EAA-908B-4FEDACBB107F}" srcOrd="2" destOrd="0" parTransId="{233CB170-00E7-406A-8AE1-B27D970CD3E2}" sibTransId="{28CCBA8A-F85E-4316-989A-07F06868F6C1}"/>
    <dgm:cxn modelId="{43B52F68-817A-4FAE-AA48-8AAC1BC59B97}" srcId="{03884303-BB6D-44DB-948A-6D1D3915737E}" destId="{2C7ADA91-7EE5-4CBB-9D3F-0376698E555E}" srcOrd="4" destOrd="0" parTransId="{2411EB27-0F29-4FD4-BD31-769879C40889}" sibTransId="{EB3071F4-A993-4CF2-BDAD-9128AD937A28}"/>
    <dgm:cxn modelId="{FB41266A-345B-45A3-A6AD-6F5F9BC2B0A7}" srcId="{03884303-BB6D-44DB-948A-6D1D3915737E}" destId="{0A97E2D4-B278-4F31-90EC-03C007749EE9}" srcOrd="1" destOrd="0" parTransId="{F4BB95DF-DFA4-4A49-99F0-846DE4F3295F}" sibTransId="{18167236-1118-4F04-8C05-1D576EFBB502}"/>
    <dgm:cxn modelId="{128F8358-B6DF-478A-82EF-3490AB2E13D2}" srcId="{03884303-BB6D-44DB-948A-6D1D3915737E}" destId="{E2E6C248-F0D3-4D66-8B93-FADAA19194F5}" srcOrd="6" destOrd="0" parTransId="{F2A597E7-9CE5-4077-9663-5C921879E247}" sibTransId="{EFDFE407-3DA4-4971-A557-606BE11E05AB}"/>
    <dgm:cxn modelId="{AD59E190-B002-4DFC-9F4C-C5FF40FF3B4F}" type="presOf" srcId="{E2E6C248-F0D3-4D66-8B93-FADAA19194F5}" destId="{C4812D06-9E48-4DA6-B969-E80048FA18AF}" srcOrd="0" destOrd="6" presId="urn:microsoft.com/office/officeart/2005/8/layout/hList1"/>
    <dgm:cxn modelId="{8D398C97-6312-4A75-9EA8-20FA4E304BCD}" srcId="{03884303-BB6D-44DB-948A-6D1D3915737E}" destId="{D25BD031-7588-48AE-A6A8-54D8F9A0DB30}" srcOrd="3" destOrd="0" parTransId="{317BDFF3-EE35-4ABB-A3C4-347022E41E0B}" sibTransId="{3599E588-C52B-4927-A6EB-5F0D33E23E98}"/>
    <dgm:cxn modelId="{93EA3DB2-AAB2-48A9-BCBB-176CFF3A633F}" type="presOf" srcId="{D25BD031-7588-48AE-A6A8-54D8F9A0DB30}" destId="{C4812D06-9E48-4DA6-B969-E80048FA18AF}" srcOrd="0" destOrd="3" presId="urn:microsoft.com/office/officeart/2005/8/layout/hList1"/>
    <dgm:cxn modelId="{A10DE7B7-7ECB-4DDB-A189-5DCFBD46EA19}" srcId="{03884303-BB6D-44DB-948A-6D1D3915737E}" destId="{F14BF5EF-A759-4567-B61A-1050EDEB7CFD}" srcOrd="5" destOrd="0" parTransId="{9797E524-46BE-4EF5-94F9-BF041E16EB13}" sibTransId="{DE27DBFA-2572-4BE5-B6F8-EA8749709A85}"/>
    <dgm:cxn modelId="{1867ECBC-AECF-4765-B221-CDAB8C818D7B}" type="presOf" srcId="{D255109C-CEBB-429F-9F90-A9B0CC670CDC}" destId="{C4812D06-9E48-4DA6-B969-E80048FA18AF}" srcOrd="0" destOrd="0" presId="urn:microsoft.com/office/officeart/2005/8/layout/hList1"/>
    <dgm:cxn modelId="{954280CD-9405-442F-B275-FEC3755C130E}" type="presOf" srcId="{76AA6F3F-6B19-4EAA-908B-4FEDACBB107F}" destId="{C4812D06-9E48-4DA6-B969-E80048FA18AF}" srcOrd="0" destOrd="2" presId="urn:microsoft.com/office/officeart/2005/8/layout/hList1"/>
    <dgm:cxn modelId="{14E378E2-32B9-4BB0-B42E-96A668FB0191}" type="presOf" srcId="{59E60A22-403F-4B92-8288-8650E259E836}" destId="{4FBA0077-957E-4E14-B38E-A75F2F77794A}" srcOrd="0" destOrd="0" presId="urn:microsoft.com/office/officeart/2005/8/layout/hList1"/>
    <dgm:cxn modelId="{85AA1CF3-478F-4E91-9072-B50A7F7D0804}" type="presOf" srcId="{2C7ADA91-7EE5-4CBB-9D3F-0376698E555E}" destId="{C4812D06-9E48-4DA6-B969-E80048FA18AF}" srcOrd="0" destOrd="4" presId="urn:microsoft.com/office/officeart/2005/8/layout/hList1"/>
    <dgm:cxn modelId="{3B25B1F7-05E9-42DB-9687-A56887C5158B}" type="presOf" srcId="{03884303-BB6D-44DB-948A-6D1D3915737E}" destId="{61462CF8-F423-4B32-8601-E01D7F5DD9D8}" srcOrd="0" destOrd="0" presId="urn:microsoft.com/office/officeart/2005/8/layout/hList1"/>
    <dgm:cxn modelId="{8ECEBFDB-E705-4792-A8A4-8F653729FFF1}" type="presParOf" srcId="{4FBA0077-957E-4E14-B38E-A75F2F77794A}" destId="{A35F8A39-60A3-4351-9843-E3871BEB00D2}" srcOrd="0" destOrd="0" presId="urn:microsoft.com/office/officeart/2005/8/layout/hList1"/>
    <dgm:cxn modelId="{AC9A5038-0A94-4D14-80EE-780EADC8F27A}" type="presParOf" srcId="{A35F8A39-60A3-4351-9843-E3871BEB00D2}" destId="{61462CF8-F423-4B32-8601-E01D7F5DD9D8}" srcOrd="0" destOrd="0" presId="urn:microsoft.com/office/officeart/2005/8/layout/hList1"/>
    <dgm:cxn modelId="{9796E3FA-FB3E-43B6-BE3A-B3CC1FC516BF}" type="presParOf" srcId="{A35F8A39-60A3-4351-9843-E3871BEB00D2}" destId="{C4812D06-9E48-4DA6-B969-E80048FA18AF}"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6C3F038-35B8-475C-B136-3DF6E52509AF}" type="doc">
      <dgm:prSet loTypeId="urn:microsoft.com/office/officeart/2005/8/layout/chevron1" loCatId="process" qsTypeId="urn:microsoft.com/office/officeart/2005/8/quickstyle/simple1" qsCatId="simple" csTypeId="urn:microsoft.com/office/officeart/2005/8/colors/accent1_2" csCatId="accent1" phldr="1"/>
      <dgm:spPr/>
    </dgm:pt>
    <dgm:pt modelId="{A016DA71-C6CB-4AAA-904A-7464A6D0D9EF}">
      <dgm:prSet phldrT="[Text]"/>
      <dgm:spPr/>
      <dgm:t>
        <a:bodyPr/>
        <a:lstStyle/>
        <a:p>
          <a:r>
            <a:rPr lang="en-US" dirty="0"/>
            <a:t>PY1 (2018)</a:t>
          </a:r>
        </a:p>
      </dgm:t>
    </dgm:pt>
    <dgm:pt modelId="{0EA14E37-997B-459C-A5C4-DC4D87F4B8EB}" type="parTrans" cxnId="{465A0013-877B-4326-8666-E42681197E5A}">
      <dgm:prSet/>
      <dgm:spPr/>
      <dgm:t>
        <a:bodyPr/>
        <a:lstStyle/>
        <a:p>
          <a:endParaRPr lang="en-US"/>
        </a:p>
      </dgm:t>
    </dgm:pt>
    <dgm:pt modelId="{C6C08A77-9885-4491-9479-58FB82F2CC41}" type="sibTrans" cxnId="{465A0013-877B-4326-8666-E42681197E5A}">
      <dgm:prSet/>
      <dgm:spPr/>
      <dgm:t>
        <a:bodyPr/>
        <a:lstStyle/>
        <a:p>
          <a:endParaRPr lang="en-US"/>
        </a:p>
      </dgm:t>
    </dgm:pt>
    <dgm:pt modelId="{4C946904-672D-475B-9B05-7F9204C9D543}">
      <dgm:prSet phldrT="[Text]"/>
      <dgm:spPr/>
      <dgm:t>
        <a:bodyPr/>
        <a:lstStyle/>
        <a:p>
          <a:r>
            <a:rPr lang="en-US" dirty="0"/>
            <a:t>PY4 (2021)</a:t>
          </a:r>
        </a:p>
      </dgm:t>
    </dgm:pt>
    <dgm:pt modelId="{50F85092-564C-4539-8837-3A322863B25D}" type="parTrans" cxnId="{298BBA85-4546-4CFC-AA60-ED2341CB6BD1}">
      <dgm:prSet/>
      <dgm:spPr/>
      <dgm:t>
        <a:bodyPr/>
        <a:lstStyle/>
        <a:p>
          <a:endParaRPr lang="en-US"/>
        </a:p>
      </dgm:t>
    </dgm:pt>
    <dgm:pt modelId="{14C68DD4-68FE-4609-9DED-BCD9464754AE}" type="sibTrans" cxnId="{298BBA85-4546-4CFC-AA60-ED2341CB6BD1}">
      <dgm:prSet/>
      <dgm:spPr/>
      <dgm:t>
        <a:bodyPr/>
        <a:lstStyle/>
        <a:p>
          <a:endParaRPr lang="en-US"/>
        </a:p>
      </dgm:t>
    </dgm:pt>
    <dgm:pt modelId="{3CE52389-E540-4DDC-B321-364BCD036581}">
      <dgm:prSet phldrT="[Text]"/>
      <dgm:spPr/>
      <dgm:t>
        <a:bodyPr/>
        <a:lstStyle/>
        <a:p>
          <a:r>
            <a:rPr lang="en-US" dirty="0"/>
            <a:t>PY5 (2022)</a:t>
          </a:r>
        </a:p>
      </dgm:t>
    </dgm:pt>
    <dgm:pt modelId="{85C28BEC-12D5-4686-9688-BAF51117EDC3}" type="parTrans" cxnId="{7E88997A-00A9-41E9-86B8-CB8301F57840}">
      <dgm:prSet/>
      <dgm:spPr/>
      <dgm:t>
        <a:bodyPr/>
        <a:lstStyle/>
        <a:p>
          <a:endParaRPr lang="en-US"/>
        </a:p>
      </dgm:t>
    </dgm:pt>
    <dgm:pt modelId="{519589AC-BFDE-4548-AA9A-D03BBE701806}" type="sibTrans" cxnId="{7E88997A-00A9-41E9-86B8-CB8301F57840}">
      <dgm:prSet/>
      <dgm:spPr/>
      <dgm:t>
        <a:bodyPr/>
        <a:lstStyle/>
        <a:p>
          <a:endParaRPr lang="en-US"/>
        </a:p>
      </dgm:t>
    </dgm:pt>
    <dgm:pt modelId="{B1BD7E02-317C-4406-930F-F5D2CDB5BD0C}">
      <dgm:prSet phldrT="[Text]"/>
      <dgm:spPr/>
      <dgm:t>
        <a:bodyPr/>
        <a:lstStyle/>
        <a:p>
          <a:r>
            <a:rPr lang="en-US" dirty="0"/>
            <a:t>PY2 (2019)</a:t>
          </a:r>
        </a:p>
      </dgm:t>
    </dgm:pt>
    <dgm:pt modelId="{A837D812-054D-4794-BC21-A819A6EFD82D}" type="parTrans" cxnId="{5F04B8BB-0C86-436D-AE26-DA7CB25C7894}">
      <dgm:prSet/>
      <dgm:spPr/>
      <dgm:t>
        <a:bodyPr/>
        <a:lstStyle/>
        <a:p>
          <a:endParaRPr lang="en-US"/>
        </a:p>
      </dgm:t>
    </dgm:pt>
    <dgm:pt modelId="{76EA62A6-6383-4325-8E1A-9D5B91899EFD}" type="sibTrans" cxnId="{5F04B8BB-0C86-436D-AE26-DA7CB25C7894}">
      <dgm:prSet/>
      <dgm:spPr/>
      <dgm:t>
        <a:bodyPr/>
        <a:lstStyle/>
        <a:p>
          <a:endParaRPr lang="en-US"/>
        </a:p>
      </dgm:t>
    </dgm:pt>
    <dgm:pt modelId="{F5F2C76F-269E-444F-B2C1-A58C462CDF74}">
      <dgm:prSet phldrT="[Text]"/>
      <dgm:spPr/>
      <dgm:t>
        <a:bodyPr/>
        <a:lstStyle/>
        <a:p>
          <a:r>
            <a:rPr lang="en-US" dirty="0"/>
            <a:t>PY3 (2020)</a:t>
          </a:r>
        </a:p>
      </dgm:t>
    </dgm:pt>
    <dgm:pt modelId="{32E0D44B-DDBC-47C0-94BC-D0A305CC6E77}" type="parTrans" cxnId="{261B72A8-70F1-45CF-81D5-8C4208988B7A}">
      <dgm:prSet/>
      <dgm:spPr/>
      <dgm:t>
        <a:bodyPr/>
        <a:lstStyle/>
        <a:p>
          <a:endParaRPr lang="en-US"/>
        </a:p>
      </dgm:t>
    </dgm:pt>
    <dgm:pt modelId="{C8B8D398-8003-4FCD-9761-3004E25C094E}" type="sibTrans" cxnId="{261B72A8-70F1-45CF-81D5-8C4208988B7A}">
      <dgm:prSet/>
      <dgm:spPr/>
      <dgm:t>
        <a:bodyPr/>
        <a:lstStyle/>
        <a:p>
          <a:endParaRPr lang="en-US"/>
        </a:p>
      </dgm:t>
    </dgm:pt>
    <dgm:pt modelId="{B13CC51D-8C5C-40F7-ADAB-EDB194813672}" type="pres">
      <dgm:prSet presAssocID="{46C3F038-35B8-475C-B136-3DF6E52509AF}" presName="Name0" presStyleCnt="0">
        <dgm:presLayoutVars>
          <dgm:dir/>
          <dgm:animLvl val="lvl"/>
          <dgm:resizeHandles val="exact"/>
        </dgm:presLayoutVars>
      </dgm:prSet>
      <dgm:spPr/>
    </dgm:pt>
    <dgm:pt modelId="{C1016591-5F19-43CA-B075-A4A94A8E7844}" type="pres">
      <dgm:prSet presAssocID="{A016DA71-C6CB-4AAA-904A-7464A6D0D9EF}" presName="parTxOnly" presStyleLbl="node1" presStyleIdx="0" presStyleCnt="5">
        <dgm:presLayoutVars>
          <dgm:chMax val="0"/>
          <dgm:chPref val="0"/>
          <dgm:bulletEnabled val="1"/>
        </dgm:presLayoutVars>
      </dgm:prSet>
      <dgm:spPr/>
    </dgm:pt>
    <dgm:pt modelId="{2F67AE5B-BDD6-407B-8C06-4332C37EDC94}" type="pres">
      <dgm:prSet presAssocID="{C6C08A77-9885-4491-9479-58FB82F2CC41}" presName="parTxOnlySpace" presStyleCnt="0"/>
      <dgm:spPr/>
    </dgm:pt>
    <dgm:pt modelId="{FD74AE8C-FC82-42C4-8D05-715534F76B21}" type="pres">
      <dgm:prSet presAssocID="{B1BD7E02-317C-4406-930F-F5D2CDB5BD0C}" presName="parTxOnly" presStyleLbl="node1" presStyleIdx="1" presStyleCnt="5">
        <dgm:presLayoutVars>
          <dgm:chMax val="0"/>
          <dgm:chPref val="0"/>
          <dgm:bulletEnabled val="1"/>
        </dgm:presLayoutVars>
      </dgm:prSet>
      <dgm:spPr/>
    </dgm:pt>
    <dgm:pt modelId="{A8D18261-9AE8-41BC-A23F-0F1A06535797}" type="pres">
      <dgm:prSet presAssocID="{76EA62A6-6383-4325-8E1A-9D5B91899EFD}" presName="parTxOnlySpace" presStyleCnt="0"/>
      <dgm:spPr/>
    </dgm:pt>
    <dgm:pt modelId="{5383F807-10BD-4292-8C5A-5E3EA7D4C719}" type="pres">
      <dgm:prSet presAssocID="{F5F2C76F-269E-444F-B2C1-A58C462CDF74}" presName="parTxOnly" presStyleLbl="node1" presStyleIdx="2" presStyleCnt="5">
        <dgm:presLayoutVars>
          <dgm:chMax val="0"/>
          <dgm:chPref val="0"/>
          <dgm:bulletEnabled val="1"/>
        </dgm:presLayoutVars>
      </dgm:prSet>
      <dgm:spPr/>
    </dgm:pt>
    <dgm:pt modelId="{EB22AACC-3298-4E12-BA5A-D15086C02450}" type="pres">
      <dgm:prSet presAssocID="{C8B8D398-8003-4FCD-9761-3004E25C094E}" presName="parTxOnlySpace" presStyleCnt="0"/>
      <dgm:spPr/>
    </dgm:pt>
    <dgm:pt modelId="{01567F42-02E7-4D29-A764-57BE5C5A1DE3}" type="pres">
      <dgm:prSet presAssocID="{4C946904-672D-475B-9B05-7F9204C9D543}" presName="parTxOnly" presStyleLbl="node1" presStyleIdx="3" presStyleCnt="5">
        <dgm:presLayoutVars>
          <dgm:chMax val="0"/>
          <dgm:chPref val="0"/>
          <dgm:bulletEnabled val="1"/>
        </dgm:presLayoutVars>
      </dgm:prSet>
      <dgm:spPr/>
    </dgm:pt>
    <dgm:pt modelId="{DB6EAB2D-69EA-4111-A85E-7D6286E3317F}" type="pres">
      <dgm:prSet presAssocID="{14C68DD4-68FE-4609-9DED-BCD9464754AE}" presName="parTxOnlySpace" presStyleCnt="0"/>
      <dgm:spPr/>
    </dgm:pt>
    <dgm:pt modelId="{D361C87F-9DAE-4B2B-9F8D-3A3101835D51}" type="pres">
      <dgm:prSet presAssocID="{3CE52389-E540-4DDC-B321-364BCD036581}" presName="parTxOnly" presStyleLbl="node1" presStyleIdx="4" presStyleCnt="5">
        <dgm:presLayoutVars>
          <dgm:chMax val="0"/>
          <dgm:chPref val="0"/>
          <dgm:bulletEnabled val="1"/>
        </dgm:presLayoutVars>
      </dgm:prSet>
      <dgm:spPr/>
    </dgm:pt>
  </dgm:ptLst>
  <dgm:cxnLst>
    <dgm:cxn modelId="{465A0013-877B-4326-8666-E42681197E5A}" srcId="{46C3F038-35B8-475C-B136-3DF6E52509AF}" destId="{A016DA71-C6CB-4AAA-904A-7464A6D0D9EF}" srcOrd="0" destOrd="0" parTransId="{0EA14E37-997B-459C-A5C4-DC4D87F4B8EB}" sibTransId="{C6C08A77-9885-4491-9479-58FB82F2CC41}"/>
    <dgm:cxn modelId="{BBDC252D-5710-491A-BFAD-1DF3A75FFE45}" type="presOf" srcId="{A016DA71-C6CB-4AAA-904A-7464A6D0D9EF}" destId="{C1016591-5F19-43CA-B075-A4A94A8E7844}" srcOrd="0" destOrd="0" presId="urn:microsoft.com/office/officeart/2005/8/layout/chevron1"/>
    <dgm:cxn modelId="{E4F3F547-5814-4D3A-9657-3A5BBE68BE52}" type="presOf" srcId="{B1BD7E02-317C-4406-930F-F5D2CDB5BD0C}" destId="{FD74AE8C-FC82-42C4-8D05-715534F76B21}" srcOrd="0" destOrd="0" presId="urn:microsoft.com/office/officeart/2005/8/layout/chevron1"/>
    <dgm:cxn modelId="{CC96C669-3724-4FF3-AA92-854C24DBB7AD}" type="presOf" srcId="{4C946904-672D-475B-9B05-7F9204C9D543}" destId="{01567F42-02E7-4D29-A764-57BE5C5A1DE3}" srcOrd="0" destOrd="0" presId="urn:microsoft.com/office/officeart/2005/8/layout/chevron1"/>
    <dgm:cxn modelId="{7E88997A-00A9-41E9-86B8-CB8301F57840}" srcId="{46C3F038-35B8-475C-B136-3DF6E52509AF}" destId="{3CE52389-E540-4DDC-B321-364BCD036581}" srcOrd="4" destOrd="0" parTransId="{85C28BEC-12D5-4686-9688-BAF51117EDC3}" sibTransId="{519589AC-BFDE-4548-AA9A-D03BBE701806}"/>
    <dgm:cxn modelId="{298BBA85-4546-4CFC-AA60-ED2341CB6BD1}" srcId="{46C3F038-35B8-475C-B136-3DF6E52509AF}" destId="{4C946904-672D-475B-9B05-7F9204C9D543}" srcOrd="3" destOrd="0" parTransId="{50F85092-564C-4539-8837-3A322863B25D}" sibTransId="{14C68DD4-68FE-4609-9DED-BCD9464754AE}"/>
    <dgm:cxn modelId="{FB7E489A-8B65-4580-8D26-8BF8301DF01E}" type="presOf" srcId="{46C3F038-35B8-475C-B136-3DF6E52509AF}" destId="{B13CC51D-8C5C-40F7-ADAB-EDB194813672}" srcOrd="0" destOrd="0" presId="urn:microsoft.com/office/officeart/2005/8/layout/chevron1"/>
    <dgm:cxn modelId="{00DEF29D-8B84-4D31-A7AB-FE86A40FF388}" type="presOf" srcId="{3CE52389-E540-4DDC-B321-364BCD036581}" destId="{D361C87F-9DAE-4B2B-9F8D-3A3101835D51}" srcOrd="0" destOrd="0" presId="urn:microsoft.com/office/officeart/2005/8/layout/chevron1"/>
    <dgm:cxn modelId="{261B72A8-70F1-45CF-81D5-8C4208988B7A}" srcId="{46C3F038-35B8-475C-B136-3DF6E52509AF}" destId="{F5F2C76F-269E-444F-B2C1-A58C462CDF74}" srcOrd="2" destOrd="0" parTransId="{32E0D44B-DDBC-47C0-94BC-D0A305CC6E77}" sibTransId="{C8B8D398-8003-4FCD-9761-3004E25C094E}"/>
    <dgm:cxn modelId="{5F04B8BB-0C86-436D-AE26-DA7CB25C7894}" srcId="{46C3F038-35B8-475C-B136-3DF6E52509AF}" destId="{B1BD7E02-317C-4406-930F-F5D2CDB5BD0C}" srcOrd="1" destOrd="0" parTransId="{A837D812-054D-4794-BC21-A819A6EFD82D}" sibTransId="{76EA62A6-6383-4325-8E1A-9D5B91899EFD}"/>
    <dgm:cxn modelId="{BD08ADCE-5674-4A1C-AD0D-4178D301ABA7}" type="presOf" srcId="{F5F2C76F-269E-444F-B2C1-A58C462CDF74}" destId="{5383F807-10BD-4292-8C5A-5E3EA7D4C719}" srcOrd="0" destOrd="0" presId="urn:microsoft.com/office/officeart/2005/8/layout/chevron1"/>
    <dgm:cxn modelId="{CF370A6D-B433-4222-B3ED-7FB8097C5102}" type="presParOf" srcId="{B13CC51D-8C5C-40F7-ADAB-EDB194813672}" destId="{C1016591-5F19-43CA-B075-A4A94A8E7844}" srcOrd="0" destOrd="0" presId="urn:microsoft.com/office/officeart/2005/8/layout/chevron1"/>
    <dgm:cxn modelId="{DC85F371-2AE1-425C-B259-64FD36586D10}" type="presParOf" srcId="{B13CC51D-8C5C-40F7-ADAB-EDB194813672}" destId="{2F67AE5B-BDD6-407B-8C06-4332C37EDC94}" srcOrd="1" destOrd="0" presId="urn:microsoft.com/office/officeart/2005/8/layout/chevron1"/>
    <dgm:cxn modelId="{D7F27C0C-A4D6-421E-8B2C-4BAFEFA75B66}" type="presParOf" srcId="{B13CC51D-8C5C-40F7-ADAB-EDB194813672}" destId="{FD74AE8C-FC82-42C4-8D05-715534F76B21}" srcOrd="2" destOrd="0" presId="urn:microsoft.com/office/officeart/2005/8/layout/chevron1"/>
    <dgm:cxn modelId="{6F9A5147-BC49-411E-A0D7-8BD046C14E85}" type="presParOf" srcId="{B13CC51D-8C5C-40F7-ADAB-EDB194813672}" destId="{A8D18261-9AE8-41BC-A23F-0F1A06535797}" srcOrd="3" destOrd="0" presId="urn:microsoft.com/office/officeart/2005/8/layout/chevron1"/>
    <dgm:cxn modelId="{7C8676D1-C758-4295-9AA1-21D8D7106349}" type="presParOf" srcId="{B13CC51D-8C5C-40F7-ADAB-EDB194813672}" destId="{5383F807-10BD-4292-8C5A-5E3EA7D4C719}" srcOrd="4" destOrd="0" presId="urn:microsoft.com/office/officeart/2005/8/layout/chevron1"/>
    <dgm:cxn modelId="{846C641C-3F45-48E9-8C84-F2F0B06951A9}" type="presParOf" srcId="{B13CC51D-8C5C-40F7-ADAB-EDB194813672}" destId="{EB22AACC-3298-4E12-BA5A-D15086C02450}" srcOrd="5" destOrd="0" presId="urn:microsoft.com/office/officeart/2005/8/layout/chevron1"/>
    <dgm:cxn modelId="{DED137F8-0909-4FB7-B208-19AF4C15071C}" type="presParOf" srcId="{B13CC51D-8C5C-40F7-ADAB-EDB194813672}" destId="{01567F42-02E7-4D29-A764-57BE5C5A1DE3}" srcOrd="6" destOrd="0" presId="urn:microsoft.com/office/officeart/2005/8/layout/chevron1"/>
    <dgm:cxn modelId="{36C70A68-440D-4E80-8DC9-EFF6C2EAE014}" type="presParOf" srcId="{B13CC51D-8C5C-40F7-ADAB-EDB194813672}" destId="{DB6EAB2D-69EA-4111-A85E-7D6286E3317F}" srcOrd="7" destOrd="0" presId="urn:microsoft.com/office/officeart/2005/8/layout/chevron1"/>
    <dgm:cxn modelId="{5DE330B3-6D59-4CE2-9BD2-08BA48EAAC2E}" type="presParOf" srcId="{B13CC51D-8C5C-40F7-ADAB-EDB194813672}" destId="{D361C87F-9DAE-4B2B-9F8D-3A3101835D51}" srcOrd="8"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724043-F66A-488F-9065-13BA53666A04}">
      <dsp:nvSpPr>
        <dsp:cNvPr id="0" name=""/>
        <dsp:cNvSpPr/>
      </dsp:nvSpPr>
      <dsp:spPr>
        <a:xfrm>
          <a:off x="778798" y="123198"/>
          <a:ext cx="831967" cy="83196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AC7DC17-EE3A-45EA-AB2A-7E94EDA5C88E}">
      <dsp:nvSpPr>
        <dsp:cNvPr id="0" name=""/>
        <dsp:cNvSpPr/>
      </dsp:nvSpPr>
      <dsp:spPr>
        <a:xfrm>
          <a:off x="290" y="1106701"/>
          <a:ext cx="2377051" cy="3698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defRPr b="1"/>
          </a:pPr>
          <a:r>
            <a:rPr lang="en-US" sz="1800" b="1" kern="1200" dirty="0">
              <a:latin typeface="Palatino Linotype" panose="02040502050505030304" pitchFamily="18" charset="0"/>
            </a:rPr>
            <a:t>Test Payment Changes </a:t>
          </a:r>
        </a:p>
      </dsp:txBody>
      <dsp:txXfrm>
        <a:off x="290" y="1106701"/>
        <a:ext cx="2377051" cy="369837"/>
      </dsp:txXfrm>
    </dsp:sp>
    <dsp:sp modelId="{3911BA6E-8AE6-438F-BAA3-1F666FAAA7A5}">
      <dsp:nvSpPr>
        <dsp:cNvPr id="0" name=""/>
        <dsp:cNvSpPr/>
      </dsp:nvSpPr>
      <dsp:spPr>
        <a:xfrm>
          <a:off x="290" y="1711540"/>
          <a:ext cx="2377051" cy="27422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00100">
            <a:lnSpc>
              <a:spcPct val="100000"/>
            </a:lnSpc>
            <a:spcBef>
              <a:spcPct val="0"/>
            </a:spcBef>
            <a:spcAft>
              <a:spcPct val="35000"/>
            </a:spcAft>
            <a:buFont typeface="Arial" panose="020B0604020202020204" pitchFamily="34" charset="0"/>
            <a:buNone/>
          </a:pPr>
          <a:r>
            <a:rPr lang="en-US" sz="1800" kern="1200" dirty="0">
              <a:latin typeface="Palatino Linotype" panose="02040502050505030304" pitchFamily="18" charset="0"/>
            </a:rPr>
            <a:t>Population-Based Payments Tied to Quality and Outcomes</a:t>
          </a:r>
        </a:p>
        <a:p>
          <a:pPr marL="0" lvl="0" indent="0" algn="l" defTabSz="800100">
            <a:lnSpc>
              <a:spcPct val="100000"/>
            </a:lnSpc>
            <a:spcBef>
              <a:spcPct val="0"/>
            </a:spcBef>
            <a:spcAft>
              <a:spcPct val="35000"/>
            </a:spcAft>
            <a:buFont typeface="Arial" panose="020B0604020202020204" pitchFamily="34" charset="0"/>
            <a:buNone/>
          </a:pPr>
          <a:r>
            <a:rPr lang="en-US" sz="1800" kern="1200" dirty="0">
              <a:latin typeface="Palatino Linotype" panose="02040502050505030304" pitchFamily="18" charset="0"/>
            </a:rPr>
            <a:t>Increased Investment in Primary Care and Prevention</a:t>
          </a:r>
        </a:p>
      </dsp:txBody>
      <dsp:txXfrm>
        <a:off x="290" y="1711540"/>
        <a:ext cx="2377051" cy="2742232"/>
      </dsp:txXfrm>
    </dsp:sp>
    <dsp:sp modelId="{01813755-D1D1-487A-BC56-B63ACAF9D52B}">
      <dsp:nvSpPr>
        <dsp:cNvPr id="0" name=""/>
        <dsp:cNvSpPr/>
      </dsp:nvSpPr>
      <dsp:spPr>
        <a:xfrm>
          <a:off x="3698816" y="123198"/>
          <a:ext cx="831967" cy="83196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2AF3E4B-5C31-4E11-BD49-693E28B96912}">
      <dsp:nvSpPr>
        <dsp:cNvPr id="0" name=""/>
        <dsp:cNvSpPr/>
      </dsp:nvSpPr>
      <dsp:spPr>
        <a:xfrm>
          <a:off x="2799292" y="1147024"/>
          <a:ext cx="2631015" cy="3680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00100">
            <a:lnSpc>
              <a:spcPct val="100000"/>
            </a:lnSpc>
            <a:spcBef>
              <a:spcPct val="0"/>
            </a:spcBef>
            <a:spcAft>
              <a:spcPct val="35000"/>
            </a:spcAft>
            <a:buNone/>
            <a:defRPr b="1"/>
          </a:pPr>
          <a:r>
            <a:rPr lang="en-US" sz="1800" b="1" kern="1200" dirty="0">
              <a:latin typeface="Palatino Linotype" panose="02040502050505030304" pitchFamily="18" charset="0"/>
            </a:rPr>
            <a:t>Transform Care Delivery</a:t>
          </a:r>
        </a:p>
      </dsp:txBody>
      <dsp:txXfrm>
        <a:off x="2799292" y="1147024"/>
        <a:ext cx="2631015" cy="368059"/>
      </dsp:txXfrm>
    </dsp:sp>
    <dsp:sp modelId="{F9863676-E3EA-4C4A-AD16-1633A5EC8D37}">
      <dsp:nvSpPr>
        <dsp:cNvPr id="0" name=""/>
        <dsp:cNvSpPr/>
      </dsp:nvSpPr>
      <dsp:spPr>
        <a:xfrm>
          <a:off x="2805353" y="1711540"/>
          <a:ext cx="2589607" cy="27422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00100">
            <a:lnSpc>
              <a:spcPct val="100000"/>
            </a:lnSpc>
            <a:spcBef>
              <a:spcPct val="0"/>
            </a:spcBef>
            <a:spcAft>
              <a:spcPct val="35000"/>
            </a:spcAft>
            <a:buNone/>
          </a:pPr>
          <a:r>
            <a:rPr lang="en-US" sz="1800" b="0" kern="1200" dirty="0">
              <a:latin typeface="Palatino Linotype" panose="02040502050505030304" pitchFamily="18" charset="0"/>
            </a:rPr>
            <a:t>Invest in Care Coordination</a:t>
          </a:r>
        </a:p>
        <a:p>
          <a:pPr marL="0" lvl="0" indent="0" algn="l" defTabSz="800100">
            <a:lnSpc>
              <a:spcPct val="100000"/>
            </a:lnSpc>
            <a:spcBef>
              <a:spcPct val="0"/>
            </a:spcBef>
            <a:spcAft>
              <a:spcPct val="35000"/>
            </a:spcAft>
            <a:buNone/>
          </a:pPr>
          <a:r>
            <a:rPr lang="en-US" sz="1800" b="0" kern="1200" dirty="0">
              <a:latin typeface="Palatino Linotype" panose="02040502050505030304" pitchFamily="18" charset="0"/>
            </a:rPr>
            <a:t>Incorporation of Social Determinants of Health</a:t>
          </a:r>
        </a:p>
        <a:p>
          <a:pPr marL="0" lvl="0" indent="0" algn="l" defTabSz="800100">
            <a:lnSpc>
              <a:spcPct val="100000"/>
            </a:lnSpc>
            <a:spcBef>
              <a:spcPct val="0"/>
            </a:spcBef>
            <a:spcAft>
              <a:spcPct val="35000"/>
            </a:spcAft>
            <a:buNone/>
          </a:pPr>
          <a:r>
            <a:rPr lang="en-US" sz="1800" b="0" kern="1200" dirty="0">
              <a:latin typeface="Palatino Linotype" panose="02040502050505030304" pitchFamily="18" charset="0"/>
            </a:rPr>
            <a:t>Improve Quality</a:t>
          </a:r>
        </a:p>
      </dsp:txBody>
      <dsp:txXfrm>
        <a:off x="2805353" y="1711540"/>
        <a:ext cx="2589607" cy="2742232"/>
      </dsp:txXfrm>
    </dsp:sp>
    <dsp:sp modelId="{5050B765-712C-4123-8541-9A768AD4A06E}">
      <dsp:nvSpPr>
        <dsp:cNvPr id="0" name=""/>
        <dsp:cNvSpPr/>
      </dsp:nvSpPr>
      <dsp:spPr>
        <a:xfrm>
          <a:off x="6618833" y="123198"/>
          <a:ext cx="831967" cy="83196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7895E48-C50A-48DA-9E68-19AA355747D4}">
      <dsp:nvSpPr>
        <dsp:cNvPr id="0" name=""/>
        <dsp:cNvSpPr/>
      </dsp:nvSpPr>
      <dsp:spPr>
        <a:xfrm>
          <a:off x="5840325" y="1107590"/>
          <a:ext cx="2377051" cy="3680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defRPr b="1"/>
          </a:pPr>
          <a:r>
            <a:rPr lang="en-US" sz="1800" b="1" kern="1200" dirty="0">
              <a:latin typeface="Palatino Linotype" panose="02040502050505030304" pitchFamily="18" charset="0"/>
            </a:rPr>
            <a:t>Improve Outcomes</a:t>
          </a:r>
        </a:p>
      </dsp:txBody>
      <dsp:txXfrm>
        <a:off x="5840325" y="1107590"/>
        <a:ext cx="2377051" cy="368059"/>
      </dsp:txXfrm>
    </dsp:sp>
    <dsp:sp modelId="{FD968A94-8302-43D0-AE17-6A5502EB4DB4}">
      <dsp:nvSpPr>
        <dsp:cNvPr id="0" name=""/>
        <dsp:cNvSpPr/>
      </dsp:nvSpPr>
      <dsp:spPr>
        <a:xfrm>
          <a:off x="5842749" y="1711540"/>
          <a:ext cx="2377051" cy="27422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00100">
            <a:lnSpc>
              <a:spcPct val="100000"/>
            </a:lnSpc>
            <a:spcBef>
              <a:spcPct val="0"/>
            </a:spcBef>
            <a:spcAft>
              <a:spcPct val="35000"/>
            </a:spcAft>
            <a:buNone/>
          </a:pPr>
          <a:r>
            <a:rPr lang="en-US" sz="1800" kern="1200" dirty="0">
              <a:latin typeface="Palatino Linotype" panose="02040502050505030304" pitchFamily="18" charset="0"/>
            </a:rPr>
            <a:t>Improved access to primary care</a:t>
          </a:r>
        </a:p>
        <a:p>
          <a:pPr marL="0" lvl="0" indent="0" algn="l" defTabSz="800100">
            <a:lnSpc>
              <a:spcPct val="100000"/>
            </a:lnSpc>
            <a:spcBef>
              <a:spcPct val="0"/>
            </a:spcBef>
            <a:spcAft>
              <a:spcPct val="35000"/>
            </a:spcAft>
            <a:buNone/>
          </a:pPr>
          <a:r>
            <a:rPr lang="en-US" sz="1800" kern="1200" dirty="0">
              <a:latin typeface="Palatino Linotype" panose="02040502050505030304" pitchFamily="18" charset="0"/>
            </a:rPr>
            <a:t>Fewer deaths due to suicide and drug overdose</a:t>
          </a:r>
        </a:p>
        <a:p>
          <a:pPr marL="0" lvl="0" indent="0" algn="l" defTabSz="800100">
            <a:lnSpc>
              <a:spcPct val="100000"/>
            </a:lnSpc>
            <a:spcBef>
              <a:spcPct val="0"/>
            </a:spcBef>
            <a:spcAft>
              <a:spcPct val="35000"/>
            </a:spcAft>
            <a:buNone/>
          </a:pPr>
          <a:r>
            <a:rPr lang="en-US" sz="1800" kern="1200" dirty="0">
              <a:latin typeface="Palatino Linotype" panose="02040502050505030304" pitchFamily="18" charset="0"/>
            </a:rPr>
            <a:t>Reduced prevalence and morbidity of chronic disease</a:t>
          </a:r>
        </a:p>
      </dsp:txBody>
      <dsp:txXfrm>
        <a:off x="5842749" y="1711540"/>
        <a:ext cx="2377051" cy="27422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1E0336-4789-4E8E-BEE0-D536323CA517}">
      <dsp:nvSpPr>
        <dsp:cNvPr id="0" name=""/>
        <dsp:cNvSpPr/>
      </dsp:nvSpPr>
      <dsp:spPr>
        <a:xfrm rot="10800000">
          <a:off x="0" y="0"/>
          <a:ext cx="5427319" cy="1098342"/>
        </a:xfrm>
        <a:prstGeom prst="trapezoid">
          <a:avLst>
            <a:gd name="adj" fmla="val 68839"/>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Palatino Linotype" panose="02040502050505030304" pitchFamily="18" charset="0"/>
            </a:rPr>
            <a:t>Process Milestones</a:t>
          </a:r>
        </a:p>
      </dsp:txBody>
      <dsp:txXfrm rot="-10800000">
        <a:off x="949780" y="0"/>
        <a:ext cx="3527757" cy="1098342"/>
      </dsp:txXfrm>
    </dsp:sp>
    <dsp:sp modelId="{DA55C82F-45B4-4D38-B68E-70316A87C749}">
      <dsp:nvSpPr>
        <dsp:cNvPr id="0" name=""/>
        <dsp:cNvSpPr/>
      </dsp:nvSpPr>
      <dsp:spPr>
        <a:xfrm rot="10800000">
          <a:off x="756087" y="1098342"/>
          <a:ext cx="3915143" cy="1165633"/>
        </a:xfrm>
        <a:prstGeom prst="trapezoid">
          <a:avLst>
            <a:gd name="adj" fmla="val 68839"/>
          </a:avLst>
        </a:prstGeom>
        <a:solidFill>
          <a:schemeClr val="accent5">
            <a:hueOff val="-3379271"/>
            <a:satOff val="-8710"/>
            <a:lumOff val="-588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Palatino Linotype" panose="02040502050505030304" pitchFamily="18" charset="0"/>
            </a:rPr>
            <a:t>Health Care Delivery System Quality Targets</a:t>
          </a:r>
        </a:p>
      </dsp:txBody>
      <dsp:txXfrm rot="-10800000">
        <a:off x="1441237" y="1098342"/>
        <a:ext cx="2544843" cy="1165633"/>
      </dsp:txXfrm>
    </dsp:sp>
    <dsp:sp modelId="{6CE7CDDC-9E01-426D-B529-37B59C6F5577}">
      <dsp:nvSpPr>
        <dsp:cNvPr id="0" name=""/>
        <dsp:cNvSpPr/>
      </dsp:nvSpPr>
      <dsp:spPr>
        <a:xfrm rot="10800000">
          <a:off x="1558497" y="2263975"/>
          <a:ext cx="2310323" cy="1678063"/>
        </a:xfrm>
        <a:prstGeom prst="trapezoid">
          <a:avLst>
            <a:gd name="adj" fmla="val 68839"/>
          </a:avLst>
        </a:prstGeom>
        <a:solidFill>
          <a:schemeClr val="accent5">
            <a:hueOff val="-6758543"/>
            <a:satOff val="-17419"/>
            <a:lumOff val="-1176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Palatino Linotype" panose="02040502050505030304" pitchFamily="18" charset="0"/>
            </a:rPr>
            <a:t>Population </a:t>
          </a:r>
          <a:br>
            <a:rPr lang="en-US" sz="1800" kern="1200" dirty="0">
              <a:latin typeface="Palatino Linotype" panose="02040502050505030304" pitchFamily="18" charset="0"/>
            </a:rPr>
          </a:br>
          <a:r>
            <a:rPr lang="en-US" sz="1800" kern="1200" dirty="0">
              <a:latin typeface="Palatino Linotype" panose="02040502050505030304" pitchFamily="18" charset="0"/>
            </a:rPr>
            <a:t>Health </a:t>
          </a:r>
          <a:br>
            <a:rPr lang="en-US" sz="1800" kern="1200" dirty="0">
              <a:latin typeface="Palatino Linotype" panose="02040502050505030304" pitchFamily="18" charset="0"/>
            </a:rPr>
          </a:br>
          <a:r>
            <a:rPr lang="en-US" sz="1800" kern="1200" dirty="0">
              <a:latin typeface="Palatino Linotype" panose="02040502050505030304" pitchFamily="18" charset="0"/>
            </a:rPr>
            <a:t>Outcomes</a:t>
          </a:r>
        </a:p>
        <a:p>
          <a:pPr marL="0" lvl="0" indent="0" algn="ctr" defTabSz="800100">
            <a:lnSpc>
              <a:spcPct val="90000"/>
            </a:lnSpc>
            <a:spcBef>
              <a:spcPct val="0"/>
            </a:spcBef>
            <a:spcAft>
              <a:spcPct val="35000"/>
            </a:spcAft>
            <a:buNone/>
          </a:pPr>
          <a:endParaRPr lang="en-US" sz="800" kern="1200" dirty="0">
            <a:latin typeface="Palatino Linotype" panose="02040502050505030304" pitchFamily="18" charset="0"/>
          </a:endParaRPr>
        </a:p>
        <a:p>
          <a:pPr marL="0" lvl="0" indent="0" algn="ctr" defTabSz="800100">
            <a:lnSpc>
              <a:spcPct val="90000"/>
            </a:lnSpc>
            <a:spcBef>
              <a:spcPct val="0"/>
            </a:spcBef>
            <a:spcAft>
              <a:spcPct val="35000"/>
            </a:spcAft>
            <a:buNone/>
          </a:pPr>
          <a:endParaRPr lang="en-US" sz="2000" kern="1200" dirty="0">
            <a:latin typeface="Palatino Linotype" panose="02040502050505030304" pitchFamily="18" charset="0"/>
          </a:endParaRPr>
        </a:p>
      </dsp:txBody>
      <dsp:txXfrm rot="-10800000">
        <a:off x="1558497" y="2263975"/>
        <a:ext cx="2310323" cy="167806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EF44F2-F5EF-4E79-8C84-BF957BE18447}">
      <dsp:nvSpPr>
        <dsp:cNvPr id="0" name=""/>
        <dsp:cNvSpPr/>
      </dsp:nvSpPr>
      <dsp:spPr>
        <a:xfrm>
          <a:off x="0" y="0"/>
          <a:ext cx="3801293" cy="72358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b="1" kern="1200" dirty="0"/>
            <a:t>Certification                                     (Annual Review of ACO Policies)</a:t>
          </a:r>
          <a:endParaRPr lang="en-US" sz="2000" kern="1200" dirty="0"/>
        </a:p>
      </dsp:txBody>
      <dsp:txXfrm>
        <a:off x="0" y="0"/>
        <a:ext cx="3801293" cy="723580"/>
      </dsp:txXfrm>
    </dsp:sp>
    <dsp:sp modelId="{210202A9-4775-409D-A179-A810310F4B4A}">
      <dsp:nvSpPr>
        <dsp:cNvPr id="0" name=""/>
        <dsp:cNvSpPr/>
      </dsp:nvSpPr>
      <dsp:spPr>
        <a:xfrm>
          <a:off x="0" y="758171"/>
          <a:ext cx="3801293" cy="373319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Composition of Governing Body</a:t>
          </a:r>
        </a:p>
        <a:p>
          <a:pPr marL="228600" lvl="1" indent="-228600" algn="l" defTabSz="889000">
            <a:lnSpc>
              <a:spcPct val="90000"/>
            </a:lnSpc>
            <a:spcBef>
              <a:spcPct val="0"/>
            </a:spcBef>
            <a:spcAft>
              <a:spcPct val="15000"/>
            </a:spcAft>
            <a:buChar char="•"/>
          </a:pPr>
          <a:r>
            <a:rPr lang="en-US" sz="2000" kern="1200" dirty="0"/>
            <a:t>Leadership and Management</a:t>
          </a:r>
        </a:p>
        <a:p>
          <a:pPr marL="228600" lvl="1" indent="-228600" algn="l" defTabSz="889000">
            <a:lnSpc>
              <a:spcPct val="90000"/>
            </a:lnSpc>
            <a:spcBef>
              <a:spcPct val="0"/>
            </a:spcBef>
            <a:spcAft>
              <a:spcPct val="15000"/>
            </a:spcAft>
            <a:buChar char="•"/>
          </a:pPr>
          <a:r>
            <a:rPr lang="en-US" sz="2000" kern="1200" dirty="0"/>
            <a:t>Solvency and Financial Stability</a:t>
          </a:r>
        </a:p>
        <a:p>
          <a:pPr marL="228600" lvl="1" indent="-228600" algn="l" defTabSz="889000">
            <a:lnSpc>
              <a:spcPct val="90000"/>
            </a:lnSpc>
            <a:spcBef>
              <a:spcPct val="0"/>
            </a:spcBef>
            <a:spcAft>
              <a:spcPct val="15000"/>
            </a:spcAft>
            <a:buChar char="•"/>
          </a:pPr>
          <a:r>
            <a:rPr lang="en-US" sz="2000" kern="1200" dirty="0"/>
            <a:t>Provider Network</a:t>
          </a:r>
        </a:p>
        <a:p>
          <a:pPr marL="228600" lvl="1" indent="-228600" algn="l" defTabSz="889000">
            <a:lnSpc>
              <a:spcPct val="90000"/>
            </a:lnSpc>
            <a:spcBef>
              <a:spcPct val="0"/>
            </a:spcBef>
            <a:spcAft>
              <a:spcPct val="15000"/>
            </a:spcAft>
            <a:buChar char="•"/>
          </a:pPr>
          <a:r>
            <a:rPr lang="en-US" sz="2000" kern="1200" dirty="0"/>
            <a:t>Population Health Management and Care Coordination</a:t>
          </a:r>
        </a:p>
        <a:p>
          <a:pPr marL="228600" lvl="1" indent="-228600" algn="l" defTabSz="889000">
            <a:lnSpc>
              <a:spcPct val="90000"/>
            </a:lnSpc>
            <a:spcBef>
              <a:spcPct val="0"/>
            </a:spcBef>
            <a:spcAft>
              <a:spcPct val="15000"/>
            </a:spcAft>
            <a:buChar char="•"/>
          </a:pPr>
          <a:r>
            <a:rPr lang="en-US" sz="2000" kern="1200" dirty="0"/>
            <a:t>Performance Evaluation and Improvement</a:t>
          </a:r>
        </a:p>
        <a:p>
          <a:pPr marL="228600" lvl="1" indent="-228600" algn="l" defTabSz="889000">
            <a:lnSpc>
              <a:spcPct val="90000"/>
            </a:lnSpc>
            <a:spcBef>
              <a:spcPct val="0"/>
            </a:spcBef>
            <a:spcAft>
              <a:spcPct val="15000"/>
            </a:spcAft>
            <a:buChar char="•"/>
          </a:pPr>
          <a:r>
            <a:rPr lang="en-US" sz="2000" kern="1200" dirty="0"/>
            <a:t>Patient Protections and Support</a:t>
          </a:r>
        </a:p>
        <a:p>
          <a:pPr marL="228600" lvl="1" indent="-228600" algn="l" defTabSz="889000">
            <a:lnSpc>
              <a:spcPct val="90000"/>
            </a:lnSpc>
            <a:spcBef>
              <a:spcPct val="0"/>
            </a:spcBef>
            <a:spcAft>
              <a:spcPct val="15000"/>
            </a:spcAft>
            <a:buChar char="•"/>
          </a:pPr>
          <a:r>
            <a:rPr lang="en-US" sz="2000" kern="1200" dirty="0"/>
            <a:t>Provider Payment</a:t>
          </a:r>
        </a:p>
        <a:p>
          <a:pPr marL="228600" lvl="1" indent="-228600" algn="l" defTabSz="889000">
            <a:lnSpc>
              <a:spcPct val="90000"/>
            </a:lnSpc>
            <a:spcBef>
              <a:spcPct val="0"/>
            </a:spcBef>
            <a:spcAft>
              <a:spcPct val="15000"/>
            </a:spcAft>
            <a:buChar char="•"/>
          </a:pPr>
          <a:r>
            <a:rPr lang="en-US" sz="2000" kern="1200" dirty="0"/>
            <a:t>Health Information Technology</a:t>
          </a:r>
        </a:p>
      </dsp:txBody>
      <dsp:txXfrm>
        <a:off x="0" y="758171"/>
        <a:ext cx="3801293" cy="373319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462CF8-F423-4B32-8601-E01D7F5DD9D8}">
      <dsp:nvSpPr>
        <dsp:cNvPr id="0" name=""/>
        <dsp:cNvSpPr/>
      </dsp:nvSpPr>
      <dsp:spPr>
        <a:xfrm>
          <a:off x="0" y="0"/>
          <a:ext cx="3879670" cy="728479"/>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b="1" kern="1200" dirty="0"/>
            <a:t>Budget Review                                   (Annual Review of ACO Plan)</a:t>
          </a:r>
          <a:endParaRPr lang="en-US" sz="2000" kern="1200" dirty="0"/>
        </a:p>
      </dsp:txBody>
      <dsp:txXfrm>
        <a:off x="0" y="0"/>
        <a:ext cx="3879670" cy="728479"/>
      </dsp:txXfrm>
    </dsp:sp>
    <dsp:sp modelId="{C4812D06-9E48-4DA6-B969-E80048FA18AF}">
      <dsp:nvSpPr>
        <dsp:cNvPr id="0" name=""/>
        <dsp:cNvSpPr/>
      </dsp:nvSpPr>
      <dsp:spPr>
        <a:xfrm>
          <a:off x="0" y="754575"/>
          <a:ext cx="3879670" cy="362339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ACO Provider Network </a:t>
          </a:r>
        </a:p>
        <a:p>
          <a:pPr marL="228600" lvl="1" indent="-228600" algn="l" defTabSz="889000">
            <a:lnSpc>
              <a:spcPct val="90000"/>
            </a:lnSpc>
            <a:spcBef>
              <a:spcPct val="0"/>
            </a:spcBef>
            <a:spcAft>
              <a:spcPct val="15000"/>
            </a:spcAft>
            <a:buChar char="•"/>
          </a:pPr>
          <a:r>
            <a:rPr lang="en-US" sz="2000" kern="1200" dirty="0"/>
            <a:t>Payer Programs</a:t>
          </a:r>
        </a:p>
        <a:p>
          <a:pPr marL="228600" lvl="1" indent="-228600" algn="l" defTabSz="889000">
            <a:lnSpc>
              <a:spcPct val="90000"/>
            </a:lnSpc>
            <a:spcBef>
              <a:spcPct val="0"/>
            </a:spcBef>
            <a:spcAft>
              <a:spcPct val="15000"/>
            </a:spcAft>
            <a:buChar char="•"/>
          </a:pPr>
          <a:r>
            <a:rPr lang="en-US" sz="2000" kern="1200" dirty="0"/>
            <a:t>Budget and Financial Plan</a:t>
          </a:r>
        </a:p>
        <a:p>
          <a:pPr marL="228600" lvl="1" indent="-228600" algn="l" defTabSz="889000">
            <a:lnSpc>
              <a:spcPct val="90000"/>
            </a:lnSpc>
            <a:spcBef>
              <a:spcPct val="0"/>
            </a:spcBef>
            <a:spcAft>
              <a:spcPct val="15000"/>
            </a:spcAft>
            <a:buChar char="•"/>
          </a:pPr>
          <a:r>
            <a:rPr lang="en-US" sz="2000" kern="1200" dirty="0"/>
            <a:t>Risk Mitigation Plan</a:t>
          </a:r>
        </a:p>
        <a:p>
          <a:pPr marL="228600" lvl="1" indent="-228600" algn="l" defTabSz="889000">
            <a:lnSpc>
              <a:spcPct val="90000"/>
            </a:lnSpc>
            <a:spcBef>
              <a:spcPct val="0"/>
            </a:spcBef>
            <a:spcAft>
              <a:spcPct val="15000"/>
            </a:spcAft>
            <a:buChar char="•"/>
          </a:pPr>
          <a:r>
            <a:rPr lang="en-US" sz="2000" kern="1200" dirty="0"/>
            <a:t>ACO Quality, Model of Care and Community Integration Initiatives </a:t>
          </a:r>
        </a:p>
        <a:p>
          <a:pPr marL="228600" lvl="1" indent="-228600" algn="l" defTabSz="889000">
            <a:lnSpc>
              <a:spcPct val="90000"/>
            </a:lnSpc>
            <a:spcBef>
              <a:spcPct val="0"/>
            </a:spcBef>
            <a:spcAft>
              <a:spcPct val="15000"/>
            </a:spcAft>
            <a:buChar char="•"/>
          </a:pPr>
          <a:r>
            <a:rPr lang="en-US" sz="2000" kern="1200" dirty="0"/>
            <a:t>Compliance with All-Payer Model </a:t>
          </a:r>
        </a:p>
        <a:p>
          <a:pPr marL="228600" lvl="1" indent="-228600" algn="l" defTabSz="889000">
            <a:lnSpc>
              <a:spcPct val="90000"/>
            </a:lnSpc>
            <a:spcBef>
              <a:spcPct val="0"/>
            </a:spcBef>
            <a:spcAft>
              <a:spcPct val="15000"/>
            </a:spcAft>
            <a:buChar char="•"/>
          </a:pPr>
          <a:r>
            <a:rPr lang="en-US" sz="2000" kern="1200" dirty="0"/>
            <a:t>Measurement of Primary Care Spending</a:t>
          </a:r>
        </a:p>
      </dsp:txBody>
      <dsp:txXfrm>
        <a:off x="0" y="754575"/>
        <a:ext cx="3879670" cy="362339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016591-5F19-43CA-B075-A4A94A8E7844}">
      <dsp:nvSpPr>
        <dsp:cNvPr id="0" name=""/>
        <dsp:cNvSpPr/>
      </dsp:nvSpPr>
      <dsp:spPr>
        <a:xfrm>
          <a:off x="2009" y="448481"/>
          <a:ext cx="1788169" cy="715267"/>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012" tIns="30671" rIns="30671" bIns="30671" numCol="1" spcCol="1270" anchor="ctr" anchorCtr="0">
          <a:noAutofit/>
        </a:bodyPr>
        <a:lstStyle/>
        <a:p>
          <a:pPr marL="0" lvl="0" indent="0" algn="ctr" defTabSz="1022350">
            <a:lnSpc>
              <a:spcPct val="90000"/>
            </a:lnSpc>
            <a:spcBef>
              <a:spcPct val="0"/>
            </a:spcBef>
            <a:spcAft>
              <a:spcPct val="35000"/>
            </a:spcAft>
            <a:buNone/>
          </a:pPr>
          <a:r>
            <a:rPr lang="en-US" sz="2300" kern="1200" dirty="0"/>
            <a:t>PY1 (2018)</a:t>
          </a:r>
        </a:p>
      </dsp:txBody>
      <dsp:txXfrm>
        <a:off x="359643" y="448481"/>
        <a:ext cx="1072902" cy="715267"/>
      </dsp:txXfrm>
    </dsp:sp>
    <dsp:sp modelId="{FD74AE8C-FC82-42C4-8D05-715534F76B21}">
      <dsp:nvSpPr>
        <dsp:cNvPr id="0" name=""/>
        <dsp:cNvSpPr/>
      </dsp:nvSpPr>
      <dsp:spPr>
        <a:xfrm>
          <a:off x="1611362" y="448481"/>
          <a:ext cx="1788169" cy="715267"/>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012" tIns="30671" rIns="30671" bIns="30671" numCol="1" spcCol="1270" anchor="ctr" anchorCtr="0">
          <a:noAutofit/>
        </a:bodyPr>
        <a:lstStyle/>
        <a:p>
          <a:pPr marL="0" lvl="0" indent="0" algn="ctr" defTabSz="1022350">
            <a:lnSpc>
              <a:spcPct val="90000"/>
            </a:lnSpc>
            <a:spcBef>
              <a:spcPct val="0"/>
            </a:spcBef>
            <a:spcAft>
              <a:spcPct val="35000"/>
            </a:spcAft>
            <a:buNone/>
          </a:pPr>
          <a:r>
            <a:rPr lang="en-US" sz="2300" kern="1200" dirty="0"/>
            <a:t>PY2 (2019)</a:t>
          </a:r>
        </a:p>
      </dsp:txBody>
      <dsp:txXfrm>
        <a:off x="1968996" y="448481"/>
        <a:ext cx="1072902" cy="715267"/>
      </dsp:txXfrm>
    </dsp:sp>
    <dsp:sp modelId="{5383F807-10BD-4292-8C5A-5E3EA7D4C719}">
      <dsp:nvSpPr>
        <dsp:cNvPr id="0" name=""/>
        <dsp:cNvSpPr/>
      </dsp:nvSpPr>
      <dsp:spPr>
        <a:xfrm>
          <a:off x="3220715" y="448481"/>
          <a:ext cx="1788169" cy="715267"/>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012" tIns="30671" rIns="30671" bIns="30671" numCol="1" spcCol="1270" anchor="ctr" anchorCtr="0">
          <a:noAutofit/>
        </a:bodyPr>
        <a:lstStyle/>
        <a:p>
          <a:pPr marL="0" lvl="0" indent="0" algn="ctr" defTabSz="1022350">
            <a:lnSpc>
              <a:spcPct val="90000"/>
            </a:lnSpc>
            <a:spcBef>
              <a:spcPct val="0"/>
            </a:spcBef>
            <a:spcAft>
              <a:spcPct val="35000"/>
            </a:spcAft>
            <a:buNone/>
          </a:pPr>
          <a:r>
            <a:rPr lang="en-US" sz="2300" kern="1200" dirty="0"/>
            <a:t>PY3 (2020)</a:t>
          </a:r>
        </a:p>
      </dsp:txBody>
      <dsp:txXfrm>
        <a:off x="3578349" y="448481"/>
        <a:ext cx="1072902" cy="715267"/>
      </dsp:txXfrm>
    </dsp:sp>
    <dsp:sp modelId="{01567F42-02E7-4D29-A764-57BE5C5A1DE3}">
      <dsp:nvSpPr>
        <dsp:cNvPr id="0" name=""/>
        <dsp:cNvSpPr/>
      </dsp:nvSpPr>
      <dsp:spPr>
        <a:xfrm>
          <a:off x="4830067" y="448481"/>
          <a:ext cx="1788169" cy="715267"/>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012" tIns="30671" rIns="30671" bIns="30671" numCol="1" spcCol="1270" anchor="ctr" anchorCtr="0">
          <a:noAutofit/>
        </a:bodyPr>
        <a:lstStyle/>
        <a:p>
          <a:pPr marL="0" lvl="0" indent="0" algn="ctr" defTabSz="1022350">
            <a:lnSpc>
              <a:spcPct val="90000"/>
            </a:lnSpc>
            <a:spcBef>
              <a:spcPct val="0"/>
            </a:spcBef>
            <a:spcAft>
              <a:spcPct val="35000"/>
            </a:spcAft>
            <a:buNone/>
          </a:pPr>
          <a:r>
            <a:rPr lang="en-US" sz="2300" kern="1200" dirty="0"/>
            <a:t>PY4 (2021)</a:t>
          </a:r>
        </a:p>
      </dsp:txBody>
      <dsp:txXfrm>
        <a:off x="5187701" y="448481"/>
        <a:ext cx="1072902" cy="715267"/>
      </dsp:txXfrm>
    </dsp:sp>
    <dsp:sp modelId="{D361C87F-9DAE-4B2B-9F8D-3A3101835D51}">
      <dsp:nvSpPr>
        <dsp:cNvPr id="0" name=""/>
        <dsp:cNvSpPr/>
      </dsp:nvSpPr>
      <dsp:spPr>
        <a:xfrm>
          <a:off x="6439420" y="448481"/>
          <a:ext cx="1788169" cy="715267"/>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012" tIns="30671" rIns="30671" bIns="30671" numCol="1" spcCol="1270" anchor="ctr" anchorCtr="0">
          <a:noAutofit/>
        </a:bodyPr>
        <a:lstStyle/>
        <a:p>
          <a:pPr marL="0" lvl="0" indent="0" algn="ctr" defTabSz="1022350">
            <a:lnSpc>
              <a:spcPct val="90000"/>
            </a:lnSpc>
            <a:spcBef>
              <a:spcPct val="0"/>
            </a:spcBef>
            <a:spcAft>
              <a:spcPct val="35000"/>
            </a:spcAft>
            <a:buNone/>
          </a:pPr>
          <a:r>
            <a:rPr lang="en-US" sz="2300" kern="1200" dirty="0"/>
            <a:t>PY5 (2022)</a:t>
          </a:r>
        </a:p>
      </dsp:txBody>
      <dsp:txXfrm>
        <a:off x="6797054" y="448481"/>
        <a:ext cx="1072902" cy="715267"/>
      </dsp:txXfrm>
    </dsp:sp>
  </dsp:spTree>
</dsp:drawing>
</file>

<file path=ppt/diagrams/layout1.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307743" cy="497522"/>
          </a:xfrm>
          <a:prstGeom prst="rect">
            <a:avLst/>
          </a:prstGeom>
        </p:spPr>
        <p:txBody>
          <a:bodyPr vert="horz" lIns="100242" tIns="50122" rIns="100242" bIns="50122" rtlCol="0"/>
          <a:lstStyle>
            <a:lvl1pPr algn="l">
              <a:defRPr sz="1200"/>
            </a:lvl1pPr>
          </a:lstStyle>
          <a:p>
            <a:endParaRPr lang="en-US"/>
          </a:p>
        </p:txBody>
      </p:sp>
      <p:sp>
        <p:nvSpPr>
          <p:cNvPr id="3" name="Date Placeholder 2"/>
          <p:cNvSpPr>
            <a:spLocks noGrp="1"/>
          </p:cNvSpPr>
          <p:nvPr>
            <p:ph type="dt" idx="1"/>
          </p:nvPr>
        </p:nvSpPr>
        <p:spPr>
          <a:xfrm>
            <a:off x="4323745" y="0"/>
            <a:ext cx="3307743" cy="497522"/>
          </a:xfrm>
          <a:prstGeom prst="rect">
            <a:avLst/>
          </a:prstGeom>
        </p:spPr>
        <p:txBody>
          <a:bodyPr vert="horz" lIns="100242" tIns="50122" rIns="100242" bIns="50122" rtlCol="0"/>
          <a:lstStyle>
            <a:lvl1pPr algn="r">
              <a:defRPr sz="1200"/>
            </a:lvl1pPr>
          </a:lstStyle>
          <a:p>
            <a:fld id="{C663E98F-D951-4E22-864C-6E164B147399}" type="datetimeFigureOut">
              <a:rPr lang="en-US" smtClean="0"/>
              <a:t>7/1/2019</a:t>
            </a:fld>
            <a:endParaRPr lang="en-US"/>
          </a:p>
        </p:txBody>
      </p:sp>
      <p:sp>
        <p:nvSpPr>
          <p:cNvPr id="4" name="Slide Image Placeholder 3"/>
          <p:cNvSpPr>
            <a:spLocks noGrp="1" noRot="1" noChangeAspect="1"/>
          </p:cNvSpPr>
          <p:nvPr>
            <p:ph type="sldImg" idx="2"/>
          </p:nvPr>
        </p:nvSpPr>
        <p:spPr>
          <a:xfrm>
            <a:off x="1584325" y="1239838"/>
            <a:ext cx="4464050" cy="3348037"/>
          </a:xfrm>
          <a:prstGeom prst="rect">
            <a:avLst/>
          </a:prstGeom>
          <a:noFill/>
          <a:ln w="12700">
            <a:solidFill>
              <a:prstClr val="black"/>
            </a:solidFill>
          </a:ln>
        </p:spPr>
        <p:txBody>
          <a:bodyPr vert="horz" lIns="100242" tIns="50122" rIns="100242" bIns="50122" rtlCol="0" anchor="ctr"/>
          <a:lstStyle/>
          <a:p>
            <a:endParaRPr lang="en-US"/>
          </a:p>
        </p:txBody>
      </p:sp>
      <p:sp>
        <p:nvSpPr>
          <p:cNvPr id="5" name="Notes Placeholder 4"/>
          <p:cNvSpPr>
            <a:spLocks noGrp="1"/>
          </p:cNvSpPr>
          <p:nvPr>
            <p:ph type="body" sz="quarter" idx="3"/>
          </p:nvPr>
        </p:nvSpPr>
        <p:spPr>
          <a:xfrm>
            <a:off x="763326" y="4772074"/>
            <a:ext cx="6106602" cy="3904423"/>
          </a:xfrm>
          <a:prstGeom prst="rect">
            <a:avLst/>
          </a:prstGeom>
        </p:spPr>
        <p:txBody>
          <a:bodyPr vert="horz" lIns="100242" tIns="50122" rIns="100242" bIns="5012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18476"/>
            <a:ext cx="3307743" cy="497521"/>
          </a:xfrm>
          <a:prstGeom prst="rect">
            <a:avLst/>
          </a:prstGeom>
        </p:spPr>
        <p:txBody>
          <a:bodyPr vert="horz" lIns="100242" tIns="50122" rIns="100242" bIns="50122" rtlCol="0" anchor="b"/>
          <a:lstStyle>
            <a:lvl1pPr algn="l">
              <a:defRPr sz="1200"/>
            </a:lvl1pPr>
          </a:lstStyle>
          <a:p>
            <a:endParaRPr lang="en-US"/>
          </a:p>
        </p:txBody>
      </p:sp>
      <p:sp>
        <p:nvSpPr>
          <p:cNvPr id="7" name="Slide Number Placeholder 6"/>
          <p:cNvSpPr>
            <a:spLocks noGrp="1"/>
          </p:cNvSpPr>
          <p:nvPr>
            <p:ph type="sldNum" sz="quarter" idx="5"/>
          </p:nvPr>
        </p:nvSpPr>
        <p:spPr>
          <a:xfrm>
            <a:off x="4323745" y="9418476"/>
            <a:ext cx="3307743" cy="497521"/>
          </a:xfrm>
          <a:prstGeom prst="rect">
            <a:avLst/>
          </a:prstGeom>
        </p:spPr>
        <p:txBody>
          <a:bodyPr vert="horz" lIns="100242" tIns="50122" rIns="100242" bIns="50122" rtlCol="0" anchor="b"/>
          <a:lstStyle>
            <a:lvl1pPr algn="r">
              <a:defRPr sz="1200"/>
            </a:lvl1pPr>
          </a:lstStyle>
          <a:p>
            <a:fld id="{65C099CB-14F5-427B-82D8-17FB886343FE}" type="slidenum">
              <a:rPr lang="en-US" smtClean="0"/>
              <a:t>‹#›</a:t>
            </a:fld>
            <a:endParaRPr lang="en-US"/>
          </a:p>
        </p:txBody>
      </p:sp>
    </p:spTree>
    <p:extLst>
      <p:ext uri="{BB962C8B-B14F-4D97-AF65-F5344CB8AC3E}">
        <p14:creationId xmlns:p14="http://schemas.microsoft.com/office/powerpoint/2010/main" val="11322412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5C099CB-14F5-427B-82D8-17FB886343FE}" type="slidenum">
              <a:rPr lang="en-US" smtClean="0"/>
              <a:t>1</a:t>
            </a:fld>
            <a:endParaRPr lang="en-US"/>
          </a:p>
        </p:txBody>
      </p:sp>
    </p:spTree>
    <p:extLst>
      <p:ext uri="{BB962C8B-B14F-4D97-AF65-F5344CB8AC3E}">
        <p14:creationId xmlns:p14="http://schemas.microsoft.com/office/powerpoint/2010/main" val="14785476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8357">
              <a:defRPr/>
            </a:pPr>
            <a:r>
              <a:rPr lang="en-US" dirty="0"/>
              <a:t>MELISSA - This is another slide we’ve used a couple times. It is just trying to show the levers the Board has to impact the goals of the model. The green boxes are relatively new responsibilities that the Board has. The blue boxes are the Board’s traditional responsibilities. We’ve covered the fist box, which are the authorities that the GMCB has under the Agreement. The next two boxes, ACO certification and ACO budget review, are statutory authorities the legislature gave the board in Act 113 of 2016. </a:t>
            </a:r>
          </a:p>
        </p:txBody>
      </p:sp>
      <p:sp>
        <p:nvSpPr>
          <p:cNvPr id="4" name="Slide Number Placeholder 3"/>
          <p:cNvSpPr>
            <a:spLocks noGrp="1"/>
          </p:cNvSpPr>
          <p:nvPr>
            <p:ph type="sldNum" sz="quarter" idx="10"/>
          </p:nvPr>
        </p:nvSpPr>
        <p:spPr/>
        <p:txBody>
          <a:bodyPr/>
          <a:lstStyle/>
          <a:p>
            <a:fld id="{65C099CB-14F5-427B-82D8-17FB886343FE}" type="slidenum">
              <a:rPr lang="en-US" smtClean="0"/>
              <a:t>10</a:t>
            </a:fld>
            <a:endParaRPr lang="en-US"/>
          </a:p>
        </p:txBody>
      </p:sp>
    </p:spTree>
    <p:extLst>
      <p:ext uri="{BB962C8B-B14F-4D97-AF65-F5344CB8AC3E}">
        <p14:creationId xmlns:p14="http://schemas.microsoft.com/office/powerpoint/2010/main" val="22029844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MELISSA - This slide is showing generally what the ACO certification and budget review processes look at. This is very summarized, but in certification we’re looking at things like the ACO’s governance structure, its population health management and care coordination approach and program, its patient protections and supports, its performance evaluation and improvement program, and so on.  In ACO budget review, we’re obviously looking at the ACO’s budget and its planned revenue and expenses. We’re also looking at its risk mitigation plan. We’re looking at its anticipated payer programs and how those align with the requirements of the Agreement. We’re looking at the ACO’s growth and how that compares to the requirements of the Agreement. We’re also looking at projected scale and participation of providers. </a:t>
            </a:r>
          </a:p>
        </p:txBody>
      </p:sp>
      <p:sp>
        <p:nvSpPr>
          <p:cNvPr id="4" name="Slide Number Placeholder 3"/>
          <p:cNvSpPr>
            <a:spLocks noGrp="1"/>
          </p:cNvSpPr>
          <p:nvPr>
            <p:ph type="sldNum" sz="quarter" idx="5"/>
          </p:nvPr>
        </p:nvSpPr>
        <p:spPr/>
        <p:txBody>
          <a:bodyPr/>
          <a:lstStyle/>
          <a:p>
            <a:fld id="{65C099CB-14F5-427B-82D8-17FB886343FE}" type="slidenum">
              <a:rPr lang="en-US" smtClean="0"/>
              <a:t>11</a:t>
            </a:fld>
            <a:endParaRPr lang="en-US"/>
          </a:p>
        </p:txBody>
      </p:sp>
    </p:spTree>
    <p:extLst>
      <p:ext uri="{BB962C8B-B14F-4D97-AF65-F5344CB8AC3E}">
        <p14:creationId xmlns:p14="http://schemas.microsoft.com/office/powerpoint/2010/main" val="4998039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MELISSA - This slide is showing generally what the ACO certification and budget review processes look at. This is very summarized, but in certification we’re looking at things like the ACO’s governance structure, its population health management and care coordination approach and program, its patient protections and supports, its performance evaluation and improvement program, and so on.  In ACO budget review, we’re obviously looking at the ACO’s budget and its planned revenue and expenses. We’re also looking at its risk mitigation plan. We’re looking at its anticipated payer programs and how those align with the requirements of the Agreement. We’re looking at the ACO’s growth and how that compares to the requirements of the Agreement. We’re also looking at projected scale and participation of providers. </a:t>
            </a:r>
          </a:p>
        </p:txBody>
      </p:sp>
      <p:sp>
        <p:nvSpPr>
          <p:cNvPr id="4" name="Slide Number Placeholder 3"/>
          <p:cNvSpPr>
            <a:spLocks noGrp="1"/>
          </p:cNvSpPr>
          <p:nvPr>
            <p:ph type="sldNum" sz="quarter" idx="5"/>
          </p:nvPr>
        </p:nvSpPr>
        <p:spPr/>
        <p:txBody>
          <a:bodyPr/>
          <a:lstStyle/>
          <a:p>
            <a:fld id="{65C099CB-14F5-427B-82D8-17FB886343FE}" type="slidenum">
              <a:rPr lang="en-US" smtClean="0"/>
              <a:t>12</a:t>
            </a:fld>
            <a:endParaRPr lang="en-US"/>
          </a:p>
        </p:txBody>
      </p:sp>
    </p:spTree>
    <p:extLst>
      <p:ext uri="{BB962C8B-B14F-4D97-AF65-F5344CB8AC3E}">
        <p14:creationId xmlns:p14="http://schemas.microsoft.com/office/powerpoint/2010/main" val="23077375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MELISSA - GMCB also works to ensure its other regulatory levers are aligned with All-Payer Model goals, including… </a:t>
            </a:r>
          </a:p>
          <a:p>
            <a:endParaRPr lang="en-US" dirty="0"/>
          </a:p>
          <a:p>
            <a:pPr marL="368903" indent="-368903">
              <a:buFont typeface="Arial" panose="020B0604020202020204" pitchFamily="34" charset="0"/>
              <a:buChar char="•"/>
            </a:pPr>
            <a:r>
              <a:rPr lang="en-US" b="1" dirty="0"/>
              <a:t>Hospital Budget Review</a:t>
            </a:r>
            <a:r>
              <a:rPr lang="en-US" dirty="0"/>
              <a:t>: Board works to align with APM and ACO regulation through hospital Net Patient Revenue (NPR) decisions, evaluation of hospital health care reform investments, and asking about hospitals’ ACO participation</a:t>
            </a:r>
          </a:p>
          <a:p>
            <a:pPr marL="368903" indent="-368903">
              <a:buFont typeface="Arial" panose="020B0604020202020204" pitchFamily="34" charset="0"/>
              <a:buChar char="•"/>
            </a:pPr>
            <a:r>
              <a:rPr lang="en-US" b="1" dirty="0"/>
              <a:t>Health Insurance Rate Review</a:t>
            </a:r>
            <a:r>
              <a:rPr lang="en-US" dirty="0"/>
              <a:t>: Align through discussion of ACO participation in rate hearings</a:t>
            </a:r>
          </a:p>
          <a:p>
            <a:pPr marL="368903" indent="-368903">
              <a:buFont typeface="Arial" panose="020B0604020202020204" pitchFamily="34" charset="0"/>
              <a:buChar char="•"/>
            </a:pPr>
            <a:r>
              <a:rPr lang="en-US" b="1" dirty="0"/>
              <a:t>Certificate of Need</a:t>
            </a:r>
            <a:r>
              <a:rPr lang="en-US" dirty="0"/>
              <a:t>: Align through considering ACO participation as a factor in CON reviews. Example: 2017 Green Mountain Surgery Center approval required the new facility to participate in the ACO’s network</a:t>
            </a:r>
            <a:endParaRPr lang="en-US" b="1" dirty="0"/>
          </a:p>
          <a:p>
            <a:endParaRPr lang="en-US" dirty="0"/>
          </a:p>
        </p:txBody>
      </p:sp>
      <p:sp>
        <p:nvSpPr>
          <p:cNvPr id="4" name="Slide Number Placeholder 3"/>
          <p:cNvSpPr>
            <a:spLocks noGrp="1"/>
          </p:cNvSpPr>
          <p:nvPr>
            <p:ph type="sldNum" sz="quarter" idx="5"/>
          </p:nvPr>
        </p:nvSpPr>
        <p:spPr/>
        <p:txBody>
          <a:bodyPr/>
          <a:lstStyle/>
          <a:p>
            <a:fld id="{65C099CB-14F5-427B-82D8-17FB886343FE}" type="slidenum">
              <a:rPr lang="en-US" smtClean="0"/>
              <a:t>13</a:t>
            </a:fld>
            <a:endParaRPr lang="en-US"/>
          </a:p>
        </p:txBody>
      </p:sp>
    </p:spTree>
    <p:extLst>
      <p:ext uri="{BB962C8B-B14F-4D97-AF65-F5344CB8AC3E}">
        <p14:creationId xmlns:p14="http://schemas.microsoft.com/office/powerpoint/2010/main" val="5709547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SARAH</a:t>
            </a:r>
          </a:p>
          <a:p>
            <a:endParaRPr lang="en-US" dirty="0"/>
          </a:p>
          <a:p>
            <a:r>
              <a:rPr lang="en-US" dirty="0"/>
              <a:t>This slide outlines the reports that we are responsible for submitting to CMMI through the duration of the agreement. You’ll notice that Year 2, which we’re in now, is a big year for our analytics and reporting activities, with a number of recurring reports starting this year – we’ve only listed them at their outset. These recurring reports include: </a:t>
            </a:r>
          </a:p>
          <a:p>
            <a:pPr marL="184452" indent="-184452">
              <a:buFont typeface="Arial" panose="020B0604020202020204" pitchFamily="34" charset="0"/>
              <a:buChar char="•"/>
            </a:pPr>
            <a:r>
              <a:rPr lang="en-US" b="1" dirty="0"/>
              <a:t>Total Cost of Care </a:t>
            </a:r>
            <a:r>
              <a:rPr lang="en-US" dirty="0"/>
              <a:t>reporting, which began earlier this spring and will continue quarterly for the duration of the Agreement. TCOC reports come out about 9 months after the end of the quarter during which services are delivered – so, our first report including a full year of data will be submitted in September of this year for the 2018 performance year.</a:t>
            </a:r>
          </a:p>
          <a:p>
            <a:pPr marL="184452" indent="-184452">
              <a:buFont typeface="Arial" panose="020B0604020202020204" pitchFamily="34" charset="0"/>
              <a:buChar char="•"/>
            </a:pPr>
            <a:r>
              <a:rPr lang="en-US" dirty="0"/>
              <a:t>Annual </a:t>
            </a:r>
            <a:r>
              <a:rPr lang="en-US" b="1" dirty="0"/>
              <a:t>Payer Differential </a:t>
            </a:r>
            <a:r>
              <a:rPr lang="en-US" dirty="0"/>
              <a:t>reporting, which measure the percent ACO benchmarks increase by payer, also began this spring. </a:t>
            </a:r>
          </a:p>
          <a:p>
            <a:pPr marL="184452" indent="-184452">
              <a:buFont typeface="Arial" panose="020B0604020202020204" pitchFamily="34" charset="0"/>
              <a:buChar char="•"/>
            </a:pPr>
            <a:r>
              <a:rPr lang="en-US" dirty="0"/>
              <a:t>We’ll begin reporting on model </a:t>
            </a:r>
            <a:r>
              <a:rPr lang="en-US" b="1" dirty="0"/>
              <a:t>Scale and Alignment</a:t>
            </a:r>
            <a:r>
              <a:rPr lang="en-US" dirty="0"/>
              <a:t> in June, and our first </a:t>
            </a:r>
            <a:r>
              <a:rPr lang="en-US" b="1" dirty="0"/>
              <a:t>Quality</a:t>
            </a:r>
            <a:r>
              <a:rPr lang="en-US" dirty="0"/>
              <a:t> report is due in September. </a:t>
            </a:r>
          </a:p>
          <a:p>
            <a:pPr marL="184452" indent="-184452">
              <a:buFont typeface="Arial" panose="020B0604020202020204" pitchFamily="34" charset="0"/>
              <a:buChar char="•"/>
            </a:pPr>
            <a:endParaRPr lang="en-US" dirty="0"/>
          </a:p>
          <a:p>
            <a:r>
              <a:rPr lang="en-US" dirty="0"/>
              <a:t>In addition, Vermont will produce a handful of one-off reports on particular topics, including: </a:t>
            </a:r>
          </a:p>
          <a:p>
            <a:pPr marL="184452" indent="-184452">
              <a:buFont typeface="Arial" panose="020B0604020202020204" pitchFamily="34" charset="0"/>
              <a:buChar char="•"/>
            </a:pPr>
            <a:r>
              <a:rPr lang="en-US" b="1" dirty="0"/>
              <a:t>Reports on different aspects of the Payer Differential analysis</a:t>
            </a:r>
            <a:r>
              <a:rPr lang="en-US" dirty="0"/>
              <a:t>; </a:t>
            </a:r>
          </a:p>
          <a:p>
            <a:pPr marL="184452" indent="-184452">
              <a:buFont typeface="Arial" panose="020B0604020202020204" pitchFamily="34" charset="0"/>
              <a:buChar char="•"/>
            </a:pPr>
            <a:r>
              <a:rPr lang="en-US" dirty="0"/>
              <a:t>A </a:t>
            </a:r>
            <a:r>
              <a:rPr lang="en-US" b="1" dirty="0"/>
              <a:t>Public Health System Accountability Framework </a:t>
            </a:r>
            <a:r>
              <a:rPr lang="en-US" b="0" dirty="0"/>
              <a:t>(led by AHS), and</a:t>
            </a:r>
            <a:r>
              <a:rPr lang="en-US" dirty="0"/>
              <a:t> </a:t>
            </a:r>
          </a:p>
          <a:p>
            <a:pPr marL="184452" indent="-184452">
              <a:buFont typeface="Arial" panose="020B0604020202020204" pitchFamily="34" charset="0"/>
              <a:buChar char="•"/>
            </a:pPr>
            <a:r>
              <a:rPr lang="en-US" dirty="0"/>
              <a:t>A </a:t>
            </a:r>
            <a:r>
              <a:rPr lang="en-US" b="1" dirty="0"/>
              <a:t>Plan to Integrate Medicaid Mental Health, SUD, and HCBS Services </a:t>
            </a:r>
            <a:r>
              <a:rPr lang="en-US" dirty="0"/>
              <a:t>within All-Payer Financial Target Services (again led by AHS).</a:t>
            </a:r>
          </a:p>
        </p:txBody>
      </p:sp>
      <p:sp>
        <p:nvSpPr>
          <p:cNvPr id="4" name="Slide Number Placeholder 3"/>
          <p:cNvSpPr>
            <a:spLocks noGrp="1"/>
          </p:cNvSpPr>
          <p:nvPr>
            <p:ph type="sldNum" sz="quarter" idx="5"/>
          </p:nvPr>
        </p:nvSpPr>
        <p:spPr/>
        <p:txBody>
          <a:bodyPr/>
          <a:lstStyle/>
          <a:p>
            <a:fld id="{65C099CB-14F5-427B-82D8-17FB886343FE}" type="slidenum">
              <a:rPr lang="en-US" smtClean="0"/>
              <a:t>14</a:t>
            </a:fld>
            <a:endParaRPr lang="en-US"/>
          </a:p>
        </p:txBody>
      </p:sp>
    </p:spTree>
    <p:extLst>
      <p:ext uri="{BB962C8B-B14F-4D97-AF65-F5344CB8AC3E}">
        <p14:creationId xmlns:p14="http://schemas.microsoft.com/office/powerpoint/2010/main" val="1068058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5C099CB-14F5-427B-82D8-17FB886343FE}" type="slidenum">
              <a:rPr lang="en-US" smtClean="0"/>
              <a:t>15</a:t>
            </a:fld>
            <a:endParaRPr lang="en-US"/>
          </a:p>
        </p:txBody>
      </p:sp>
    </p:spTree>
    <p:extLst>
      <p:ext uri="{BB962C8B-B14F-4D97-AF65-F5344CB8AC3E}">
        <p14:creationId xmlns:p14="http://schemas.microsoft.com/office/powerpoint/2010/main" val="36087331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MELISSA - </a:t>
            </a:r>
          </a:p>
        </p:txBody>
      </p:sp>
      <p:sp>
        <p:nvSpPr>
          <p:cNvPr id="4" name="Slide Number Placeholder 3"/>
          <p:cNvSpPr>
            <a:spLocks noGrp="1"/>
          </p:cNvSpPr>
          <p:nvPr>
            <p:ph type="sldNum" sz="quarter" idx="5"/>
          </p:nvPr>
        </p:nvSpPr>
        <p:spPr/>
        <p:txBody>
          <a:bodyPr/>
          <a:lstStyle/>
          <a:p>
            <a:fld id="{65C099CB-14F5-427B-82D8-17FB886343FE}" type="slidenum">
              <a:rPr lang="en-US" smtClean="0"/>
              <a:t>16</a:t>
            </a:fld>
            <a:endParaRPr lang="en-US"/>
          </a:p>
        </p:txBody>
      </p:sp>
    </p:spTree>
    <p:extLst>
      <p:ext uri="{BB962C8B-B14F-4D97-AF65-F5344CB8AC3E}">
        <p14:creationId xmlns:p14="http://schemas.microsoft.com/office/powerpoint/2010/main" val="17700764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MELISSA - While we anticipate that we are below our scale targets, as you can see from this slide, the geographic reach of the model has growth significantly between 2017, PY 0, and 2019, PY 2. We went from four communities participating in a Medicaid risk-based program in 2017 to all but two communities participating in at least one risk program in 2019. </a:t>
            </a:r>
          </a:p>
        </p:txBody>
      </p:sp>
      <p:sp>
        <p:nvSpPr>
          <p:cNvPr id="4" name="Slide Number Placeholder 3"/>
          <p:cNvSpPr>
            <a:spLocks noGrp="1"/>
          </p:cNvSpPr>
          <p:nvPr>
            <p:ph type="sldNum" sz="quarter" idx="5"/>
          </p:nvPr>
        </p:nvSpPr>
        <p:spPr/>
        <p:txBody>
          <a:bodyPr/>
          <a:lstStyle/>
          <a:p>
            <a:fld id="{65C099CB-14F5-427B-82D8-17FB886343FE}" type="slidenum">
              <a:rPr lang="en-US" smtClean="0"/>
              <a:t>17</a:t>
            </a:fld>
            <a:endParaRPr lang="en-US"/>
          </a:p>
        </p:txBody>
      </p:sp>
    </p:spTree>
    <p:extLst>
      <p:ext uri="{BB962C8B-B14F-4D97-AF65-F5344CB8AC3E}">
        <p14:creationId xmlns:p14="http://schemas.microsoft.com/office/powerpoint/2010/main" val="14536204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SARAH – </a:t>
            </a:r>
          </a:p>
          <a:p>
            <a:r>
              <a:rPr lang="en-US" dirty="0"/>
              <a:t>To put the All-Payer ACO Model in context, I’m going to start with a quote from the Board’s decision to sign the All-Payer Model Agreement: </a:t>
            </a:r>
          </a:p>
          <a:p>
            <a:endParaRPr lang="en-US" dirty="0"/>
          </a:p>
          <a:p>
            <a:r>
              <a:rPr lang="en-US" b="1" dirty="0"/>
              <a:t>The rising cost of health care imposes unsustainable financial burdens on Vermonters and their families, impedes equitable access to preventive care, and threatens to cripple our State’s economy. Left unchecked and uncontrolled, it will prevent Vermont from reaching its goal to ensure that all of its citizens have access to affordable, high-quality health care. </a:t>
            </a:r>
          </a:p>
          <a:p>
            <a:endParaRPr lang="en-US" dirty="0"/>
          </a:p>
          <a:p>
            <a:r>
              <a:rPr lang="en-US" dirty="0"/>
              <a:t>To couple this with data – the slide shows data from the Vermont Health Care Expenditure Analysis, which has been tracking Vermont’s health care spending since the 1990s. In 2017, the most recent year for which data is available, Vermont health care spending grew 1.7%.</a:t>
            </a:r>
          </a:p>
          <a:p>
            <a:endParaRPr lang="en-US" dirty="0"/>
          </a:p>
          <a:p>
            <a:r>
              <a:rPr lang="en-US" dirty="0"/>
              <a:t>-----</a:t>
            </a:r>
          </a:p>
          <a:p>
            <a:pPr defTabSz="983742">
              <a:defRPr/>
            </a:pPr>
            <a:r>
              <a:rPr lang="en-US" dirty="0"/>
              <a:t>In 2015, Total nominal US </a:t>
            </a:r>
            <a:r>
              <a:rPr lang="en-US" b="1" dirty="0"/>
              <a:t>health care spending</a:t>
            </a:r>
            <a:r>
              <a:rPr lang="en-US" dirty="0"/>
              <a:t> increased 5.8 percent and reached $3.2 trillion. On a per person basis, </a:t>
            </a:r>
            <a:r>
              <a:rPr lang="en-US" b="1" dirty="0"/>
              <a:t>spending</a:t>
            </a:r>
            <a:r>
              <a:rPr lang="en-US" dirty="0"/>
              <a:t> on </a:t>
            </a:r>
            <a:r>
              <a:rPr lang="en-US" b="1" dirty="0"/>
              <a:t>health care</a:t>
            </a:r>
            <a:r>
              <a:rPr lang="en-US" dirty="0"/>
              <a:t> increased 5.0 percent, reaching $9,990.  National Health care spending grew at 4.3% in 2016</a:t>
            </a:r>
          </a:p>
          <a:p>
            <a:endParaRPr lang="en-US" dirty="0"/>
          </a:p>
          <a:p>
            <a:endParaRPr lang="en-US" dirty="0"/>
          </a:p>
        </p:txBody>
      </p:sp>
      <p:sp>
        <p:nvSpPr>
          <p:cNvPr id="4" name="Slide Number Placeholder 3"/>
          <p:cNvSpPr>
            <a:spLocks noGrp="1"/>
          </p:cNvSpPr>
          <p:nvPr>
            <p:ph type="sldNum" sz="quarter" idx="10"/>
          </p:nvPr>
        </p:nvSpPr>
        <p:spPr/>
        <p:txBody>
          <a:bodyPr/>
          <a:lstStyle/>
          <a:p>
            <a:fld id="{65C099CB-14F5-427B-82D8-17FB886343FE}" type="slidenum">
              <a:rPr lang="en-US" smtClean="0"/>
              <a:t>2</a:t>
            </a:fld>
            <a:endParaRPr lang="en-US"/>
          </a:p>
        </p:txBody>
      </p:sp>
    </p:spTree>
    <p:extLst>
      <p:ext uri="{BB962C8B-B14F-4D97-AF65-F5344CB8AC3E}">
        <p14:creationId xmlns:p14="http://schemas.microsoft.com/office/powerpoint/2010/main" val="8633273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SARAH – </a:t>
            </a:r>
          </a:p>
          <a:p>
            <a:r>
              <a:rPr lang="en-US" dirty="0"/>
              <a:t>Health care is also growing faster than our economy – the health care share of Vermont’s GSP has risen precipitously over the last 20 years, as has health care as a percent of national GDP.</a:t>
            </a:r>
          </a:p>
        </p:txBody>
      </p:sp>
      <p:sp>
        <p:nvSpPr>
          <p:cNvPr id="4" name="Slide Number Placeholder 3"/>
          <p:cNvSpPr>
            <a:spLocks noGrp="1"/>
          </p:cNvSpPr>
          <p:nvPr>
            <p:ph type="sldNum" sz="quarter" idx="10"/>
          </p:nvPr>
        </p:nvSpPr>
        <p:spPr/>
        <p:txBody>
          <a:bodyPr/>
          <a:lstStyle/>
          <a:p>
            <a:fld id="{65C099CB-14F5-427B-82D8-17FB886343FE}" type="slidenum">
              <a:rPr lang="en-US" smtClean="0"/>
              <a:t>3</a:t>
            </a:fld>
            <a:endParaRPr lang="en-US"/>
          </a:p>
        </p:txBody>
      </p:sp>
    </p:spTree>
    <p:extLst>
      <p:ext uri="{BB962C8B-B14F-4D97-AF65-F5344CB8AC3E}">
        <p14:creationId xmlns:p14="http://schemas.microsoft.com/office/powerpoint/2010/main" val="40449018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SARAH – </a:t>
            </a:r>
          </a:p>
          <a:p>
            <a:r>
              <a:rPr lang="en-US" dirty="0"/>
              <a:t>Despite high spending, health outcomes must also improve. Though Vermont is consistently ranked one of the healthiest states in the nation, chronic disease, suicide, and drug overdose take a huge toll on Vermont and Vermonters.</a:t>
            </a:r>
          </a:p>
          <a:p>
            <a:endParaRPr lang="en-US" dirty="0"/>
          </a:p>
          <a:p>
            <a:pPr marL="368903" indent="-368903">
              <a:buFont typeface="Arial" panose="020B0604020202020204" pitchFamily="34" charset="0"/>
              <a:buChar char="•"/>
            </a:pPr>
            <a:r>
              <a:rPr lang="en-US" dirty="0"/>
              <a:t>Chronic diseases are the most common cause of death in Vermont. In 2014, the most recent year of data available, </a:t>
            </a:r>
            <a:r>
              <a:rPr lang="en-US" b="1" dirty="0"/>
              <a:t>78% of Vermont deaths were caused by chronic diseases</a:t>
            </a:r>
            <a:endParaRPr lang="en-US" dirty="0"/>
          </a:p>
          <a:p>
            <a:pPr marL="368903" indent="-368903">
              <a:buFont typeface="Arial" panose="020B0604020202020204" pitchFamily="34" charset="0"/>
              <a:buChar char="•"/>
            </a:pPr>
            <a:r>
              <a:rPr lang="en-US" dirty="0"/>
              <a:t>Vermont’s death rates from </a:t>
            </a:r>
            <a:r>
              <a:rPr lang="en-US" b="1" dirty="0"/>
              <a:t>suicide and drug overdose </a:t>
            </a:r>
            <a:r>
              <a:rPr lang="en-US" dirty="0"/>
              <a:t>are higher than the national average</a:t>
            </a:r>
          </a:p>
          <a:p>
            <a:endParaRPr lang="en-US" dirty="0"/>
          </a:p>
        </p:txBody>
      </p:sp>
      <p:sp>
        <p:nvSpPr>
          <p:cNvPr id="4" name="Slide Number Placeholder 3"/>
          <p:cNvSpPr>
            <a:spLocks noGrp="1"/>
          </p:cNvSpPr>
          <p:nvPr>
            <p:ph type="sldNum" sz="quarter" idx="5"/>
          </p:nvPr>
        </p:nvSpPr>
        <p:spPr/>
        <p:txBody>
          <a:bodyPr/>
          <a:lstStyle/>
          <a:p>
            <a:fld id="{65C099CB-14F5-427B-82D8-17FB886343FE}" type="slidenum">
              <a:rPr lang="en-US" smtClean="0"/>
              <a:t>4</a:t>
            </a:fld>
            <a:endParaRPr lang="en-US"/>
          </a:p>
        </p:txBody>
      </p:sp>
    </p:spTree>
    <p:extLst>
      <p:ext uri="{BB962C8B-B14F-4D97-AF65-F5344CB8AC3E}">
        <p14:creationId xmlns:p14="http://schemas.microsoft.com/office/powerpoint/2010/main" val="2952999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7984">
              <a:defRPr/>
            </a:pPr>
            <a:r>
              <a:rPr lang="en-US" dirty="0">
                <a:latin typeface="Palatino Linotype" panose="02040502050505030304" pitchFamily="18" charset="0"/>
              </a:rPr>
              <a:t>Vermont is introducing payment reforms to reinforce and enable transformations in care delivery, with the ultimate goal being to achieve improvements in health and slower cost growth. </a:t>
            </a:r>
          </a:p>
          <a:p>
            <a:pPr defTabSz="927984">
              <a:defRPr/>
            </a:pPr>
            <a:endParaRPr lang="en-US" dirty="0">
              <a:latin typeface="Palatino Linotype" panose="02040502050505030304" pitchFamily="18" charset="0"/>
            </a:endParaRPr>
          </a:p>
          <a:p>
            <a:pPr defTabSz="927984">
              <a:defRPr/>
            </a:pPr>
            <a:r>
              <a:rPr lang="en-US" dirty="0">
                <a:latin typeface="Palatino Linotype" panose="02040502050505030304" pitchFamily="18" charset="0"/>
              </a:rPr>
              <a:t>A key concept here is:</a:t>
            </a:r>
          </a:p>
          <a:p>
            <a:pPr defTabSz="927984">
              <a:defRPr/>
            </a:pPr>
            <a:r>
              <a:rPr lang="en-US" dirty="0">
                <a:latin typeface="Palatino Linotype" panose="02040502050505030304" pitchFamily="18" charset="0"/>
              </a:rPr>
              <a:t>When you put providers at risk for the cost and quality of care delivered to patients, it will spur increased investments in and focus on primary care and prevention, since t</a:t>
            </a:r>
            <a:r>
              <a:rPr lang="en-US" dirty="0"/>
              <a:t>here is consensus that a strong primary care foundation with an enhanced focus on preventive services can improve health care quality, improve the health of the population, and help keep costs down. </a:t>
            </a:r>
          </a:p>
          <a:p>
            <a:pPr defTabSz="927984">
              <a:defRPr/>
            </a:pPr>
            <a:endParaRPr lang="en-US" dirty="0"/>
          </a:p>
          <a:p>
            <a:pPr defTabSz="927984">
              <a:defRPr/>
            </a:pPr>
            <a:r>
              <a:rPr lang="en-US" dirty="0"/>
              <a:t>The last column here describes the three population health goals that are found in the All Payer Model Agreement. These are health outcomes that Vermont is trying to positively impact through this model. </a:t>
            </a:r>
          </a:p>
        </p:txBody>
      </p:sp>
      <p:sp>
        <p:nvSpPr>
          <p:cNvPr id="4" name="Slide Number Placeholder 3"/>
          <p:cNvSpPr>
            <a:spLocks noGrp="1"/>
          </p:cNvSpPr>
          <p:nvPr>
            <p:ph type="sldNum" sz="quarter" idx="5"/>
          </p:nvPr>
        </p:nvSpPr>
        <p:spPr/>
        <p:txBody>
          <a:bodyPr/>
          <a:lstStyle/>
          <a:p>
            <a:fld id="{65C099CB-14F5-427B-82D8-17FB886343FE}" type="slidenum">
              <a:rPr lang="en-US" smtClean="0"/>
              <a:t>5</a:t>
            </a:fld>
            <a:endParaRPr lang="en-US"/>
          </a:p>
        </p:txBody>
      </p:sp>
    </p:spTree>
    <p:extLst>
      <p:ext uri="{BB962C8B-B14F-4D97-AF65-F5344CB8AC3E}">
        <p14:creationId xmlns:p14="http://schemas.microsoft.com/office/powerpoint/2010/main" val="36854506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MELISSA - Include alignment with federal policy: </a:t>
            </a:r>
          </a:p>
          <a:p>
            <a:pPr marL="371633" indent="-371633">
              <a:buFont typeface="Arial" panose="020B0604020202020204" pitchFamily="34" charset="0"/>
              <a:buChar char="•"/>
            </a:pPr>
            <a:r>
              <a:rPr lang="en-US" dirty="0"/>
              <a:t>Vermont’s All-Payer ACO Model builds on </a:t>
            </a:r>
            <a:r>
              <a:rPr lang="en-US" b="1" dirty="0"/>
              <a:t>Medicare’s Next Generation ACO Model</a:t>
            </a:r>
            <a:r>
              <a:rPr lang="en-US" dirty="0"/>
              <a:t>, with Vermont-specific modifications that reflect our population and health care delivery system</a:t>
            </a:r>
          </a:p>
          <a:p>
            <a:pPr marL="371633" indent="-371633">
              <a:buFont typeface="Arial" panose="020B0604020202020204" pitchFamily="34" charset="0"/>
              <a:buChar char="•"/>
            </a:pPr>
            <a:r>
              <a:rPr lang="en-US" dirty="0"/>
              <a:t>Vermont providers who participate in ACO are </a:t>
            </a:r>
            <a:r>
              <a:rPr lang="en-US" b="1" dirty="0"/>
              <a:t>exempt from burdensome Medicare reporting requirements</a:t>
            </a:r>
            <a:r>
              <a:rPr lang="en-US" dirty="0"/>
              <a:t> (MACRA/MIPS)</a:t>
            </a:r>
          </a:p>
          <a:p>
            <a:endParaRPr lang="en-US" dirty="0"/>
          </a:p>
        </p:txBody>
      </p:sp>
      <p:sp>
        <p:nvSpPr>
          <p:cNvPr id="4" name="Slide Number Placeholder 3"/>
          <p:cNvSpPr>
            <a:spLocks noGrp="1"/>
          </p:cNvSpPr>
          <p:nvPr>
            <p:ph type="sldNum" sz="quarter" idx="10"/>
          </p:nvPr>
        </p:nvSpPr>
        <p:spPr/>
        <p:txBody>
          <a:bodyPr/>
          <a:lstStyle/>
          <a:p>
            <a:fld id="{E579C637-2005-48CD-9D46-5C8F520F1236}" type="slidenum">
              <a:rPr lang="en-US" smtClean="0"/>
              <a:pPr/>
              <a:t>6</a:t>
            </a:fld>
            <a:endParaRPr lang="en-US" dirty="0"/>
          </a:p>
        </p:txBody>
      </p:sp>
    </p:spTree>
    <p:extLst>
      <p:ext uri="{BB962C8B-B14F-4D97-AF65-F5344CB8AC3E}">
        <p14:creationId xmlns:p14="http://schemas.microsoft.com/office/powerpoint/2010/main" val="33961966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SARAH – Vermont is responsible for a few things under the APM Agreement: </a:t>
            </a:r>
          </a:p>
          <a:p>
            <a:pPr defTabSz="1002419">
              <a:defRPr/>
            </a:pPr>
            <a:endParaRPr lang="en-US" dirty="0"/>
          </a:p>
          <a:p>
            <a:pPr defTabSz="1002419">
              <a:defRPr/>
            </a:pPr>
            <a:r>
              <a:rPr lang="en-US" b="1" dirty="0"/>
              <a:t>In the box on the left</a:t>
            </a:r>
            <a:r>
              <a:rPr lang="en-US" dirty="0"/>
              <a:t>, you’ll see that the Agreement includes cost and quality targets. </a:t>
            </a:r>
          </a:p>
          <a:p>
            <a:pPr marL="165261" indent="-165261" defTabSz="1002419">
              <a:buFont typeface="Arial" panose="020B0604020202020204" pitchFamily="34" charset="0"/>
              <a:buChar char="•"/>
              <a:defRPr/>
            </a:pPr>
            <a:r>
              <a:rPr lang="en-US" b="1" dirty="0"/>
              <a:t>Cost targets </a:t>
            </a:r>
            <a:r>
              <a:rPr lang="en-US" dirty="0"/>
              <a:t>require Vermont to limit spending growth for certain services for both Medicare and “all-payer beneficiaries,” which includes most Vermonters. </a:t>
            </a:r>
          </a:p>
          <a:p>
            <a:pPr marL="165261" indent="-165261" defTabSz="1002419">
              <a:buFont typeface="Arial" panose="020B0604020202020204" pitchFamily="34" charset="0"/>
              <a:buChar char="•"/>
              <a:defRPr/>
            </a:pPr>
            <a:r>
              <a:rPr lang="en-US" dirty="0"/>
              <a:t>With respect to </a:t>
            </a:r>
            <a:r>
              <a:rPr lang="en-US" b="1" dirty="0"/>
              <a:t>quality</a:t>
            </a:r>
            <a:r>
              <a:rPr lang="en-US" dirty="0"/>
              <a:t>, the State is responsible for meeting targets on 20 different quality measures, including three statewide population health goals - we’ll talk about more on the next slide.</a:t>
            </a:r>
          </a:p>
          <a:p>
            <a:endParaRPr lang="en-US" dirty="0"/>
          </a:p>
          <a:p>
            <a:pPr defTabSz="1002419">
              <a:defRPr/>
            </a:pPr>
            <a:r>
              <a:rPr lang="en-US" b="1" dirty="0"/>
              <a:t>Moving to the box on the right</a:t>
            </a:r>
            <a:r>
              <a:rPr lang="en-US" dirty="0"/>
              <a:t>, </a:t>
            </a:r>
          </a:p>
          <a:p>
            <a:pPr marL="165261" indent="-165261" defTabSz="1002419">
              <a:buFont typeface="Arial" panose="020B0604020202020204" pitchFamily="34" charset="0"/>
              <a:buChar char="•"/>
              <a:defRPr/>
            </a:pPr>
            <a:r>
              <a:rPr lang="en-US" dirty="0"/>
              <a:t>the State is also responsible for ensuring that ACO programs in Vermont are </a:t>
            </a:r>
            <a:r>
              <a:rPr lang="en-US" b="1" dirty="0"/>
              <a:t>aligned</a:t>
            </a:r>
            <a:r>
              <a:rPr lang="en-US" dirty="0"/>
              <a:t> with one another in certain key areas, including attribution (who’s a member of the ACO?), services for which the ACO is held financially accountable, quality measures, and payment mechanisms and risk arrangements (the ACO’s financial arrangements). </a:t>
            </a:r>
          </a:p>
          <a:p>
            <a:pPr marL="165261" indent="-165261" defTabSz="1002419">
              <a:buFont typeface="Arial" panose="020B0604020202020204" pitchFamily="34" charset="0"/>
              <a:buChar char="•"/>
              <a:defRPr/>
            </a:pPr>
            <a:r>
              <a:rPr lang="en-US" dirty="0"/>
              <a:t>Finally, the All-Payer Model signatories are responsible for steadily </a:t>
            </a:r>
            <a:r>
              <a:rPr lang="en-US" b="1" dirty="0"/>
              <a:t>increasing the scale </a:t>
            </a:r>
            <a:r>
              <a:rPr lang="en-US" dirty="0"/>
              <a:t>of the model over the life of the agreement – the number of Vermonters who are ACO members – which will happen as more payers and providers decide to contract with the ACO. Scale and alignment are both important for ensuring that providers have strong, consistent incentives to make changes that will reduce cost and improve quality. Multi-payer alignment on things like quality measures also supports decreased provider administrative burden.</a:t>
            </a:r>
          </a:p>
        </p:txBody>
      </p:sp>
      <p:sp>
        <p:nvSpPr>
          <p:cNvPr id="4" name="Slide Number Placeholder 3"/>
          <p:cNvSpPr>
            <a:spLocks noGrp="1"/>
          </p:cNvSpPr>
          <p:nvPr>
            <p:ph type="sldNum" sz="quarter" idx="10"/>
          </p:nvPr>
        </p:nvSpPr>
        <p:spPr/>
        <p:txBody>
          <a:bodyPr/>
          <a:lstStyle/>
          <a:p>
            <a:fld id="{65C099CB-14F5-427B-82D8-17FB886343FE}" type="slidenum">
              <a:rPr lang="en-US" smtClean="0"/>
              <a:t>7</a:t>
            </a:fld>
            <a:endParaRPr lang="en-US"/>
          </a:p>
        </p:txBody>
      </p:sp>
    </p:spTree>
    <p:extLst>
      <p:ext uri="{BB962C8B-B14F-4D97-AF65-F5344CB8AC3E}">
        <p14:creationId xmlns:p14="http://schemas.microsoft.com/office/powerpoint/2010/main" val="16293607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r>
              <a:rPr lang="en-US" dirty="0"/>
              <a:t>SARAH – </a:t>
            </a:r>
          </a:p>
          <a:p>
            <a:pPr marL="0" lvl="1"/>
            <a:r>
              <a:rPr lang="en-US" dirty="0"/>
              <a:t>Now we’ll dig into quality a little. As mentioned on the previous slide, Vermont is responsible for meeting targets on 20 measures under the Model. These fall into 3 buckets: </a:t>
            </a:r>
          </a:p>
          <a:p>
            <a:pPr marL="0" lvl="1"/>
            <a:endParaRPr lang="en-US" b="1" dirty="0"/>
          </a:p>
          <a:p>
            <a:pPr marL="377648" lvl="1" indent="-377648">
              <a:buFont typeface="+mj-lt"/>
              <a:buAutoNum type="arabicPeriod"/>
            </a:pPr>
            <a:r>
              <a:rPr lang="en-US" b="1" dirty="0"/>
              <a:t>Process Milestones – </a:t>
            </a:r>
            <a:r>
              <a:rPr lang="en-US" dirty="0"/>
              <a:t>Ensuring that the State and ACO are striving towards improvement on quality and population health. </a:t>
            </a:r>
            <a:r>
              <a:rPr lang="en-US" b="1" dirty="0"/>
              <a:t>EXAMPLE</a:t>
            </a:r>
            <a:r>
              <a:rPr lang="en-US" dirty="0"/>
              <a:t>: Rate of adults receiving MAT.</a:t>
            </a:r>
          </a:p>
          <a:p>
            <a:pPr marL="377648" lvl="1" indent="-377648">
              <a:buFont typeface="+mj-lt"/>
              <a:buAutoNum type="arabicPeriod"/>
            </a:pPr>
            <a:r>
              <a:rPr lang="en-US" b="1" dirty="0"/>
              <a:t>Health Care Delivery System Quality Measures and Targets – </a:t>
            </a:r>
            <a:r>
              <a:rPr lang="en-US" dirty="0"/>
              <a:t>Measures and targets evaluating ACO performance and quality of care; for these measures, the population is people attributed to the ACO. Measures can be multi-payer or payer-specific. </a:t>
            </a:r>
            <a:r>
              <a:rPr lang="en-US" b="1" dirty="0"/>
              <a:t>EXAMPLE</a:t>
            </a:r>
            <a:r>
              <a:rPr lang="en-US" dirty="0"/>
              <a:t>: Initiation of Alcohol and Other Drug Dependence Treatment.</a:t>
            </a:r>
          </a:p>
          <a:p>
            <a:pPr marL="377648" lvl="1" indent="-377648">
              <a:buFont typeface="+mj-lt"/>
              <a:buAutoNum type="arabicPeriod"/>
            </a:pPr>
            <a:r>
              <a:rPr lang="en-US" b="1" dirty="0"/>
              <a:t>Population Health Outcome Measures and Targets – </a:t>
            </a:r>
            <a:r>
              <a:rPr lang="en-US" dirty="0"/>
              <a:t>Statewide measures and targets related to the health of the population, regardless of whether the population seeks care or not. Population generally includes all Vermonters. These measures are very unique to Vermont’s model – we’re one of the first initiatives to commit to big statewide health improvement goals as part of a major delivery system and payment reform model. Each of the Process Milestones and Health Care Delivery System Quality Targets supports achievement of one of the statewide Population Health Outcomes. </a:t>
            </a:r>
            <a:r>
              <a:rPr lang="en-US" b="1" dirty="0"/>
              <a:t>EXAMPLE</a:t>
            </a:r>
            <a:r>
              <a:rPr lang="en-US" dirty="0"/>
              <a:t>: Deaths from drug overdose. </a:t>
            </a:r>
          </a:p>
          <a:p>
            <a:pPr marL="377648" lvl="1" indent="-377648">
              <a:buFont typeface="+mj-lt"/>
              <a:buAutoNum type="arabicPeriod"/>
            </a:pPr>
            <a:endParaRPr lang="en-US" dirty="0"/>
          </a:p>
          <a:p>
            <a:pPr marL="0" lvl="1"/>
            <a:r>
              <a:rPr lang="en-US" dirty="0"/>
              <a:t>(Point to Michele, Quality Queen)</a:t>
            </a:r>
          </a:p>
        </p:txBody>
      </p:sp>
      <p:sp>
        <p:nvSpPr>
          <p:cNvPr id="4" name="Slide Number Placeholder 3"/>
          <p:cNvSpPr>
            <a:spLocks noGrp="1"/>
          </p:cNvSpPr>
          <p:nvPr>
            <p:ph type="sldNum" sz="quarter" idx="10"/>
          </p:nvPr>
        </p:nvSpPr>
        <p:spPr/>
        <p:txBody>
          <a:bodyPr/>
          <a:lstStyle/>
          <a:p>
            <a:fld id="{65C099CB-14F5-427B-82D8-17FB886343FE}" type="slidenum">
              <a:rPr lang="en-US" smtClean="0"/>
              <a:t>8</a:t>
            </a:fld>
            <a:endParaRPr lang="en-US"/>
          </a:p>
        </p:txBody>
      </p:sp>
    </p:spTree>
    <p:extLst>
      <p:ext uri="{BB962C8B-B14F-4D97-AF65-F5344CB8AC3E}">
        <p14:creationId xmlns:p14="http://schemas.microsoft.com/office/powerpoint/2010/main" val="41487768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5C099CB-14F5-427B-82D8-17FB886343FE}" type="slidenum">
              <a:rPr lang="en-US" smtClean="0"/>
              <a:t>9</a:t>
            </a:fld>
            <a:endParaRPr lang="en-US"/>
          </a:p>
        </p:txBody>
      </p:sp>
    </p:spTree>
    <p:extLst>
      <p:ext uri="{BB962C8B-B14F-4D97-AF65-F5344CB8AC3E}">
        <p14:creationId xmlns:p14="http://schemas.microsoft.com/office/powerpoint/2010/main" val="269022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stretch>
            <a:fillRect/>
          </a:stretch>
        </p:blipFill>
        <p:spPr>
          <a:xfrm>
            <a:off x="61189" y="1304131"/>
            <a:ext cx="2925622" cy="3886200"/>
          </a:xfrm>
          <a:prstGeom prst="rect">
            <a:avLst/>
          </a:prstGeom>
          <a:effectLst>
            <a:softEdge rad="127000"/>
          </a:effectLst>
        </p:spPr>
      </p:pic>
      <p:pic>
        <p:nvPicPr>
          <p:cNvPr id="7" name="Picture 4" descr="page header.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23813"/>
            <a:ext cx="9153525" cy="1155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a:extLst>
              <a:ext uri="{FF2B5EF4-FFF2-40B4-BE49-F238E27FC236}">
                <a16:creationId xmlns:a16="http://schemas.microsoft.com/office/drawing/2014/main" id="{80186F55-144B-46E2-8033-2F5E424E66D8}"/>
              </a:ext>
            </a:extLst>
          </p:cNvPr>
          <p:cNvSpPr>
            <a:spLocks noGrp="1"/>
          </p:cNvSpPr>
          <p:nvPr>
            <p:ph type="body" sz="quarter" idx="10"/>
          </p:nvPr>
        </p:nvSpPr>
        <p:spPr>
          <a:xfrm>
            <a:off x="2986088" y="3109913"/>
            <a:ext cx="5541962" cy="1077912"/>
          </a:xfrm>
        </p:spPr>
        <p:txBody>
          <a:bodyPr>
            <a:normAutofit/>
          </a:bodyPr>
          <a:lstStyle>
            <a:lvl1pPr algn="ctr">
              <a:defRPr sz="2400"/>
            </a:lvl1pPr>
            <a:lvl2pPr marL="457200" indent="0">
              <a:buNone/>
              <a:defRPr/>
            </a:lvl2pPr>
          </a:lstStyle>
          <a:p>
            <a:pPr lvl="0"/>
            <a:r>
              <a:rPr lang="en-US" dirty="0"/>
              <a:t>Edit Master text styles</a:t>
            </a:r>
          </a:p>
        </p:txBody>
      </p:sp>
      <p:sp>
        <p:nvSpPr>
          <p:cNvPr id="9" name="Text Placeholder 8">
            <a:extLst>
              <a:ext uri="{FF2B5EF4-FFF2-40B4-BE49-F238E27FC236}">
                <a16:creationId xmlns:a16="http://schemas.microsoft.com/office/drawing/2014/main" id="{6E0B9D44-8B3B-4114-9C58-A419967666C9}"/>
              </a:ext>
            </a:extLst>
          </p:cNvPr>
          <p:cNvSpPr>
            <a:spLocks noGrp="1"/>
          </p:cNvSpPr>
          <p:nvPr>
            <p:ph type="body" sz="quarter" idx="11" hasCustomPrompt="1"/>
          </p:nvPr>
        </p:nvSpPr>
        <p:spPr>
          <a:xfrm>
            <a:off x="2986088" y="1717675"/>
            <a:ext cx="5541962" cy="1392238"/>
          </a:xfrm>
        </p:spPr>
        <p:txBody>
          <a:bodyPr anchor="b">
            <a:normAutofit/>
          </a:bodyPr>
          <a:lstStyle>
            <a:lvl1pPr algn="ctr" defTabSz="914400" rtl="0" eaLnBrk="1" latinLnBrk="0" hangingPunct="1">
              <a:spcBef>
                <a:spcPct val="0"/>
              </a:spcBef>
              <a:buNone/>
              <a:defRPr lang="en-US" sz="3600" kern="1200" dirty="0" smtClean="0">
                <a:solidFill>
                  <a:srgbClr val="339966"/>
                </a:solidFill>
                <a:latin typeface="Franklin Gothic Medium" panose="020B0603020102020204" pitchFamily="34" charset="0"/>
                <a:ea typeface="+mj-ea"/>
                <a:cs typeface="+mj-cs"/>
              </a:defRPr>
            </a:lvl1pPr>
            <a:lvl2pPr marL="457200" indent="0">
              <a:buNone/>
              <a:defRPr/>
            </a:lvl2pPr>
          </a:lstStyle>
          <a:p>
            <a:pPr lvl="0"/>
            <a:r>
              <a:rPr lang="en-US" dirty="0"/>
              <a:t>TITLE</a:t>
            </a:r>
          </a:p>
        </p:txBody>
      </p:sp>
    </p:spTree>
    <p:extLst>
      <p:ext uri="{BB962C8B-B14F-4D97-AF65-F5344CB8AC3E}">
        <p14:creationId xmlns:p14="http://schemas.microsoft.com/office/powerpoint/2010/main" val="2782776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3565930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hasCustomPrompt="1"/>
          </p:nvPr>
        </p:nvSpPr>
        <p:spPr/>
        <p:txBody>
          <a:bodyPr vert="eaVert"/>
          <a:lstStyle>
            <a:lvl1pPr>
              <a:defRPr/>
            </a:lvl1pPr>
            <a:lvl2pPr>
              <a:defRPr>
                <a:latin typeface="Palatino Linotype" panose="02040502050505030304" pitchFamily="18" charset="0"/>
              </a:defRPr>
            </a:lvl2pPr>
            <a:lvl3pPr>
              <a:defRPr>
                <a:latin typeface="Palatino Linotype" panose="02040502050505030304" pitchFamily="18" charset="0"/>
              </a:defRPr>
            </a:lvl3pPr>
            <a:lvl4pPr>
              <a:defRPr>
                <a:latin typeface="Palatino Linotype" panose="02040502050505030304" pitchFamily="18" charset="0"/>
              </a:defRPr>
            </a:lvl4pPr>
            <a:lvl5pPr>
              <a:defRPr>
                <a:latin typeface="Palatino Linotype" panose="020405020505050303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864705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lvl2pPr>
              <a:defRPr>
                <a:latin typeface="Palatino Linotype" panose="02040502050505030304" pitchFamily="18" charset="0"/>
              </a:defRPr>
            </a:lvl2pPr>
            <a:lvl3pPr>
              <a:defRPr>
                <a:latin typeface="Palatino Linotype" panose="02040502050505030304" pitchFamily="18" charset="0"/>
              </a:defRPr>
            </a:lvl3pPr>
            <a:lvl4pPr>
              <a:defRPr>
                <a:latin typeface="Palatino Linotype" panose="02040502050505030304" pitchFamily="18" charset="0"/>
              </a:defRPr>
            </a:lvl4pPr>
            <a:lvl5pPr>
              <a:defRPr>
                <a:latin typeface="Palatino Linotype" panose="020405020505050303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739989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stretch>
            <a:fillRect/>
          </a:stretch>
        </p:blipFill>
        <p:spPr>
          <a:xfrm>
            <a:off x="61189" y="1304131"/>
            <a:ext cx="2925622" cy="3886200"/>
          </a:xfrm>
          <a:prstGeom prst="rect">
            <a:avLst/>
          </a:prstGeom>
          <a:effectLst>
            <a:softEdge rad="127000"/>
          </a:effectLst>
        </p:spPr>
      </p:pic>
      <p:pic>
        <p:nvPicPr>
          <p:cNvPr id="7" name="Picture 4" descr="page header.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23813"/>
            <a:ext cx="9153525" cy="1155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01612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defRPr sz="2000"/>
            </a:lvl1pPr>
            <a:lvl2pPr>
              <a:defRPr sz="2000">
                <a:latin typeface="Palatino Linotype" panose="02040502050505030304" pitchFamily="18" charset="0"/>
              </a:defRPr>
            </a:lvl2pPr>
            <a:lvl3pPr>
              <a:defRPr sz="1800">
                <a:latin typeface="Palatino Linotype" panose="02040502050505030304" pitchFamily="18" charset="0"/>
              </a:defRPr>
            </a:lvl3pPr>
            <a:lvl4pPr>
              <a:defRPr sz="1800">
                <a:latin typeface="Palatino Linotype" panose="02040502050505030304" pitchFamily="18" charset="0"/>
              </a:defRPr>
            </a:lvl4pPr>
            <a:lvl5pPr>
              <a:defRPr sz="1800">
                <a:latin typeface="Palatino Linotype" panose="020405020505050303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176435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739E07EF-996B-48C8-81D7-47C47D20C14A}"/>
              </a:ext>
            </a:extLst>
          </p:cNvPr>
          <p:cNvSpPr>
            <a:spLocks noGrp="1"/>
          </p:cNvSpPr>
          <p:nvPr>
            <p:ph type="body" sz="quarter" idx="10"/>
          </p:nvPr>
        </p:nvSpPr>
        <p:spPr>
          <a:xfrm>
            <a:off x="457200" y="3993023"/>
            <a:ext cx="8229600" cy="1077912"/>
          </a:xfrm>
        </p:spPr>
        <p:txBody>
          <a:bodyPr>
            <a:normAutofit/>
          </a:bodyPr>
          <a:lstStyle>
            <a:lvl1pPr algn="l">
              <a:defRPr sz="2400"/>
            </a:lvl1pPr>
            <a:lvl2pPr marL="457200" indent="0">
              <a:buNone/>
              <a:defRPr/>
            </a:lvl2pPr>
          </a:lstStyle>
          <a:p>
            <a:pPr lvl="0"/>
            <a:r>
              <a:rPr lang="en-US" dirty="0"/>
              <a:t>Edit Master text styles</a:t>
            </a:r>
          </a:p>
        </p:txBody>
      </p:sp>
      <p:sp>
        <p:nvSpPr>
          <p:cNvPr id="3" name="Text Placeholder 8">
            <a:extLst>
              <a:ext uri="{FF2B5EF4-FFF2-40B4-BE49-F238E27FC236}">
                <a16:creationId xmlns:a16="http://schemas.microsoft.com/office/drawing/2014/main" id="{8E8FAFAD-9228-43EF-BACE-A787F2453A58}"/>
              </a:ext>
            </a:extLst>
          </p:cNvPr>
          <p:cNvSpPr>
            <a:spLocks noGrp="1"/>
          </p:cNvSpPr>
          <p:nvPr>
            <p:ph type="body" sz="quarter" idx="11" hasCustomPrompt="1"/>
          </p:nvPr>
        </p:nvSpPr>
        <p:spPr>
          <a:xfrm>
            <a:off x="457200" y="2600785"/>
            <a:ext cx="8229600" cy="1392238"/>
          </a:xfrm>
        </p:spPr>
        <p:txBody>
          <a:bodyPr anchor="b">
            <a:normAutofit/>
          </a:bodyPr>
          <a:lstStyle>
            <a:lvl1pPr algn="l" defTabSz="914400" rtl="0" eaLnBrk="1" latinLnBrk="0" hangingPunct="1">
              <a:spcBef>
                <a:spcPct val="0"/>
              </a:spcBef>
              <a:buNone/>
              <a:defRPr lang="en-US" sz="3600" kern="1200" dirty="0" smtClean="0">
                <a:solidFill>
                  <a:srgbClr val="339966"/>
                </a:solidFill>
                <a:latin typeface="Franklin Gothic Medium" panose="020B0603020102020204" pitchFamily="34" charset="0"/>
                <a:ea typeface="+mj-ea"/>
                <a:cs typeface="+mj-cs"/>
              </a:defRPr>
            </a:lvl1pPr>
            <a:lvl2pPr marL="457200" indent="0">
              <a:buNone/>
              <a:defRPr/>
            </a:lvl2pPr>
          </a:lstStyle>
          <a:p>
            <a:pPr lvl="0"/>
            <a:r>
              <a:rPr lang="en-US" dirty="0"/>
              <a:t>TITLE</a:t>
            </a:r>
          </a:p>
        </p:txBody>
      </p:sp>
    </p:spTree>
    <p:extLst>
      <p:ext uri="{BB962C8B-B14F-4D97-AF65-F5344CB8AC3E}">
        <p14:creationId xmlns:p14="http://schemas.microsoft.com/office/powerpoint/2010/main" val="30624758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o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02300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hasCustomPrompt="1"/>
          </p:nvPr>
        </p:nvSpPr>
        <p:spPr>
          <a:xfrm>
            <a:off x="457200" y="1600200"/>
            <a:ext cx="4038600" cy="4525963"/>
          </a:xfrm>
        </p:spPr>
        <p:txBody>
          <a:bodyPr/>
          <a:lstStyle>
            <a:lvl1pPr>
              <a:defRPr sz="2800"/>
            </a:lvl1pPr>
            <a:lvl2pPr>
              <a:defRPr sz="2400">
                <a:latin typeface="Palatino Linotype" panose="02040502050505030304" pitchFamily="18" charset="0"/>
              </a:defRPr>
            </a:lvl2pPr>
            <a:lvl3pPr>
              <a:defRPr sz="2000">
                <a:latin typeface="Palatino Linotype" panose="02040502050505030304" pitchFamily="18" charset="0"/>
              </a:defRPr>
            </a:lvl3pPr>
            <a:lvl4pPr>
              <a:defRPr sz="1800">
                <a:latin typeface="Palatino Linotype" panose="02040502050505030304" pitchFamily="18" charset="0"/>
              </a:defRPr>
            </a:lvl4pPr>
            <a:lvl5pPr>
              <a:defRPr sz="1800">
                <a:latin typeface="Palatino Linotype" panose="02040502050505030304" pitchFamily="18"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atin typeface="Palatino Linotype" panose="02040502050505030304" pitchFamily="18" charset="0"/>
              </a:defRPr>
            </a:lvl2pPr>
            <a:lvl3pPr>
              <a:defRPr sz="2000">
                <a:latin typeface="Palatino Linotype" panose="02040502050505030304" pitchFamily="18" charset="0"/>
              </a:defRPr>
            </a:lvl3pPr>
            <a:lvl4pPr>
              <a:defRPr sz="1800">
                <a:latin typeface="Palatino Linotype" panose="02040502050505030304" pitchFamily="18" charset="0"/>
              </a:defRPr>
            </a:lvl4pPr>
            <a:lvl5pPr>
              <a:defRPr sz="1800">
                <a:latin typeface="Palatino Linotype" panose="02040502050505030304" pitchFamily="18"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6911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atin typeface="Palatino Linotype" panose="02040502050505030304" pitchFamily="18" charset="0"/>
              </a:defRPr>
            </a:lvl2pPr>
            <a:lvl3pPr>
              <a:defRPr sz="1800">
                <a:latin typeface="Palatino Linotype" panose="02040502050505030304" pitchFamily="18" charset="0"/>
              </a:defRPr>
            </a:lvl3pPr>
            <a:lvl4pPr>
              <a:defRPr sz="1600">
                <a:latin typeface="Palatino Linotype" panose="02040502050505030304" pitchFamily="18" charset="0"/>
              </a:defRPr>
            </a:lvl4pPr>
            <a:lvl5pPr>
              <a:defRPr sz="1600">
                <a:latin typeface="Palatino Linotype" panose="02040502050505030304" pitchFamily="18"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atin typeface="Palatino Linotype" panose="02040502050505030304" pitchFamily="18" charset="0"/>
              </a:defRPr>
            </a:lvl2pPr>
            <a:lvl3pPr>
              <a:defRPr sz="1800">
                <a:latin typeface="Palatino Linotype" panose="02040502050505030304" pitchFamily="18" charset="0"/>
              </a:defRPr>
            </a:lvl3pPr>
            <a:lvl4pPr>
              <a:defRPr sz="1600">
                <a:latin typeface="Palatino Linotype" panose="02040502050505030304" pitchFamily="18" charset="0"/>
              </a:defRPr>
            </a:lvl4pPr>
            <a:lvl5pPr>
              <a:defRPr sz="1600">
                <a:latin typeface="Palatino Linotype" panose="02040502050505030304" pitchFamily="18"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91650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730213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21692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atin typeface="Palatino Linotype" panose="02040502050505030304" pitchFamily="18" charset="0"/>
              </a:defRPr>
            </a:lvl2pPr>
            <a:lvl3pPr>
              <a:defRPr sz="2400">
                <a:latin typeface="Palatino Linotype" panose="02040502050505030304" pitchFamily="18" charset="0"/>
              </a:defRPr>
            </a:lvl3pPr>
            <a:lvl4pPr>
              <a:defRPr sz="2000">
                <a:latin typeface="Palatino Linotype" panose="02040502050505030304" pitchFamily="18" charset="0"/>
              </a:defRPr>
            </a:lvl4pPr>
            <a:lvl5pPr>
              <a:defRPr sz="2000">
                <a:latin typeface="Palatino Linotype" panose="02040502050505030304" pitchFamily="18"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1080416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5" descr="Page footer.jpg">
            <a:extLst>
              <a:ext uri="{FF2B5EF4-FFF2-40B4-BE49-F238E27FC236}">
                <a16:creationId xmlns:a16="http://schemas.microsoft.com/office/drawing/2014/main" id="{28501F24-7200-4D29-9D6A-103440A6E0F5}"/>
              </a:ext>
            </a:extLst>
          </p:cNvPr>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979" y="5998168"/>
            <a:ext cx="9144000" cy="859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endParaRPr lang="en-US" dirty="0"/>
          </a:p>
        </p:txBody>
      </p:sp>
      <p:sp>
        <p:nvSpPr>
          <p:cNvPr id="10" name="Slide Number Placeholder 5">
            <a:extLst>
              <a:ext uri="{FF2B5EF4-FFF2-40B4-BE49-F238E27FC236}">
                <a16:creationId xmlns:a16="http://schemas.microsoft.com/office/drawing/2014/main" id="{EAE949CA-C9D0-4340-8D27-9F0E29CA71D9}"/>
              </a:ext>
            </a:extLst>
          </p:cNvPr>
          <p:cNvSpPr txBox="1">
            <a:spLocks/>
          </p:cNvSpPr>
          <p:nvPr userDrawn="1"/>
        </p:nvSpPr>
        <p:spPr>
          <a:xfrm>
            <a:off x="381000" y="649287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C820DE8-B2A3-4495-B05C-4C28FA95D4C8}" type="slidenum">
              <a:rPr lang="en-US" sz="1200" smtClean="0">
                <a:solidFill>
                  <a:schemeClr val="bg1">
                    <a:lumMod val="50000"/>
                  </a:schemeClr>
                </a:solidFill>
              </a:rPr>
              <a:pPr/>
              <a:t>‹#›</a:t>
            </a:fld>
            <a:endParaRPr lang="en-US" sz="1200" dirty="0">
              <a:solidFill>
                <a:schemeClr val="bg1">
                  <a:lumMod val="50000"/>
                </a:schemeClr>
              </a:solidFill>
            </a:endParaRPr>
          </a:p>
        </p:txBody>
      </p:sp>
      <p:pic>
        <p:nvPicPr>
          <p:cNvPr id="7" name="Picture 4" descr="page header.jpg"/>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0" y="0"/>
            <a:ext cx="9153525" cy="38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4343293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8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hf hdr="0" ftr="0" dt="0"/>
  <p:txStyles>
    <p:titleStyle>
      <a:lvl1pPr algn="ctr" defTabSz="914400" rtl="0" eaLnBrk="1" latinLnBrk="0" hangingPunct="1">
        <a:spcBef>
          <a:spcPct val="0"/>
        </a:spcBef>
        <a:buNone/>
        <a:defRPr sz="3600" kern="1200">
          <a:solidFill>
            <a:srgbClr val="339966"/>
          </a:solidFill>
          <a:latin typeface="Franklin Gothic Medium" panose="020B0603020102020204" pitchFamily="34" charset="0"/>
          <a:ea typeface="+mj-ea"/>
          <a:cs typeface="+mj-cs"/>
        </a:defRPr>
      </a:lvl1pPr>
    </p:titleStyle>
    <p:bodyStyle>
      <a:lvl1pPr marL="0" indent="0" algn="l" defTabSz="914400" rtl="0" eaLnBrk="1" latinLnBrk="0" hangingPunct="1">
        <a:spcBef>
          <a:spcPct val="20000"/>
        </a:spcBef>
        <a:buFont typeface="Arial" panose="020B0604020202020204" pitchFamily="34" charset="0"/>
        <a:buNone/>
        <a:defRPr sz="1800" kern="1200">
          <a:solidFill>
            <a:schemeClr val="tx1"/>
          </a:solidFill>
          <a:latin typeface="Palatino Linotype" panose="02040502050505030304"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A376E7B-4072-412C-BC14-BC80C5471E03}"/>
              </a:ext>
            </a:extLst>
          </p:cNvPr>
          <p:cNvSpPr>
            <a:spLocks noGrp="1"/>
          </p:cNvSpPr>
          <p:nvPr>
            <p:ph type="body" sz="quarter" idx="10"/>
          </p:nvPr>
        </p:nvSpPr>
        <p:spPr>
          <a:xfrm>
            <a:off x="2813368" y="4044632"/>
            <a:ext cx="5541962" cy="1655128"/>
          </a:xfrm>
        </p:spPr>
        <p:txBody>
          <a:bodyPr>
            <a:normAutofit fontScale="92500" lnSpcReduction="20000"/>
          </a:bodyPr>
          <a:lstStyle/>
          <a:p>
            <a:pPr algn="ctr"/>
            <a:r>
              <a:rPr lang="en-US" dirty="0"/>
              <a:t>Melissa Miles, MPH</a:t>
            </a:r>
          </a:p>
          <a:p>
            <a:pPr algn="ctr"/>
            <a:r>
              <a:rPr lang="en-US" dirty="0"/>
              <a:t>Sarah Kinsler, MPH</a:t>
            </a:r>
          </a:p>
          <a:p>
            <a:pPr algn="ctr"/>
            <a:endParaRPr lang="en-US" sz="1300" dirty="0"/>
          </a:p>
          <a:p>
            <a:pPr algn="ctr"/>
            <a:r>
              <a:rPr lang="en-US" dirty="0"/>
              <a:t>GMCB General Advisory Committee</a:t>
            </a:r>
          </a:p>
          <a:p>
            <a:pPr algn="ctr"/>
            <a:r>
              <a:rPr lang="en-US" dirty="0"/>
              <a:t>May 13, 2019</a:t>
            </a:r>
          </a:p>
        </p:txBody>
      </p:sp>
      <p:sp>
        <p:nvSpPr>
          <p:cNvPr id="3" name="Text Placeholder 2">
            <a:extLst>
              <a:ext uri="{FF2B5EF4-FFF2-40B4-BE49-F238E27FC236}">
                <a16:creationId xmlns:a16="http://schemas.microsoft.com/office/drawing/2014/main" id="{55A26FA0-355A-4AEE-BB3B-16D70B9BA8D6}"/>
              </a:ext>
            </a:extLst>
          </p:cNvPr>
          <p:cNvSpPr>
            <a:spLocks noGrp="1"/>
          </p:cNvSpPr>
          <p:nvPr>
            <p:ph type="body" sz="quarter" idx="11"/>
          </p:nvPr>
        </p:nvSpPr>
        <p:spPr>
          <a:xfrm>
            <a:off x="2631440" y="1717675"/>
            <a:ext cx="5896610" cy="2000885"/>
          </a:xfrm>
        </p:spPr>
        <p:txBody>
          <a:bodyPr>
            <a:normAutofit/>
          </a:bodyPr>
          <a:lstStyle/>
          <a:p>
            <a:r>
              <a:rPr lang="en-US" sz="3200" dirty="0"/>
              <a:t>Vermont’s All-Payer ACO Model and Accountable Care Organization (ACO) Oversight</a:t>
            </a:r>
          </a:p>
        </p:txBody>
      </p:sp>
    </p:spTree>
    <p:extLst>
      <p:ext uri="{BB962C8B-B14F-4D97-AF65-F5344CB8AC3E}">
        <p14:creationId xmlns:p14="http://schemas.microsoft.com/office/powerpoint/2010/main" val="5590966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923E3-A60C-46F4-966B-B655B5C38746}"/>
              </a:ext>
            </a:extLst>
          </p:cNvPr>
          <p:cNvSpPr>
            <a:spLocks noGrp="1"/>
          </p:cNvSpPr>
          <p:nvPr>
            <p:ph type="title"/>
          </p:nvPr>
        </p:nvSpPr>
        <p:spPr>
          <a:xfrm>
            <a:off x="388374" y="267624"/>
            <a:ext cx="8298427" cy="1143000"/>
          </a:xfrm>
        </p:spPr>
        <p:txBody>
          <a:bodyPr>
            <a:noAutofit/>
          </a:bodyPr>
          <a:lstStyle/>
          <a:p>
            <a:r>
              <a:rPr lang="en-US" sz="3200" dirty="0"/>
              <a:t>All-Payer ACO Model Design </a:t>
            </a:r>
            <a:br>
              <a:rPr lang="en-US" sz="3200" dirty="0"/>
            </a:br>
            <a:r>
              <a:rPr lang="en-US" sz="3200" dirty="0"/>
              <a:t>and ACO Regulation</a:t>
            </a:r>
          </a:p>
        </p:txBody>
      </p:sp>
      <p:grpSp>
        <p:nvGrpSpPr>
          <p:cNvPr id="3" name="Group 2">
            <a:extLst>
              <a:ext uri="{FF2B5EF4-FFF2-40B4-BE49-F238E27FC236}">
                <a16:creationId xmlns:a16="http://schemas.microsoft.com/office/drawing/2014/main" id="{0EEE1753-047F-4BF9-A454-BFDC8B4A2520}"/>
              </a:ext>
            </a:extLst>
          </p:cNvPr>
          <p:cNvGrpSpPr/>
          <p:nvPr/>
        </p:nvGrpSpPr>
        <p:grpSpPr>
          <a:xfrm>
            <a:off x="461431" y="1610678"/>
            <a:ext cx="8225370" cy="4332922"/>
            <a:chOff x="461430" y="1417639"/>
            <a:chExt cx="8446325" cy="3985469"/>
          </a:xfrm>
        </p:grpSpPr>
        <p:sp>
          <p:nvSpPr>
            <p:cNvPr id="13" name="Rectangle 12">
              <a:extLst>
                <a:ext uri="{FF2B5EF4-FFF2-40B4-BE49-F238E27FC236}">
                  <a16:creationId xmlns:a16="http://schemas.microsoft.com/office/drawing/2014/main" id="{BD8CBE08-ACD9-4373-BD93-33F7BC8BE587}"/>
                </a:ext>
              </a:extLst>
            </p:cNvPr>
            <p:cNvSpPr/>
            <p:nvPr/>
          </p:nvSpPr>
          <p:spPr>
            <a:xfrm>
              <a:off x="4755188" y="1417639"/>
              <a:ext cx="4152567" cy="3985469"/>
            </a:xfrm>
            <a:prstGeom prst="rect">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spcFirstLastPara="0" vert="horz" wrap="square" lIns="68580" tIns="68580" rIns="68580" bIns="3085076" numCol="1" spcCol="1270" anchor="t" anchorCtr="0">
              <a:noAutofit/>
            </a:bodyPr>
            <a:lstStyle/>
            <a:p>
              <a:pPr marL="0" lvl="0" indent="0" algn="ctr" defTabSz="800100">
                <a:lnSpc>
                  <a:spcPct val="90000"/>
                </a:lnSpc>
                <a:spcBef>
                  <a:spcPct val="0"/>
                </a:spcBef>
                <a:spcAft>
                  <a:spcPct val="35000"/>
                </a:spcAft>
                <a:buNone/>
              </a:pPr>
              <a:endParaRPr lang="en-US" sz="600" b="1" kern="1200" dirty="0"/>
            </a:p>
            <a:p>
              <a:pPr marL="0" lvl="0" indent="0" algn="ctr" defTabSz="800100">
                <a:lnSpc>
                  <a:spcPct val="90000"/>
                </a:lnSpc>
                <a:spcBef>
                  <a:spcPct val="0"/>
                </a:spcBef>
                <a:spcAft>
                  <a:spcPct val="35000"/>
                </a:spcAft>
                <a:buNone/>
              </a:pPr>
              <a:r>
                <a:rPr lang="en-US" sz="1800" b="1" kern="1200" dirty="0"/>
                <a:t>Goal #2: </a:t>
              </a:r>
              <a:r>
                <a:rPr lang="en-US" sz="1800" kern="1200" dirty="0"/>
                <a:t>Vermont will ensure and improve quality of and access to care</a:t>
              </a:r>
            </a:p>
          </p:txBody>
        </p:sp>
        <p:sp>
          <p:nvSpPr>
            <p:cNvPr id="4" name="Rectangle 3">
              <a:extLst>
                <a:ext uri="{FF2B5EF4-FFF2-40B4-BE49-F238E27FC236}">
                  <a16:creationId xmlns:a16="http://schemas.microsoft.com/office/drawing/2014/main" id="{C91F7134-4AC3-444E-ABE5-7C0D29C26573}"/>
                </a:ext>
              </a:extLst>
            </p:cNvPr>
            <p:cNvSpPr/>
            <p:nvPr/>
          </p:nvSpPr>
          <p:spPr>
            <a:xfrm>
              <a:off x="461430" y="1417639"/>
              <a:ext cx="4150622" cy="3985469"/>
            </a:xfrm>
            <a:prstGeom prst="rect">
              <a:avLst/>
            </a:prstGeom>
            <a:solidFill>
              <a:srgbClr val="CFD5EA"/>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spcFirstLastPara="0" vert="horz" wrap="square" lIns="68580" tIns="68580" rIns="68580" bIns="3085076" numCol="1" spcCol="1270" anchor="t" anchorCtr="0">
              <a:noAutofit/>
            </a:bodyPr>
            <a:lstStyle/>
            <a:p>
              <a:pPr marL="0" lvl="0" indent="0" algn="ctr" defTabSz="800100">
                <a:lnSpc>
                  <a:spcPct val="90000"/>
                </a:lnSpc>
                <a:spcBef>
                  <a:spcPct val="0"/>
                </a:spcBef>
                <a:spcAft>
                  <a:spcPct val="35000"/>
                </a:spcAft>
                <a:buNone/>
              </a:pPr>
              <a:endParaRPr lang="en-US" sz="600" b="1" kern="1200" dirty="0"/>
            </a:p>
            <a:p>
              <a:pPr marL="0" lvl="0" indent="0" algn="ctr" defTabSz="800100">
                <a:lnSpc>
                  <a:spcPct val="90000"/>
                </a:lnSpc>
                <a:spcBef>
                  <a:spcPct val="0"/>
                </a:spcBef>
                <a:spcAft>
                  <a:spcPct val="35000"/>
                </a:spcAft>
                <a:buNone/>
              </a:pPr>
              <a:r>
                <a:rPr lang="en-US" sz="1800" b="1" kern="1200" dirty="0"/>
                <a:t>Goal #1: </a:t>
              </a:r>
              <a:r>
                <a:rPr lang="en-US" sz="1800" kern="1200" dirty="0"/>
                <a:t>Vermont will reduce the rate of growth in health care expenditures</a:t>
              </a:r>
            </a:p>
          </p:txBody>
        </p:sp>
        <p:sp>
          <p:nvSpPr>
            <p:cNvPr id="5" name="Rectangle 4">
              <a:extLst>
                <a:ext uri="{FF2B5EF4-FFF2-40B4-BE49-F238E27FC236}">
                  <a16:creationId xmlns:a16="http://schemas.microsoft.com/office/drawing/2014/main" id="{818E31F7-AF5E-4FFA-BFC1-E5F6E457B56F}"/>
                </a:ext>
              </a:extLst>
            </p:cNvPr>
            <p:cNvSpPr/>
            <p:nvPr/>
          </p:nvSpPr>
          <p:spPr>
            <a:xfrm>
              <a:off x="687188" y="3172029"/>
              <a:ext cx="7990464" cy="352864"/>
            </a:xfrm>
            <a:prstGeom prst="rect">
              <a:avLst/>
            </a:prstGeom>
            <a:solidFill>
              <a:srgbClr val="00808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5895" tIns="37005" rIns="45895" bIns="37005" numCol="1" spcCol="1270" anchor="ctr" anchorCtr="0">
              <a:noAutofit/>
            </a:bodyPr>
            <a:lstStyle/>
            <a:p>
              <a:pPr marL="0" lvl="0" indent="0" algn="ctr" defTabSz="622300">
                <a:lnSpc>
                  <a:spcPct val="90000"/>
                </a:lnSpc>
                <a:spcBef>
                  <a:spcPct val="0"/>
                </a:spcBef>
                <a:spcAft>
                  <a:spcPct val="35000"/>
                </a:spcAft>
                <a:buNone/>
              </a:pPr>
              <a:r>
                <a:rPr lang="en-US" sz="1400" b="1" kern="1200" dirty="0"/>
                <a:t>ACO Budget Review (Act 113 of 2016)</a:t>
              </a:r>
            </a:p>
          </p:txBody>
        </p:sp>
        <p:sp>
          <p:nvSpPr>
            <p:cNvPr id="6" name="Rectangle 5">
              <a:extLst>
                <a:ext uri="{FF2B5EF4-FFF2-40B4-BE49-F238E27FC236}">
                  <a16:creationId xmlns:a16="http://schemas.microsoft.com/office/drawing/2014/main" id="{27619092-4156-44FF-993B-EBA4B18DE914}"/>
                </a:ext>
              </a:extLst>
            </p:cNvPr>
            <p:cNvSpPr/>
            <p:nvPr/>
          </p:nvSpPr>
          <p:spPr>
            <a:xfrm>
              <a:off x="687188" y="2749625"/>
              <a:ext cx="7990464" cy="352864"/>
            </a:xfrm>
            <a:prstGeom prst="rect">
              <a:avLst/>
            </a:prstGeom>
            <a:solidFill>
              <a:srgbClr val="00808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5895" tIns="37005" rIns="45895" bIns="37005" numCol="1" spcCol="1270" anchor="ctr" anchorCtr="0">
              <a:noAutofit/>
            </a:bodyPr>
            <a:lstStyle/>
            <a:p>
              <a:pPr marL="0" lvl="0" indent="0" algn="ctr" defTabSz="622300">
                <a:lnSpc>
                  <a:spcPct val="90000"/>
                </a:lnSpc>
                <a:spcBef>
                  <a:spcPct val="0"/>
                </a:spcBef>
                <a:spcAft>
                  <a:spcPct val="35000"/>
                </a:spcAft>
                <a:buNone/>
              </a:pPr>
              <a:r>
                <a:rPr lang="en-US" sz="1400" b="1" kern="1200" dirty="0"/>
                <a:t>ACO Certification (Act 113 of 2016)</a:t>
              </a:r>
            </a:p>
          </p:txBody>
        </p:sp>
        <p:sp>
          <p:nvSpPr>
            <p:cNvPr id="9" name="Rectangle 8">
              <a:extLst>
                <a:ext uri="{FF2B5EF4-FFF2-40B4-BE49-F238E27FC236}">
                  <a16:creationId xmlns:a16="http://schemas.microsoft.com/office/drawing/2014/main" id="{CF159EE7-7B91-4B56-A211-8484E6CC3A13}"/>
                </a:ext>
              </a:extLst>
            </p:cNvPr>
            <p:cNvSpPr/>
            <p:nvPr/>
          </p:nvSpPr>
          <p:spPr>
            <a:xfrm>
              <a:off x="687188" y="3989969"/>
              <a:ext cx="7990464" cy="352864"/>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5895" tIns="37005" rIns="45895" bIns="37005" numCol="1" spcCol="1270" anchor="ctr" anchorCtr="0">
              <a:noAutofit/>
            </a:bodyPr>
            <a:lstStyle/>
            <a:p>
              <a:pPr marL="0" lvl="0" indent="0" algn="ctr" defTabSz="622300">
                <a:lnSpc>
                  <a:spcPct val="90000"/>
                </a:lnSpc>
                <a:spcBef>
                  <a:spcPct val="0"/>
                </a:spcBef>
                <a:spcAft>
                  <a:spcPct val="35000"/>
                </a:spcAft>
                <a:buNone/>
              </a:pPr>
              <a:r>
                <a:rPr lang="en-US" sz="1400" kern="1200" dirty="0"/>
                <a:t>Hospital Budget Review</a:t>
              </a:r>
            </a:p>
          </p:txBody>
        </p:sp>
        <p:sp>
          <p:nvSpPr>
            <p:cNvPr id="10" name="Rectangle 9">
              <a:extLst>
                <a:ext uri="{FF2B5EF4-FFF2-40B4-BE49-F238E27FC236}">
                  <a16:creationId xmlns:a16="http://schemas.microsoft.com/office/drawing/2014/main" id="{2C15DEA4-F754-48C7-B88D-05833836AEBE}"/>
                </a:ext>
              </a:extLst>
            </p:cNvPr>
            <p:cNvSpPr/>
            <p:nvPr/>
          </p:nvSpPr>
          <p:spPr>
            <a:xfrm>
              <a:off x="687188" y="4397120"/>
              <a:ext cx="7990464" cy="352864"/>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5895" tIns="37005" rIns="45895" bIns="37005" numCol="1" spcCol="1270" anchor="ctr" anchorCtr="0">
              <a:noAutofit/>
            </a:bodyPr>
            <a:lstStyle/>
            <a:p>
              <a:pPr lvl="0" algn="ctr" defTabSz="622300">
                <a:lnSpc>
                  <a:spcPct val="90000"/>
                </a:lnSpc>
                <a:spcBef>
                  <a:spcPct val="0"/>
                </a:spcBef>
                <a:spcAft>
                  <a:spcPct val="35000"/>
                </a:spcAft>
              </a:pPr>
              <a:r>
                <a:rPr lang="en-US" sz="1400" dirty="0"/>
                <a:t>Health </a:t>
              </a:r>
              <a:r>
                <a:rPr lang="en-US" sz="1400" kern="1200" dirty="0"/>
                <a:t>Insurance Rate Review</a:t>
              </a:r>
            </a:p>
          </p:txBody>
        </p:sp>
        <p:sp>
          <p:nvSpPr>
            <p:cNvPr id="11" name="Rectangle 10">
              <a:extLst>
                <a:ext uri="{FF2B5EF4-FFF2-40B4-BE49-F238E27FC236}">
                  <a16:creationId xmlns:a16="http://schemas.microsoft.com/office/drawing/2014/main" id="{A5690C32-7F19-4C45-B2E8-3034F4681545}"/>
                </a:ext>
              </a:extLst>
            </p:cNvPr>
            <p:cNvSpPr/>
            <p:nvPr/>
          </p:nvSpPr>
          <p:spPr>
            <a:xfrm>
              <a:off x="687188" y="4804272"/>
              <a:ext cx="7990464" cy="352864"/>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5895" tIns="37005" rIns="45895" bIns="37005" numCol="1" spcCol="1270" anchor="ctr" anchorCtr="0">
              <a:noAutofit/>
            </a:bodyPr>
            <a:lstStyle/>
            <a:p>
              <a:pPr lvl="0" algn="ctr" defTabSz="622300">
                <a:lnSpc>
                  <a:spcPct val="90000"/>
                </a:lnSpc>
                <a:spcBef>
                  <a:spcPct val="0"/>
                </a:spcBef>
                <a:spcAft>
                  <a:spcPct val="35000"/>
                </a:spcAft>
              </a:pPr>
              <a:r>
                <a:rPr lang="en-US" sz="1400" dirty="0"/>
                <a:t>Certificate </a:t>
              </a:r>
              <a:r>
                <a:rPr lang="en-US" sz="1400" kern="1200" dirty="0"/>
                <a:t>of Need</a:t>
              </a:r>
            </a:p>
          </p:txBody>
        </p:sp>
      </p:grpSp>
      <p:sp>
        <p:nvSpPr>
          <p:cNvPr id="14" name="Rectangle 13">
            <a:extLst>
              <a:ext uri="{FF2B5EF4-FFF2-40B4-BE49-F238E27FC236}">
                <a16:creationId xmlns:a16="http://schemas.microsoft.com/office/drawing/2014/main" id="{95E306B4-CE6F-4923-9A12-50B752C5CB2B}"/>
              </a:ext>
            </a:extLst>
          </p:cNvPr>
          <p:cNvSpPr/>
          <p:nvPr/>
        </p:nvSpPr>
        <p:spPr>
          <a:xfrm>
            <a:off x="681283" y="2445538"/>
            <a:ext cx="7781434" cy="433732"/>
          </a:xfrm>
          <a:prstGeom prst="rect">
            <a:avLst/>
          </a:prstGeom>
          <a:solidFill>
            <a:schemeClr val="accent1">
              <a:lumMod val="5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5895" tIns="37005" rIns="45895" bIns="37005" numCol="1" spcCol="1270" anchor="ctr" anchorCtr="0">
            <a:noAutofit/>
          </a:bodyPr>
          <a:lstStyle/>
          <a:p>
            <a:pPr marL="0" lvl="0" indent="0" algn="ctr" defTabSz="622300">
              <a:lnSpc>
                <a:spcPct val="90000"/>
              </a:lnSpc>
              <a:spcBef>
                <a:spcPct val="0"/>
              </a:spcBef>
              <a:spcAft>
                <a:spcPct val="35000"/>
              </a:spcAft>
              <a:buNone/>
            </a:pPr>
            <a:r>
              <a:rPr lang="en-US" i="1" kern="1200" dirty="0">
                <a:latin typeface="Palatino Linotype" panose="02040502050505030304" pitchFamily="18" charset="0"/>
              </a:rPr>
              <a:t>GMCB Regulatory Levers</a:t>
            </a:r>
          </a:p>
        </p:txBody>
      </p:sp>
      <p:sp>
        <p:nvSpPr>
          <p:cNvPr id="16" name="Rectangle 15">
            <a:extLst>
              <a:ext uri="{FF2B5EF4-FFF2-40B4-BE49-F238E27FC236}">
                <a16:creationId xmlns:a16="http://schemas.microsoft.com/office/drawing/2014/main" id="{C1EA1AC5-74CB-4DFB-AE40-D3287F0ED5A8}"/>
              </a:ext>
            </a:extLst>
          </p:cNvPr>
          <p:cNvSpPr/>
          <p:nvPr/>
        </p:nvSpPr>
        <p:spPr>
          <a:xfrm>
            <a:off x="681283" y="3961921"/>
            <a:ext cx="7781434" cy="383627"/>
          </a:xfrm>
          <a:prstGeom prst="rect">
            <a:avLst/>
          </a:prstGeom>
          <a:solidFill>
            <a:srgbClr val="00808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5895" tIns="37005" rIns="45895" bIns="37005" numCol="1" spcCol="1270" anchor="ctr" anchorCtr="0">
            <a:noAutofit/>
          </a:bodyPr>
          <a:lstStyle/>
          <a:p>
            <a:pPr lvl="0" algn="ctr" defTabSz="622300">
              <a:lnSpc>
                <a:spcPct val="90000"/>
              </a:lnSpc>
              <a:spcBef>
                <a:spcPct val="0"/>
              </a:spcBef>
              <a:spcAft>
                <a:spcPct val="35000"/>
              </a:spcAft>
            </a:pPr>
            <a:r>
              <a:rPr lang="en-US" sz="1400" b="1" kern="1200" dirty="0"/>
              <a:t>Medicare </a:t>
            </a:r>
            <a:r>
              <a:rPr lang="en-US" sz="1400" b="1" dirty="0"/>
              <a:t>ACO Program Design and Rate </a:t>
            </a:r>
            <a:r>
              <a:rPr lang="en-US" sz="1400" b="1" kern="1200" dirty="0"/>
              <a:t>Setting (APM Agreement)</a:t>
            </a:r>
          </a:p>
        </p:txBody>
      </p:sp>
    </p:spTree>
    <p:extLst>
      <p:ext uri="{BB962C8B-B14F-4D97-AF65-F5344CB8AC3E}">
        <p14:creationId xmlns:p14="http://schemas.microsoft.com/office/powerpoint/2010/main" val="32518908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E18F6-71C8-4B97-87E9-F649F2EF8B3E}"/>
              </a:ext>
            </a:extLst>
          </p:cNvPr>
          <p:cNvSpPr>
            <a:spLocks noGrp="1"/>
          </p:cNvSpPr>
          <p:nvPr>
            <p:ph type="title"/>
          </p:nvPr>
        </p:nvSpPr>
        <p:spPr/>
        <p:txBody>
          <a:bodyPr>
            <a:normAutofit/>
          </a:bodyPr>
          <a:lstStyle/>
          <a:p>
            <a:r>
              <a:rPr lang="en-US" dirty="0"/>
              <a:t>ACO Certification</a:t>
            </a:r>
            <a:br>
              <a:rPr lang="en-US" dirty="0"/>
            </a:br>
            <a:r>
              <a:rPr lang="en-US" sz="2200" dirty="0"/>
              <a:t>Act 113 of 2016</a:t>
            </a:r>
          </a:p>
        </p:txBody>
      </p:sp>
      <p:graphicFrame>
        <p:nvGraphicFramePr>
          <p:cNvPr id="5" name="Content Placeholder 4">
            <a:extLst>
              <a:ext uri="{FF2B5EF4-FFF2-40B4-BE49-F238E27FC236}">
                <a16:creationId xmlns:a16="http://schemas.microsoft.com/office/drawing/2014/main" id="{DE67B887-63C1-4A8F-8586-61732B6BC67F}"/>
              </a:ext>
            </a:extLst>
          </p:cNvPr>
          <p:cNvGraphicFramePr>
            <a:graphicFrameLocks noGrp="1"/>
          </p:cNvGraphicFramePr>
          <p:nvPr>
            <p:ph idx="1"/>
            <p:extLst>
              <p:ext uri="{D42A27DB-BD31-4B8C-83A1-F6EECF244321}">
                <p14:modId xmlns:p14="http://schemas.microsoft.com/office/powerpoint/2010/main" val="2460779146"/>
              </p:ext>
            </p:extLst>
          </p:nvPr>
        </p:nvGraphicFramePr>
        <p:xfrm>
          <a:off x="592182" y="1417638"/>
          <a:ext cx="3801293"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ontent Placeholder 2">
            <a:extLst>
              <a:ext uri="{FF2B5EF4-FFF2-40B4-BE49-F238E27FC236}">
                <a16:creationId xmlns:a16="http://schemas.microsoft.com/office/drawing/2014/main" id="{187FE450-7A3F-4969-90A3-893F9066B325}"/>
              </a:ext>
            </a:extLst>
          </p:cNvPr>
          <p:cNvSpPr txBox="1">
            <a:spLocks/>
          </p:cNvSpPr>
          <p:nvPr/>
        </p:nvSpPr>
        <p:spPr>
          <a:xfrm>
            <a:off x="4528457" y="1417638"/>
            <a:ext cx="4158343" cy="4099242"/>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anose="020B0604020202020204" pitchFamily="34" charset="0"/>
              <a:buNone/>
              <a:defRPr sz="2000" kern="1200">
                <a:solidFill>
                  <a:schemeClr val="tx1"/>
                </a:solidFill>
                <a:latin typeface="Palatino Linotype" panose="02040502050505030304"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Palatino Linotype" panose="02040502050505030304"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Palatino Linotype" panose="02040502050505030304"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Palatino Linotype" panose="02040502050505030304"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Palatino Linotype" panose="02040502050505030304"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85750" indent="-285750">
              <a:buFont typeface="Arial" panose="020B0604020202020204" pitchFamily="34" charset="0"/>
              <a:buChar char="•"/>
            </a:pPr>
            <a:r>
              <a:rPr lang="en-US" sz="1800" b="1" dirty="0">
                <a:ea typeface="Calibri" panose="020F0502020204030204" pitchFamily="34" charset="0"/>
                <a:cs typeface="Times New Roman" panose="02020603050405020304" pitchFamily="18" charset="0"/>
              </a:rPr>
              <a:t>An ACO must be certified by GMCB to be eligible to receive payments from Medicaid or a commercial insurer through a payment reform initiative such as the APM.</a:t>
            </a:r>
            <a:endParaRPr lang="en-US" sz="1800" b="1" dirty="0"/>
          </a:p>
          <a:p>
            <a:pPr marL="285750" indent="-285750">
              <a:buFont typeface="Arial" panose="020B0604020202020204" pitchFamily="34" charset="0"/>
              <a:buChar char="•"/>
            </a:pPr>
            <a:r>
              <a:rPr lang="en-US" sz="1800" dirty="0"/>
              <a:t>Following an extensive review, the GMCB certified OneCare Vermont (OneCare) in March 2018. Reviewing continued eligibility for certification in January 2019.</a:t>
            </a:r>
          </a:p>
        </p:txBody>
      </p:sp>
    </p:spTree>
    <p:extLst>
      <p:ext uri="{BB962C8B-B14F-4D97-AF65-F5344CB8AC3E}">
        <p14:creationId xmlns:p14="http://schemas.microsoft.com/office/powerpoint/2010/main" val="15236054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E18F6-71C8-4B97-87E9-F649F2EF8B3E}"/>
              </a:ext>
            </a:extLst>
          </p:cNvPr>
          <p:cNvSpPr>
            <a:spLocks noGrp="1"/>
          </p:cNvSpPr>
          <p:nvPr>
            <p:ph type="title"/>
          </p:nvPr>
        </p:nvSpPr>
        <p:spPr/>
        <p:txBody>
          <a:bodyPr>
            <a:normAutofit/>
          </a:bodyPr>
          <a:lstStyle/>
          <a:p>
            <a:r>
              <a:rPr lang="en-US" dirty="0"/>
              <a:t>ACO Budget Review</a:t>
            </a:r>
            <a:br>
              <a:rPr lang="en-US" dirty="0"/>
            </a:br>
            <a:r>
              <a:rPr lang="en-US" sz="2200" dirty="0"/>
              <a:t>Act 113 of 2016</a:t>
            </a:r>
          </a:p>
        </p:txBody>
      </p:sp>
      <p:graphicFrame>
        <p:nvGraphicFramePr>
          <p:cNvPr id="6" name="Diagram 5">
            <a:extLst>
              <a:ext uri="{FF2B5EF4-FFF2-40B4-BE49-F238E27FC236}">
                <a16:creationId xmlns:a16="http://schemas.microsoft.com/office/drawing/2014/main" id="{E84A5525-328F-49A3-AC4B-2D534FEEEB15}"/>
              </a:ext>
            </a:extLst>
          </p:cNvPr>
          <p:cNvGraphicFramePr/>
          <p:nvPr>
            <p:extLst>
              <p:ext uri="{D42A27DB-BD31-4B8C-83A1-F6EECF244321}">
                <p14:modId xmlns:p14="http://schemas.microsoft.com/office/powerpoint/2010/main" val="3325104636"/>
              </p:ext>
            </p:extLst>
          </p:nvPr>
        </p:nvGraphicFramePr>
        <p:xfrm>
          <a:off x="4807132" y="1498918"/>
          <a:ext cx="387967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ontent Placeholder 2">
            <a:extLst>
              <a:ext uri="{FF2B5EF4-FFF2-40B4-BE49-F238E27FC236}">
                <a16:creationId xmlns:a16="http://schemas.microsoft.com/office/drawing/2014/main" id="{039A1AA4-F028-48CC-B0BC-51DA2B0E2EC3}"/>
              </a:ext>
            </a:extLst>
          </p:cNvPr>
          <p:cNvSpPr>
            <a:spLocks noGrp="1"/>
          </p:cNvSpPr>
          <p:nvPr>
            <p:ph idx="1"/>
          </p:nvPr>
        </p:nvSpPr>
        <p:spPr>
          <a:xfrm>
            <a:off x="457200" y="1600200"/>
            <a:ext cx="4216400" cy="4525963"/>
          </a:xfrm>
        </p:spPr>
        <p:txBody>
          <a:bodyPr>
            <a:normAutofit fontScale="92500" lnSpcReduction="20000"/>
          </a:bodyPr>
          <a:lstStyle/>
          <a:p>
            <a:pPr marL="285750" indent="-285750">
              <a:buFont typeface="Arial" panose="020B0604020202020204" pitchFamily="34" charset="0"/>
              <a:buChar char="•"/>
            </a:pPr>
            <a:r>
              <a:rPr lang="en-US" dirty="0"/>
              <a:t>The GMCB reviewed OneCare’s 2019 budget in late 2018. After careful analysis and an extended public comment period, the Board voted to approve OneCare’s 2019 budget with conditions in December 2018.</a:t>
            </a:r>
          </a:p>
          <a:p>
            <a:pPr marL="285750" indent="-285750">
              <a:buFont typeface="Arial" panose="020B0604020202020204" pitchFamily="34" charset="0"/>
              <a:buChar char="•"/>
            </a:pPr>
            <a:r>
              <a:rPr lang="en-US" dirty="0"/>
              <a:t>The approved budget is approximately $900 million with a vast majority of dollars flowing to providers, either through fixed payments from OneCare or fee-for-service payments from payers. This total reflects the inclusion of an estimated 196,000 Vermonters in ACO programs (up from 113,000 in 2018).</a:t>
            </a:r>
          </a:p>
          <a:p>
            <a:endParaRPr lang="en-US" dirty="0"/>
          </a:p>
        </p:txBody>
      </p:sp>
    </p:spTree>
    <p:extLst>
      <p:ext uri="{BB962C8B-B14F-4D97-AF65-F5344CB8AC3E}">
        <p14:creationId xmlns:p14="http://schemas.microsoft.com/office/powerpoint/2010/main" val="28441387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A1191-1167-4162-91EA-7E7C37CEE86B}"/>
              </a:ext>
            </a:extLst>
          </p:cNvPr>
          <p:cNvSpPr>
            <a:spLocks noGrp="1"/>
          </p:cNvSpPr>
          <p:nvPr>
            <p:ph type="title"/>
          </p:nvPr>
        </p:nvSpPr>
        <p:spPr/>
        <p:txBody>
          <a:bodyPr>
            <a:normAutofit/>
          </a:bodyPr>
          <a:lstStyle/>
          <a:p>
            <a:r>
              <a:rPr lang="en-US" sz="3000" dirty="0"/>
              <a:t>Medicare ACO Program Design and Rate Setting</a:t>
            </a:r>
          </a:p>
        </p:txBody>
      </p:sp>
      <p:sp>
        <p:nvSpPr>
          <p:cNvPr id="3" name="Content Placeholder 2">
            <a:extLst>
              <a:ext uri="{FF2B5EF4-FFF2-40B4-BE49-F238E27FC236}">
                <a16:creationId xmlns:a16="http://schemas.microsoft.com/office/drawing/2014/main" id="{894E57C0-7CC3-447B-9759-BB01C997A14F}"/>
              </a:ext>
            </a:extLst>
          </p:cNvPr>
          <p:cNvSpPr>
            <a:spLocks noGrp="1"/>
          </p:cNvSpPr>
          <p:nvPr>
            <p:ph idx="1"/>
          </p:nvPr>
        </p:nvSpPr>
        <p:spPr>
          <a:xfrm>
            <a:off x="457200" y="1600200"/>
            <a:ext cx="8229600" cy="4387463"/>
          </a:xfrm>
        </p:spPr>
        <p:txBody>
          <a:bodyPr>
            <a:normAutofit/>
          </a:bodyPr>
          <a:lstStyle/>
          <a:p>
            <a:r>
              <a:rPr lang="en-US" dirty="0"/>
              <a:t>Medicare participates in the APM through modified versions of the national Medicare Next Generation ACO Program.* </a:t>
            </a:r>
          </a:p>
          <a:p>
            <a:endParaRPr lang="en-US" sz="1100" dirty="0"/>
          </a:p>
          <a:p>
            <a:r>
              <a:rPr lang="en-US" b="1" dirty="0"/>
              <a:t>Under the APM Agreement, GMCB…</a:t>
            </a:r>
          </a:p>
          <a:p>
            <a:pPr marL="342900" indent="-342900">
              <a:buFont typeface="Arial" panose="020B0604020202020204" pitchFamily="34" charset="0"/>
              <a:buChar char="•"/>
            </a:pPr>
            <a:r>
              <a:rPr lang="en-US" dirty="0"/>
              <a:t>Prospectively develops benchmarks (financial targets) for Vermont Medicare ACO initiatives</a:t>
            </a:r>
          </a:p>
          <a:p>
            <a:pPr marL="342900" indent="-342900">
              <a:buFont typeface="Arial" panose="020B0604020202020204" pitchFamily="34" charset="0"/>
              <a:buChar char="•"/>
            </a:pPr>
            <a:r>
              <a:rPr lang="en-US" dirty="0"/>
              <a:t>Proposes operational changes to support alignment across ACO payer programs</a:t>
            </a:r>
          </a:p>
        </p:txBody>
      </p:sp>
      <p:sp>
        <p:nvSpPr>
          <p:cNvPr id="6" name="Rectangle 5">
            <a:extLst>
              <a:ext uri="{FF2B5EF4-FFF2-40B4-BE49-F238E27FC236}">
                <a16:creationId xmlns:a16="http://schemas.microsoft.com/office/drawing/2014/main" id="{5A566582-70FE-4401-B5F5-ED122A672479}"/>
              </a:ext>
            </a:extLst>
          </p:cNvPr>
          <p:cNvSpPr/>
          <p:nvPr/>
        </p:nvSpPr>
        <p:spPr>
          <a:xfrm>
            <a:off x="457200" y="5632063"/>
            <a:ext cx="7559040" cy="276999"/>
          </a:xfrm>
          <a:prstGeom prst="rect">
            <a:avLst/>
          </a:prstGeom>
          <a:solidFill>
            <a:schemeClr val="bg1"/>
          </a:solidFill>
        </p:spPr>
        <p:txBody>
          <a:bodyPr wrap="square" anchor="ctr" anchorCtr="0">
            <a:spAutoFit/>
          </a:bodyPr>
          <a:lstStyle/>
          <a:p>
            <a:r>
              <a:rPr lang="en-US" sz="1200" dirty="0">
                <a:latin typeface="Palatino Linotype" panose="02040502050505030304" pitchFamily="18" charset="0"/>
              </a:rPr>
              <a:t>* Vermont Modified Next Generation Program in Year 1; Vermont Medicare ACO Initiative in Years 2-5. </a:t>
            </a:r>
          </a:p>
        </p:txBody>
      </p:sp>
    </p:spTree>
    <p:extLst>
      <p:ext uri="{BB962C8B-B14F-4D97-AF65-F5344CB8AC3E}">
        <p14:creationId xmlns:p14="http://schemas.microsoft.com/office/powerpoint/2010/main" val="20185418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Straight Connector 32">
            <a:extLst>
              <a:ext uri="{FF2B5EF4-FFF2-40B4-BE49-F238E27FC236}">
                <a16:creationId xmlns:a16="http://schemas.microsoft.com/office/drawing/2014/main" id="{6D7A58B2-18A3-49B8-9BD0-938C80F55553}"/>
              </a:ext>
            </a:extLst>
          </p:cNvPr>
          <p:cNvCxnSpPr>
            <a:cxnSpLocks/>
          </p:cNvCxnSpPr>
          <p:nvPr/>
        </p:nvCxnSpPr>
        <p:spPr>
          <a:xfrm flipH="1">
            <a:off x="4505825" y="2328349"/>
            <a:ext cx="0" cy="2367923"/>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50F3DB8D-4315-4D71-99D5-5186D6727861}"/>
              </a:ext>
            </a:extLst>
          </p:cNvPr>
          <p:cNvSpPr>
            <a:spLocks noGrp="1"/>
          </p:cNvSpPr>
          <p:nvPr>
            <p:ph type="title"/>
          </p:nvPr>
        </p:nvSpPr>
        <p:spPr/>
        <p:txBody>
          <a:bodyPr/>
          <a:lstStyle/>
          <a:p>
            <a:r>
              <a:rPr lang="en-US" dirty="0"/>
              <a:t>APM Reporting and Analytics</a:t>
            </a:r>
          </a:p>
        </p:txBody>
      </p:sp>
      <p:graphicFrame>
        <p:nvGraphicFramePr>
          <p:cNvPr id="8" name="Content Placeholder 7">
            <a:extLst>
              <a:ext uri="{FF2B5EF4-FFF2-40B4-BE49-F238E27FC236}">
                <a16:creationId xmlns:a16="http://schemas.microsoft.com/office/drawing/2014/main" id="{1BC4707E-0E1B-4B7A-BB94-E0D5EBC3B6B2}"/>
              </a:ext>
            </a:extLst>
          </p:cNvPr>
          <p:cNvGraphicFramePr>
            <a:graphicFrameLocks noGrp="1"/>
          </p:cNvGraphicFramePr>
          <p:nvPr>
            <p:ph idx="1"/>
          </p:nvPr>
        </p:nvGraphicFramePr>
        <p:xfrm>
          <a:off x="457200" y="1130970"/>
          <a:ext cx="8229600" cy="16122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10" name="Straight Connector 9">
            <a:extLst>
              <a:ext uri="{FF2B5EF4-FFF2-40B4-BE49-F238E27FC236}">
                <a16:creationId xmlns:a16="http://schemas.microsoft.com/office/drawing/2014/main" id="{AAA1DCA7-A481-4BF8-992D-A0D891CDA141}"/>
              </a:ext>
            </a:extLst>
          </p:cNvPr>
          <p:cNvCxnSpPr>
            <a:cxnSpLocks/>
          </p:cNvCxnSpPr>
          <p:nvPr/>
        </p:nvCxnSpPr>
        <p:spPr>
          <a:xfrm>
            <a:off x="2258929" y="2321278"/>
            <a:ext cx="0" cy="625642"/>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3B230DD1-F94E-4BFE-B024-B56C12F20533}"/>
              </a:ext>
            </a:extLst>
          </p:cNvPr>
          <p:cNvSpPr txBox="1"/>
          <p:nvPr/>
        </p:nvSpPr>
        <p:spPr>
          <a:xfrm>
            <a:off x="1008655" y="2969619"/>
            <a:ext cx="1765632" cy="738664"/>
          </a:xfrm>
          <a:prstGeom prst="rect">
            <a:avLst/>
          </a:prstGeom>
          <a:noFill/>
        </p:spPr>
        <p:txBody>
          <a:bodyPr wrap="square" rtlCol="0">
            <a:spAutoFit/>
          </a:bodyPr>
          <a:lstStyle/>
          <a:p>
            <a:r>
              <a:rPr lang="en-US" sz="1400" dirty="0"/>
              <a:t>April 2019: TCOC Quarterly Reporting begins</a:t>
            </a:r>
            <a:r>
              <a:rPr lang="en-US" sz="1400" baseline="30000" dirty="0"/>
              <a:t>1</a:t>
            </a:r>
            <a:endParaRPr lang="en-US" sz="1400" dirty="0"/>
          </a:p>
        </p:txBody>
      </p:sp>
      <p:cxnSp>
        <p:nvCxnSpPr>
          <p:cNvPr id="12" name="Straight Connector 11">
            <a:extLst>
              <a:ext uri="{FF2B5EF4-FFF2-40B4-BE49-F238E27FC236}">
                <a16:creationId xmlns:a16="http://schemas.microsoft.com/office/drawing/2014/main" id="{70ADEDF8-194A-4B73-BFDA-A55C084B259D}"/>
              </a:ext>
            </a:extLst>
          </p:cNvPr>
          <p:cNvCxnSpPr>
            <a:cxnSpLocks/>
          </p:cNvCxnSpPr>
          <p:nvPr/>
        </p:nvCxnSpPr>
        <p:spPr>
          <a:xfrm>
            <a:off x="2591804" y="2308429"/>
            <a:ext cx="0" cy="1588984"/>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099024C6-A772-49A4-AF2F-86CA1D177101}"/>
              </a:ext>
            </a:extLst>
          </p:cNvPr>
          <p:cNvSpPr txBox="1"/>
          <p:nvPr/>
        </p:nvSpPr>
        <p:spPr>
          <a:xfrm>
            <a:off x="1008655" y="3906205"/>
            <a:ext cx="1878930" cy="738664"/>
          </a:xfrm>
          <a:prstGeom prst="rect">
            <a:avLst/>
          </a:prstGeom>
          <a:noFill/>
        </p:spPr>
        <p:txBody>
          <a:bodyPr wrap="square" rtlCol="0">
            <a:spAutoFit/>
          </a:bodyPr>
          <a:lstStyle/>
          <a:p>
            <a:r>
              <a:rPr lang="en-US" sz="1400" dirty="0"/>
              <a:t>April 2019: First Payer Differential Annual Report</a:t>
            </a:r>
            <a:r>
              <a:rPr lang="en-US" sz="1400" baseline="30000" dirty="0"/>
              <a:t>2</a:t>
            </a:r>
            <a:endParaRPr lang="en-US" sz="1400" dirty="0"/>
          </a:p>
        </p:txBody>
      </p:sp>
      <p:cxnSp>
        <p:nvCxnSpPr>
          <p:cNvPr id="16" name="Straight Connector 15">
            <a:extLst>
              <a:ext uri="{FF2B5EF4-FFF2-40B4-BE49-F238E27FC236}">
                <a16:creationId xmlns:a16="http://schemas.microsoft.com/office/drawing/2014/main" id="{CA643E13-89F8-45B4-9A86-1A11678BF597}"/>
              </a:ext>
            </a:extLst>
          </p:cNvPr>
          <p:cNvCxnSpPr>
            <a:cxnSpLocks/>
          </p:cNvCxnSpPr>
          <p:nvPr/>
        </p:nvCxnSpPr>
        <p:spPr>
          <a:xfrm>
            <a:off x="2910640" y="2321278"/>
            <a:ext cx="0" cy="2650772"/>
          </a:xfrm>
          <a:prstGeom prst="line">
            <a:avLst/>
          </a:prstGeom>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6F06C511-A486-40AE-99A0-E3AE05231BE7}"/>
              </a:ext>
            </a:extLst>
          </p:cNvPr>
          <p:cNvSpPr txBox="1"/>
          <p:nvPr/>
        </p:nvSpPr>
        <p:spPr>
          <a:xfrm>
            <a:off x="1712500" y="4901535"/>
            <a:ext cx="2123574" cy="738664"/>
          </a:xfrm>
          <a:prstGeom prst="rect">
            <a:avLst/>
          </a:prstGeom>
          <a:noFill/>
        </p:spPr>
        <p:txBody>
          <a:bodyPr wrap="square" rtlCol="0">
            <a:spAutoFit/>
          </a:bodyPr>
          <a:lstStyle/>
          <a:p>
            <a:r>
              <a:rPr lang="en-US" sz="1400" dirty="0"/>
              <a:t>June 2019: First Annual Scale Targets and Alignment Report</a:t>
            </a:r>
            <a:r>
              <a:rPr lang="en-US" sz="1400" baseline="30000" dirty="0"/>
              <a:t>3</a:t>
            </a:r>
            <a:endParaRPr lang="en-US" sz="1400" dirty="0"/>
          </a:p>
        </p:txBody>
      </p:sp>
      <p:cxnSp>
        <p:nvCxnSpPr>
          <p:cNvPr id="21" name="Straight Connector 20">
            <a:extLst>
              <a:ext uri="{FF2B5EF4-FFF2-40B4-BE49-F238E27FC236}">
                <a16:creationId xmlns:a16="http://schemas.microsoft.com/office/drawing/2014/main" id="{7379E991-2ED7-4BB6-9ACC-17521265ADBD}"/>
              </a:ext>
            </a:extLst>
          </p:cNvPr>
          <p:cNvCxnSpPr>
            <a:cxnSpLocks/>
          </p:cNvCxnSpPr>
          <p:nvPr/>
        </p:nvCxnSpPr>
        <p:spPr>
          <a:xfrm>
            <a:off x="3242510" y="2328349"/>
            <a:ext cx="0" cy="1179456"/>
          </a:xfrm>
          <a:prstGeom prst="line">
            <a:avLst/>
          </a:prstGeom>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EB2BEB60-229A-4D21-A624-49543569F31A}"/>
              </a:ext>
            </a:extLst>
          </p:cNvPr>
          <p:cNvSpPr txBox="1"/>
          <p:nvPr/>
        </p:nvSpPr>
        <p:spPr>
          <a:xfrm>
            <a:off x="2910640" y="3507805"/>
            <a:ext cx="1595183" cy="1169551"/>
          </a:xfrm>
          <a:prstGeom prst="rect">
            <a:avLst/>
          </a:prstGeom>
          <a:noFill/>
        </p:spPr>
        <p:txBody>
          <a:bodyPr wrap="square" rtlCol="0">
            <a:spAutoFit/>
          </a:bodyPr>
          <a:lstStyle/>
          <a:p>
            <a:r>
              <a:rPr lang="en-US" sz="1400" dirty="0"/>
              <a:t>September 2019: First Statewide Health Outcomes and Quality of Care Report</a:t>
            </a:r>
            <a:r>
              <a:rPr lang="en-US" sz="1400" baseline="30000" dirty="0"/>
              <a:t>4</a:t>
            </a:r>
            <a:endParaRPr lang="en-US" sz="1400" dirty="0"/>
          </a:p>
        </p:txBody>
      </p:sp>
      <p:sp>
        <p:nvSpPr>
          <p:cNvPr id="24" name="TextBox 23">
            <a:extLst>
              <a:ext uri="{FF2B5EF4-FFF2-40B4-BE49-F238E27FC236}">
                <a16:creationId xmlns:a16="http://schemas.microsoft.com/office/drawing/2014/main" id="{A4C2712A-2C26-463E-8606-BEF4F077A959}"/>
              </a:ext>
            </a:extLst>
          </p:cNvPr>
          <p:cNvSpPr txBox="1"/>
          <p:nvPr/>
        </p:nvSpPr>
        <p:spPr>
          <a:xfrm>
            <a:off x="324854" y="5834547"/>
            <a:ext cx="8447672" cy="400110"/>
          </a:xfrm>
          <a:prstGeom prst="rect">
            <a:avLst/>
          </a:prstGeom>
          <a:solidFill>
            <a:schemeClr val="bg1"/>
          </a:solidFill>
        </p:spPr>
        <p:txBody>
          <a:bodyPr wrap="square" rtlCol="0">
            <a:spAutoFit/>
          </a:bodyPr>
          <a:lstStyle/>
          <a:p>
            <a:r>
              <a:rPr lang="en-US" sz="1000" baseline="30000" dirty="0"/>
              <a:t>1 </a:t>
            </a:r>
            <a:r>
              <a:rPr lang="en-US" sz="1000" dirty="0"/>
              <a:t>Submitted quarterly (reports produced 9 months following final date of service); annual reports completed in September of following year. Q12018 report delayed due to data availability. </a:t>
            </a:r>
            <a:r>
              <a:rPr lang="en-US" sz="1000" baseline="30000" dirty="0"/>
              <a:t>2 </a:t>
            </a:r>
            <a:r>
              <a:rPr lang="en-US" sz="1000" dirty="0"/>
              <a:t>Submitted annually on 4/1; April 2019 report delayed due to data. </a:t>
            </a:r>
            <a:r>
              <a:rPr lang="en-US" sz="1000" baseline="30000" dirty="0"/>
              <a:t>3 </a:t>
            </a:r>
            <a:r>
              <a:rPr lang="en-US" sz="1000" dirty="0"/>
              <a:t>Submitted annually on 6/30. </a:t>
            </a:r>
            <a:r>
              <a:rPr lang="en-US" sz="1000" baseline="30000" dirty="0"/>
              <a:t>4 </a:t>
            </a:r>
            <a:r>
              <a:rPr lang="en-US" sz="1000" dirty="0"/>
              <a:t>Submitted annually on 9/30.</a:t>
            </a:r>
          </a:p>
        </p:txBody>
      </p:sp>
      <p:cxnSp>
        <p:nvCxnSpPr>
          <p:cNvPr id="25" name="Straight Connector 24">
            <a:extLst>
              <a:ext uri="{FF2B5EF4-FFF2-40B4-BE49-F238E27FC236}">
                <a16:creationId xmlns:a16="http://schemas.microsoft.com/office/drawing/2014/main" id="{6E48BC1E-0447-4BAB-950D-41C4650374DC}"/>
              </a:ext>
            </a:extLst>
          </p:cNvPr>
          <p:cNvCxnSpPr>
            <a:cxnSpLocks/>
          </p:cNvCxnSpPr>
          <p:nvPr/>
        </p:nvCxnSpPr>
        <p:spPr>
          <a:xfrm>
            <a:off x="3550317" y="2328349"/>
            <a:ext cx="0" cy="262451"/>
          </a:xfrm>
          <a:prstGeom prst="line">
            <a:avLst/>
          </a:prstGeom>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00CBCF22-1CDB-4024-93A8-E54EF119DAF8}"/>
              </a:ext>
            </a:extLst>
          </p:cNvPr>
          <p:cNvSpPr txBox="1"/>
          <p:nvPr/>
        </p:nvSpPr>
        <p:spPr>
          <a:xfrm>
            <a:off x="3285125" y="2534782"/>
            <a:ext cx="1504452" cy="954107"/>
          </a:xfrm>
          <a:prstGeom prst="rect">
            <a:avLst/>
          </a:prstGeom>
          <a:solidFill>
            <a:schemeClr val="bg1"/>
          </a:solidFill>
        </p:spPr>
        <p:txBody>
          <a:bodyPr wrap="square" rtlCol="0">
            <a:spAutoFit/>
          </a:bodyPr>
          <a:lstStyle/>
          <a:p>
            <a:r>
              <a:rPr lang="en-US" sz="1400" dirty="0"/>
              <a:t>December 2019: Payer Differential Assessment Report</a:t>
            </a:r>
          </a:p>
        </p:txBody>
      </p:sp>
      <p:cxnSp>
        <p:nvCxnSpPr>
          <p:cNvPr id="30" name="Straight Connector 29">
            <a:extLst>
              <a:ext uri="{FF2B5EF4-FFF2-40B4-BE49-F238E27FC236}">
                <a16:creationId xmlns:a16="http://schemas.microsoft.com/office/drawing/2014/main" id="{E2360389-F474-4339-B98C-9939891A3D23}"/>
              </a:ext>
            </a:extLst>
          </p:cNvPr>
          <p:cNvCxnSpPr>
            <a:cxnSpLocks/>
          </p:cNvCxnSpPr>
          <p:nvPr/>
        </p:nvCxnSpPr>
        <p:spPr>
          <a:xfrm>
            <a:off x="5039724" y="2328349"/>
            <a:ext cx="0" cy="1815239"/>
          </a:xfrm>
          <a:prstGeom prst="line">
            <a:avLst/>
          </a:prstGeom>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41E02C06-7F16-4477-A982-7E682631BA0F}"/>
              </a:ext>
            </a:extLst>
          </p:cNvPr>
          <p:cNvSpPr txBox="1"/>
          <p:nvPr/>
        </p:nvSpPr>
        <p:spPr>
          <a:xfrm>
            <a:off x="4758488" y="4115013"/>
            <a:ext cx="1804727" cy="738664"/>
          </a:xfrm>
          <a:prstGeom prst="rect">
            <a:avLst/>
          </a:prstGeom>
          <a:noFill/>
        </p:spPr>
        <p:txBody>
          <a:bodyPr wrap="square" rtlCol="0">
            <a:spAutoFit/>
          </a:bodyPr>
          <a:lstStyle/>
          <a:p>
            <a:r>
              <a:rPr lang="en-US" sz="1400" dirty="0"/>
              <a:t>December 2020: Payer Differential Options Report</a:t>
            </a:r>
          </a:p>
        </p:txBody>
      </p:sp>
      <p:sp>
        <p:nvSpPr>
          <p:cNvPr id="34" name="TextBox 33">
            <a:extLst>
              <a:ext uri="{FF2B5EF4-FFF2-40B4-BE49-F238E27FC236}">
                <a16:creationId xmlns:a16="http://schemas.microsoft.com/office/drawing/2014/main" id="{B465B9E9-2A95-43D8-824D-D39EBCF26562}"/>
              </a:ext>
            </a:extLst>
          </p:cNvPr>
          <p:cNvSpPr txBox="1"/>
          <p:nvPr/>
        </p:nvSpPr>
        <p:spPr>
          <a:xfrm>
            <a:off x="3714249" y="4696272"/>
            <a:ext cx="1804727" cy="1169551"/>
          </a:xfrm>
          <a:prstGeom prst="rect">
            <a:avLst/>
          </a:prstGeom>
          <a:noFill/>
        </p:spPr>
        <p:txBody>
          <a:bodyPr wrap="square" rtlCol="0">
            <a:spAutoFit/>
          </a:bodyPr>
          <a:lstStyle/>
          <a:p>
            <a:r>
              <a:rPr lang="en-US" sz="1400" dirty="0"/>
              <a:t>June 2020: </a:t>
            </a:r>
            <a:br>
              <a:rPr lang="en-US" sz="1400" dirty="0"/>
            </a:br>
            <a:r>
              <a:rPr lang="en-US" sz="1400" dirty="0"/>
              <a:t>Public Health System Accountability Framework </a:t>
            </a:r>
            <a:br>
              <a:rPr lang="en-US" sz="1400" dirty="0"/>
            </a:br>
            <a:r>
              <a:rPr lang="en-US" sz="1400" dirty="0"/>
              <a:t>(AHS leads)</a:t>
            </a:r>
          </a:p>
        </p:txBody>
      </p:sp>
      <p:sp>
        <p:nvSpPr>
          <p:cNvPr id="38" name="TextBox 37">
            <a:extLst>
              <a:ext uri="{FF2B5EF4-FFF2-40B4-BE49-F238E27FC236}">
                <a16:creationId xmlns:a16="http://schemas.microsoft.com/office/drawing/2014/main" id="{0A04FB72-E19A-401A-AE58-2733CE6E1880}"/>
              </a:ext>
            </a:extLst>
          </p:cNvPr>
          <p:cNvSpPr txBox="1"/>
          <p:nvPr/>
        </p:nvSpPr>
        <p:spPr>
          <a:xfrm>
            <a:off x="4770526" y="2444711"/>
            <a:ext cx="1963159" cy="1600438"/>
          </a:xfrm>
          <a:prstGeom prst="rect">
            <a:avLst/>
          </a:prstGeom>
          <a:solidFill>
            <a:schemeClr val="bg1"/>
          </a:solidFill>
        </p:spPr>
        <p:txBody>
          <a:bodyPr wrap="square" rtlCol="0">
            <a:spAutoFit/>
          </a:bodyPr>
          <a:lstStyle/>
          <a:p>
            <a:r>
              <a:rPr lang="en-US" sz="1400" dirty="0"/>
              <a:t>December 2020: Plan to Integrate Medicaid Mental Health, SUD,  and HCBS Services within All-Payer Financial Target Services (AHS leads)</a:t>
            </a:r>
          </a:p>
        </p:txBody>
      </p:sp>
      <p:cxnSp>
        <p:nvCxnSpPr>
          <p:cNvPr id="40" name="Straight Connector 39">
            <a:extLst>
              <a:ext uri="{FF2B5EF4-FFF2-40B4-BE49-F238E27FC236}">
                <a16:creationId xmlns:a16="http://schemas.microsoft.com/office/drawing/2014/main" id="{7C740DCB-D585-4889-928F-318B33B94A6C}"/>
              </a:ext>
            </a:extLst>
          </p:cNvPr>
          <p:cNvCxnSpPr>
            <a:cxnSpLocks/>
          </p:cNvCxnSpPr>
          <p:nvPr/>
        </p:nvCxnSpPr>
        <p:spPr>
          <a:xfrm>
            <a:off x="6729896" y="2328349"/>
            <a:ext cx="0" cy="1404358"/>
          </a:xfrm>
          <a:prstGeom prst="line">
            <a:avLst/>
          </a:prstGeom>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DBC7D60B-702C-44ED-8C74-B562945CA18E}"/>
              </a:ext>
            </a:extLst>
          </p:cNvPr>
          <p:cNvSpPr txBox="1"/>
          <p:nvPr/>
        </p:nvSpPr>
        <p:spPr>
          <a:xfrm>
            <a:off x="6432123" y="3746106"/>
            <a:ext cx="1963159" cy="738664"/>
          </a:xfrm>
          <a:prstGeom prst="rect">
            <a:avLst/>
          </a:prstGeom>
          <a:solidFill>
            <a:schemeClr val="bg1"/>
          </a:solidFill>
        </p:spPr>
        <p:txBody>
          <a:bodyPr wrap="square" rtlCol="0">
            <a:spAutoFit/>
          </a:bodyPr>
          <a:lstStyle/>
          <a:p>
            <a:r>
              <a:rPr lang="en-US" sz="1400" b="1" dirty="0"/>
              <a:t>December 2021: Proposal for Subsequent Agreement</a:t>
            </a:r>
          </a:p>
        </p:txBody>
      </p:sp>
    </p:spTree>
    <p:extLst>
      <p:ext uri="{BB962C8B-B14F-4D97-AF65-F5344CB8AC3E}">
        <p14:creationId xmlns:p14="http://schemas.microsoft.com/office/powerpoint/2010/main" val="15273803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769CEBD-A077-49FF-B7D9-BF85F9E390F7}"/>
              </a:ext>
            </a:extLst>
          </p:cNvPr>
          <p:cNvSpPr>
            <a:spLocks noGrp="1"/>
          </p:cNvSpPr>
          <p:nvPr>
            <p:ph type="body" sz="quarter" idx="10"/>
          </p:nvPr>
        </p:nvSpPr>
        <p:spPr/>
        <p:txBody>
          <a:bodyPr/>
          <a:lstStyle/>
          <a:p>
            <a:endParaRPr lang="en-US"/>
          </a:p>
        </p:txBody>
      </p:sp>
      <p:sp>
        <p:nvSpPr>
          <p:cNvPr id="3" name="Text Placeholder 2">
            <a:extLst>
              <a:ext uri="{FF2B5EF4-FFF2-40B4-BE49-F238E27FC236}">
                <a16:creationId xmlns:a16="http://schemas.microsoft.com/office/drawing/2014/main" id="{44148B75-AF33-4113-9E24-4ABF95EFDED8}"/>
              </a:ext>
            </a:extLst>
          </p:cNvPr>
          <p:cNvSpPr>
            <a:spLocks noGrp="1"/>
          </p:cNvSpPr>
          <p:nvPr>
            <p:ph type="body" sz="quarter" idx="11"/>
          </p:nvPr>
        </p:nvSpPr>
        <p:spPr/>
        <p:txBody>
          <a:bodyPr/>
          <a:lstStyle/>
          <a:p>
            <a:r>
              <a:rPr lang="en-US" dirty="0"/>
              <a:t>APM Progress Update</a:t>
            </a:r>
          </a:p>
        </p:txBody>
      </p:sp>
    </p:spTree>
    <p:extLst>
      <p:ext uri="{BB962C8B-B14F-4D97-AF65-F5344CB8AC3E}">
        <p14:creationId xmlns:p14="http://schemas.microsoft.com/office/powerpoint/2010/main" val="32021606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7DFCD-5B5A-43B5-BFCF-6EA3D264F824}"/>
              </a:ext>
            </a:extLst>
          </p:cNvPr>
          <p:cNvSpPr>
            <a:spLocks noGrp="1"/>
          </p:cNvSpPr>
          <p:nvPr>
            <p:ph type="title"/>
          </p:nvPr>
        </p:nvSpPr>
        <p:spPr/>
        <p:txBody>
          <a:bodyPr/>
          <a:lstStyle/>
          <a:p>
            <a:r>
              <a:rPr lang="en-US" dirty="0"/>
              <a:t>APM Progress Update</a:t>
            </a:r>
          </a:p>
        </p:txBody>
      </p:sp>
      <p:sp>
        <p:nvSpPr>
          <p:cNvPr id="3" name="Content Placeholder 2">
            <a:extLst>
              <a:ext uri="{FF2B5EF4-FFF2-40B4-BE49-F238E27FC236}">
                <a16:creationId xmlns:a16="http://schemas.microsoft.com/office/drawing/2014/main" id="{A0187088-19A7-42D5-8584-D5F9AF22E3F9}"/>
              </a:ext>
            </a:extLst>
          </p:cNvPr>
          <p:cNvSpPr>
            <a:spLocks noGrp="1"/>
          </p:cNvSpPr>
          <p:nvPr>
            <p:ph idx="1"/>
          </p:nvPr>
        </p:nvSpPr>
        <p:spPr/>
        <p:txBody>
          <a:bodyPr>
            <a:normAutofit fontScale="92500"/>
          </a:bodyPr>
          <a:lstStyle/>
          <a:p>
            <a:r>
              <a:rPr lang="en-US" b="1" dirty="0"/>
              <a:t>The All-Payer ACO Model is growing significantly in 2019 (Year 2), with new regions participating and possible new payer programs</a:t>
            </a:r>
          </a:p>
          <a:p>
            <a:endParaRPr lang="en-US" b="1" dirty="0"/>
          </a:p>
          <a:p>
            <a:pPr marL="342900" indent="-342900">
              <a:buFont typeface="Arial" panose="020B0604020202020204" pitchFamily="34" charset="0"/>
              <a:buChar char="•"/>
            </a:pPr>
            <a:r>
              <a:rPr lang="en-US" dirty="0"/>
              <a:t>One ACO operating in Vermont: OneCare Vermont</a:t>
            </a:r>
          </a:p>
          <a:p>
            <a:pPr marL="342900" indent="-342900">
              <a:buFont typeface="Arial" panose="020B0604020202020204" pitchFamily="34" charset="0"/>
              <a:buChar char="•"/>
            </a:pPr>
            <a:r>
              <a:rPr lang="en-US" dirty="0"/>
              <a:t>Expected OneCare payer programs in 2019 (data to be finalized in Q2): </a:t>
            </a:r>
          </a:p>
          <a:p>
            <a:pPr marL="1085850" lvl="1" indent="-342900">
              <a:buFont typeface="Arial" panose="020B0604020202020204" pitchFamily="34" charset="0"/>
              <a:buChar char="•"/>
            </a:pPr>
            <a:r>
              <a:rPr lang="en-US" dirty="0"/>
              <a:t>Medicare (Vermont Medicare ACO Initiative)</a:t>
            </a:r>
          </a:p>
          <a:p>
            <a:pPr marL="1085850" lvl="1" indent="-342900">
              <a:buFont typeface="Arial" panose="020B0604020202020204" pitchFamily="34" charset="0"/>
              <a:buChar char="•"/>
            </a:pPr>
            <a:r>
              <a:rPr lang="en-US" dirty="0"/>
              <a:t>Medicaid (Vermont Medicaid Next Generation ACO Program)</a:t>
            </a:r>
          </a:p>
          <a:p>
            <a:pPr marL="1085850" lvl="1" indent="-342900">
              <a:buFont typeface="Arial" panose="020B0604020202020204" pitchFamily="34" charset="0"/>
              <a:buChar char="•"/>
            </a:pPr>
            <a:r>
              <a:rPr lang="en-US" dirty="0"/>
              <a:t>BCBSVT (QHP Next Generation Program)</a:t>
            </a:r>
          </a:p>
          <a:p>
            <a:pPr marL="1085850" lvl="1" indent="-342900">
              <a:buFont typeface="Arial" panose="020B0604020202020204" pitchFamily="34" charset="0"/>
              <a:buChar char="•"/>
            </a:pPr>
            <a:r>
              <a:rPr lang="en-US" dirty="0"/>
              <a:t>UVMMC (self-funded ACO program)</a:t>
            </a:r>
          </a:p>
          <a:p>
            <a:pPr marL="342900" indent="-342900">
              <a:buFont typeface="Arial" panose="020B0604020202020204" pitchFamily="34" charset="0"/>
              <a:buChar char="•"/>
            </a:pPr>
            <a:r>
              <a:rPr lang="en-US" dirty="0"/>
              <a:t>12 of Vermont’s 14 hospitals participate in at least one payer program</a:t>
            </a:r>
          </a:p>
          <a:p>
            <a:endParaRPr lang="en-US" dirty="0"/>
          </a:p>
          <a:p>
            <a:pPr algn="ctr"/>
            <a:r>
              <a:rPr lang="en-US" b="1" dirty="0"/>
              <a:t>Total participation: ~168,000-214,000 Vermonters, up from 113,000 in 2018</a:t>
            </a:r>
          </a:p>
        </p:txBody>
      </p:sp>
    </p:spTree>
    <p:extLst>
      <p:ext uri="{BB962C8B-B14F-4D97-AF65-F5344CB8AC3E}">
        <p14:creationId xmlns:p14="http://schemas.microsoft.com/office/powerpoint/2010/main" val="30163767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1" descr="image001">
            <a:extLst>
              <a:ext uri="{FF2B5EF4-FFF2-40B4-BE49-F238E27FC236}">
                <a16:creationId xmlns:a16="http://schemas.microsoft.com/office/drawing/2014/main" id="{55087FA4-8A60-4D6D-9D71-311520F558B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1197"/>
          <a:stretch/>
        </p:blipFill>
        <p:spPr bwMode="auto">
          <a:xfrm>
            <a:off x="200444" y="1725232"/>
            <a:ext cx="7237997" cy="332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084D2F99-68A3-498C-819E-2691A572E03E}"/>
              </a:ext>
            </a:extLst>
          </p:cNvPr>
          <p:cNvSpPr>
            <a:spLocks noGrp="1"/>
          </p:cNvSpPr>
          <p:nvPr>
            <p:ph type="title"/>
          </p:nvPr>
        </p:nvSpPr>
        <p:spPr/>
        <p:txBody>
          <a:bodyPr>
            <a:normAutofit/>
          </a:bodyPr>
          <a:lstStyle/>
          <a:p>
            <a:r>
              <a:rPr lang="en-US" dirty="0"/>
              <a:t>APM Progress Update</a:t>
            </a:r>
          </a:p>
        </p:txBody>
      </p:sp>
      <p:graphicFrame>
        <p:nvGraphicFramePr>
          <p:cNvPr id="4" name="Table 3">
            <a:extLst>
              <a:ext uri="{FF2B5EF4-FFF2-40B4-BE49-F238E27FC236}">
                <a16:creationId xmlns:a16="http://schemas.microsoft.com/office/drawing/2014/main" id="{12D1767C-5526-43A8-85DC-3DE17B3AA699}"/>
              </a:ext>
            </a:extLst>
          </p:cNvPr>
          <p:cNvGraphicFramePr>
            <a:graphicFrameLocks noGrp="1"/>
          </p:cNvGraphicFramePr>
          <p:nvPr>
            <p:extLst>
              <p:ext uri="{D42A27DB-BD31-4B8C-83A1-F6EECF244321}">
                <p14:modId xmlns:p14="http://schemas.microsoft.com/office/powerpoint/2010/main" val="2491428659"/>
              </p:ext>
            </p:extLst>
          </p:nvPr>
        </p:nvGraphicFramePr>
        <p:xfrm>
          <a:off x="283580" y="1541944"/>
          <a:ext cx="8403219" cy="310075"/>
        </p:xfrm>
        <a:graphic>
          <a:graphicData uri="http://schemas.openxmlformats.org/drawingml/2006/table">
            <a:tbl>
              <a:tblPr firstRow="1" bandRow="1">
                <a:tableStyleId>{2D5ABB26-0587-4C30-8999-92F81FD0307C}</a:tableStyleId>
              </a:tblPr>
              <a:tblGrid>
                <a:gridCol w="2327540">
                  <a:extLst>
                    <a:ext uri="{9D8B030D-6E8A-4147-A177-3AD203B41FA5}">
                      <a16:colId xmlns:a16="http://schemas.microsoft.com/office/drawing/2014/main" val="2547452082"/>
                    </a:ext>
                  </a:extLst>
                </a:gridCol>
                <a:gridCol w="2418080">
                  <a:extLst>
                    <a:ext uri="{9D8B030D-6E8A-4147-A177-3AD203B41FA5}">
                      <a16:colId xmlns:a16="http://schemas.microsoft.com/office/drawing/2014/main" val="1561849095"/>
                    </a:ext>
                  </a:extLst>
                </a:gridCol>
                <a:gridCol w="3657599">
                  <a:extLst>
                    <a:ext uri="{9D8B030D-6E8A-4147-A177-3AD203B41FA5}">
                      <a16:colId xmlns:a16="http://schemas.microsoft.com/office/drawing/2014/main" val="3329462870"/>
                    </a:ext>
                  </a:extLst>
                </a:gridCol>
              </a:tblGrid>
              <a:tr h="310075">
                <a:tc>
                  <a:txBody>
                    <a:bodyPr/>
                    <a:lstStyle/>
                    <a:p>
                      <a:r>
                        <a:rPr lang="en-US" sz="1400" dirty="0">
                          <a:latin typeface="Palatino Linotype" panose="02040502050505030304" pitchFamily="18" charset="0"/>
                        </a:rPr>
                        <a:t>Performance Year 0 (2017)</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400" dirty="0">
                          <a:latin typeface="Palatino Linotype" panose="02040502050505030304" pitchFamily="18" charset="0"/>
                        </a:rPr>
                        <a:t>Performance Year 1 (2018)</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400" dirty="0">
                          <a:latin typeface="Palatino Linotype" panose="02040502050505030304" pitchFamily="18" charset="0"/>
                        </a:rPr>
                        <a:t>Performance Year 2 (2019)</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15128492"/>
                  </a:ext>
                </a:extLst>
              </a:tr>
            </a:tbl>
          </a:graphicData>
        </a:graphic>
      </p:graphicFrame>
      <p:sp>
        <p:nvSpPr>
          <p:cNvPr id="5" name="Rectangle 4">
            <a:extLst>
              <a:ext uri="{FF2B5EF4-FFF2-40B4-BE49-F238E27FC236}">
                <a16:creationId xmlns:a16="http://schemas.microsoft.com/office/drawing/2014/main" id="{ACD49ECD-B174-4C99-B7C5-1D02CCE12045}"/>
              </a:ext>
            </a:extLst>
          </p:cNvPr>
          <p:cNvSpPr/>
          <p:nvPr/>
        </p:nvSpPr>
        <p:spPr>
          <a:xfrm>
            <a:off x="7529881" y="2123524"/>
            <a:ext cx="182880" cy="180975"/>
          </a:xfrm>
          <a:prstGeom prst="rect">
            <a:avLst/>
          </a:prstGeom>
          <a:solidFill>
            <a:srgbClr val="BFE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Palatino Linotype" panose="02040502050505030304" pitchFamily="18" charset="0"/>
            </a:endParaRPr>
          </a:p>
        </p:txBody>
      </p:sp>
      <p:sp>
        <p:nvSpPr>
          <p:cNvPr id="6" name="Rectangle 5">
            <a:extLst>
              <a:ext uri="{FF2B5EF4-FFF2-40B4-BE49-F238E27FC236}">
                <a16:creationId xmlns:a16="http://schemas.microsoft.com/office/drawing/2014/main" id="{CE7E9703-795C-491A-9590-3CC605B489AF}"/>
              </a:ext>
            </a:extLst>
          </p:cNvPr>
          <p:cNvSpPr/>
          <p:nvPr/>
        </p:nvSpPr>
        <p:spPr>
          <a:xfrm>
            <a:off x="7529881" y="1852019"/>
            <a:ext cx="182880" cy="180975"/>
          </a:xfrm>
          <a:prstGeom prst="rect">
            <a:avLst/>
          </a:prstGeom>
          <a:solidFill>
            <a:srgbClr val="4E83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Palatino Linotype" panose="02040502050505030304" pitchFamily="18" charset="0"/>
            </a:endParaRPr>
          </a:p>
        </p:txBody>
      </p:sp>
      <p:sp>
        <p:nvSpPr>
          <p:cNvPr id="7" name="TextBox 6">
            <a:extLst>
              <a:ext uri="{FF2B5EF4-FFF2-40B4-BE49-F238E27FC236}">
                <a16:creationId xmlns:a16="http://schemas.microsoft.com/office/drawing/2014/main" id="{1E365113-F66D-4A93-B329-C47E4128EC81}"/>
              </a:ext>
            </a:extLst>
          </p:cNvPr>
          <p:cNvSpPr txBox="1"/>
          <p:nvPr/>
        </p:nvSpPr>
        <p:spPr>
          <a:xfrm>
            <a:off x="7712761" y="2075510"/>
            <a:ext cx="1743075" cy="276999"/>
          </a:xfrm>
          <a:prstGeom prst="rect">
            <a:avLst/>
          </a:prstGeom>
          <a:noFill/>
        </p:spPr>
        <p:txBody>
          <a:bodyPr wrap="square" rtlCol="0">
            <a:spAutoFit/>
          </a:bodyPr>
          <a:lstStyle/>
          <a:p>
            <a:r>
              <a:rPr lang="en-US" sz="1200" dirty="0">
                <a:latin typeface="Palatino Linotype" panose="02040502050505030304" pitchFamily="18" charset="0"/>
              </a:rPr>
              <a:t>Not Participating</a:t>
            </a:r>
          </a:p>
        </p:txBody>
      </p:sp>
      <p:sp>
        <p:nvSpPr>
          <p:cNvPr id="8" name="TextBox 7">
            <a:extLst>
              <a:ext uri="{FF2B5EF4-FFF2-40B4-BE49-F238E27FC236}">
                <a16:creationId xmlns:a16="http://schemas.microsoft.com/office/drawing/2014/main" id="{C381123E-15AF-4A24-8DC6-F6FFDF798F42}"/>
              </a:ext>
            </a:extLst>
          </p:cNvPr>
          <p:cNvSpPr txBox="1"/>
          <p:nvPr/>
        </p:nvSpPr>
        <p:spPr>
          <a:xfrm>
            <a:off x="7712761" y="1814165"/>
            <a:ext cx="1743075" cy="276999"/>
          </a:xfrm>
          <a:prstGeom prst="rect">
            <a:avLst/>
          </a:prstGeom>
          <a:noFill/>
        </p:spPr>
        <p:txBody>
          <a:bodyPr wrap="square" rtlCol="0">
            <a:spAutoFit/>
          </a:bodyPr>
          <a:lstStyle/>
          <a:p>
            <a:r>
              <a:rPr lang="en-US" sz="1200" dirty="0">
                <a:latin typeface="Palatino Linotype" panose="02040502050505030304" pitchFamily="18" charset="0"/>
              </a:rPr>
              <a:t>Participating</a:t>
            </a:r>
          </a:p>
        </p:txBody>
      </p:sp>
      <p:sp>
        <p:nvSpPr>
          <p:cNvPr id="3" name="TextBox 2">
            <a:extLst>
              <a:ext uri="{FF2B5EF4-FFF2-40B4-BE49-F238E27FC236}">
                <a16:creationId xmlns:a16="http://schemas.microsoft.com/office/drawing/2014/main" id="{D2A42024-E773-4BB1-9AA3-FC3737F56A3A}"/>
              </a:ext>
            </a:extLst>
          </p:cNvPr>
          <p:cNvSpPr txBox="1"/>
          <p:nvPr/>
        </p:nvSpPr>
        <p:spPr>
          <a:xfrm>
            <a:off x="283580" y="1128991"/>
            <a:ext cx="8463730" cy="369332"/>
          </a:xfrm>
          <a:prstGeom prst="rect">
            <a:avLst/>
          </a:prstGeom>
          <a:noFill/>
        </p:spPr>
        <p:txBody>
          <a:bodyPr wrap="square" rtlCol="0">
            <a:spAutoFit/>
          </a:bodyPr>
          <a:lstStyle/>
          <a:p>
            <a:r>
              <a:rPr lang="en-US" b="1" dirty="0">
                <a:latin typeface="Palatino Linotype" panose="02040502050505030304" pitchFamily="18" charset="0"/>
              </a:rPr>
              <a:t>Regions participating in ACO through one or more payer contracts</a:t>
            </a:r>
          </a:p>
        </p:txBody>
      </p:sp>
      <p:graphicFrame>
        <p:nvGraphicFramePr>
          <p:cNvPr id="11" name="Table 10">
            <a:extLst>
              <a:ext uri="{FF2B5EF4-FFF2-40B4-BE49-F238E27FC236}">
                <a16:creationId xmlns:a16="http://schemas.microsoft.com/office/drawing/2014/main" id="{F26370C4-3594-43AE-9F2D-16437E90DA47}"/>
              </a:ext>
            </a:extLst>
          </p:cNvPr>
          <p:cNvGraphicFramePr>
            <a:graphicFrameLocks noGrp="1"/>
          </p:cNvGraphicFramePr>
          <p:nvPr>
            <p:extLst>
              <p:ext uri="{D42A27DB-BD31-4B8C-83A1-F6EECF244321}">
                <p14:modId xmlns:p14="http://schemas.microsoft.com/office/powerpoint/2010/main" val="336961798"/>
              </p:ext>
            </p:extLst>
          </p:nvPr>
        </p:nvGraphicFramePr>
        <p:xfrm>
          <a:off x="340135" y="5031168"/>
          <a:ext cx="8463730" cy="1133856"/>
        </p:xfrm>
        <a:graphic>
          <a:graphicData uri="http://schemas.openxmlformats.org/drawingml/2006/table">
            <a:tbl>
              <a:tblPr firstRow="1" bandRow="1">
                <a:tableStyleId>{2D5ABB26-0587-4C30-8999-92F81FD0307C}</a:tableStyleId>
              </a:tblPr>
              <a:tblGrid>
                <a:gridCol w="4252185">
                  <a:extLst>
                    <a:ext uri="{9D8B030D-6E8A-4147-A177-3AD203B41FA5}">
                      <a16:colId xmlns:a16="http://schemas.microsoft.com/office/drawing/2014/main" val="112177135"/>
                    </a:ext>
                  </a:extLst>
                </a:gridCol>
                <a:gridCol w="4211545">
                  <a:extLst>
                    <a:ext uri="{9D8B030D-6E8A-4147-A177-3AD203B41FA5}">
                      <a16:colId xmlns:a16="http://schemas.microsoft.com/office/drawing/2014/main" val="1228258142"/>
                    </a:ext>
                  </a:extLst>
                </a:gridCol>
              </a:tblGrid>
              <a:tr h="274320">
                <a:tc>
                  <a:txBody>
                    <a:bodyPr/>
                    <a:lstStyle/>
                    <a:p>
                      <a:pPr>
                        <a:lnSpc>
                          <a:spcPct val="90000"/>
                        </a:lnSpc>
                      </a:pPr>
                      <a:r>
                        <a:rPr lang="en-US" sz="1400" b="1" dirty="0">
                          <a:latin typeface="Palatino Linotype" panose="02040502050505030304" pitchFamily="18" charset="0"/>
                        </a:rPr>
                        <a:t>In 2019, participating providers include… </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tc>
                  <a:txBody>
                    <a:bodyPr/>
                    <a:lstStyle/>
                    <a:p>
                      <a:pPr>
                        <a:lnSpc>
                          <a:spcPct val="90000"/>
                        </a:lnSpc>
                      </a:pPr>
                      <a:r>
                        <a:rPr lang="en-US" sz="1400" dirty="0">
                          <a:latin typeface="Palatino Linotype" panose="02040502050505030304" pitchFamily="18" charset="0"/>
                        </a:rPr>
                        <a:t>Hospitals (in all 12 participating regions)</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3718626893"/>
                  </a:ext>
                </a:extLst>
              </a:tr>
              <a:tr h="274320">
                <a:tc>
                  <a:txBody>
                    <a:bodyPr/>
                    <a:lstStyle/>
                    <a:p>
                      <a:pPr>
                        <a:lnSpc>
                          <a:spcPct val="90000"/>
                        </a:lnSpc>
                      </a:pPr>
                      <a:r>
                        <a:rPr lang="en-US" sz="1400" dirty="0">
                          <a:latin typeface="Palatino Linotype" panose="02040502050505030304" pitchFamily="18" charset="0"/>
                        </a:rPr>
                        <a:t>Federally qualified health centers (6 regions)</a:t>
                      </a:r>
                    </a:p>
                  </a:txBody>
                  <a:tcPr>
                    <a:lnL w="12700" cap="flat" cmpd="sng" algn="ctr">
                      <a:solidFill>
                        <a:schemeClr val="tx1"/>
                      </a:solidFill>
                      <a:prstDash val="solid"/>
                      <a:round/>
                      <a:headEnd type="none" w="med" len="med"/>
                      <a:tailEnd type="none" w="med" len="med"/>
                    </a:lnL>
                    <a:solidFill>
                      <a:schemeClr val="bg1"/>
                    </a:solidFill>
                  </a:tcPr>
                </a:tc>
                <a:tc>
                  <a:txBody>
                    <a:bodyPr/>
                    <a:lstStyle/>
                    <a:p>
                      <a:pPr>
                        <a:lnSpc>
                          <a:spcPct val="90000"/>
                        </a:lnSpc>
                      </a:pPr>
                      <a:r>
                        <a:rPr lang="en-US" sz="1400" dirty="0">
                          <a:latin typeface="Palatino Linotype" panose="02040502050505030304" pitchFamily="18" charset="0"/>
                        </a:rPr>
                        <a:t>Independent specialists (7 regions)</a:t>
                      </a:r>
                    </a:p>
                  </a:txBody>
                  <a:tcP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3788655318"/>
                  </a:ext>
                </a:extLst>
              </a:tr>
              <a:tr h="274320">
                <a:tc>
                  <a:txBody>
                    <a:bodyPr/>
                    <a:lstStyle/>
                    <a:p>
                      <a:pPr>
                        <a:lnSpc>
                          <a:spcPct val="90000"/>
                        </a:lnSpc>
                      </a:pPr>
                      <a:r>
                        <a:rPr lang="en-US" sz="1400" dirty="0">
                          <a:latin typeface="Palatino Linotype" panose="02040502050505030304" pitchFamily="18" charset="0"/>
                        </a:rPr>
                        <a:t>Independent primary care providers (8 regions)</a:t>
                      </a:r>
                    </a:p>
                  </a:txBody>
                  <a:tcPr>
                    <a:lnL w="12700" cap="flat" cmpd="sng" algn="ctr">
                      <a:solidFill>
                        <a:schemeClr val="tx1"/>
                      </a:solidFill>
                      <a:prstDash val="solid"/>
                      <a:round/>
                      <a:headEnd type="none" w="med" len="med"/>
                      <a:tailEnd type="none" w="med" len="med"/>
                    </a:lnL>
                    <a:solidFill>
                      <a:schemeClr val="bg1"/>
                    </a:solidFill>
                  </a:tcPr>
                </a:tc>
                <a:tc>
                  <a:txBody>
                    <a:bodyPr/>
                    <a:lstStyle/>
                    <a:p>
                      <a:pPr>
                        <a:lnSpc>
                          <a:spcPct val="90000"/>
                        </a:lnSpc>
                      </a:pPr>
                      <a:r>
                        <a:rPr lang="en-US" sz="1400" dirty="0">
                          <a:latin typeface="Palatino Linotype" panose="02040502050505030304" pitchFamily="18" charset="0"/>
                        </a:rPr>
                        <a:t>Home health (all regions)</a:t>
                      </a:r>
                    </a:p>
                  </a:txBody>
                  <a:tcP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1673864472"/>
                  </a:ext>
                </a:extLst>
              </a:tr>
              <a:tr h="274320">
                <a:tc>
                  <a:txBody>
                    <a:bodyPr/>
                    <a:lstStyle/>
                    <a:p>
                      <a:pPr>
                        <a:lnSpc>
                          <a:spcPct val="90000"/>
                        </a:lnSpc>
                      </a:pPr>
                      <a:r>
                        <a:rPr lang="en-US" sz="1400" dirty="0">
                          <a:latin typeface="Palatino Linotype" panose="02040502050505030304" pitchFamily="18" charset="0"/>
                        </a:rPr>
                        <a:t>Designated mental health agencies (all regions)</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tc>
                  <a:txBody>
                    <a:bodyPr/>
                    <a:lstStyle/>
                    <a:p>
                      <a:pPr>
                        <a:lnSpc>
                          <a:spcPct val="90000"/>
                        </a:lnSpc>
                      </a:pPr>
                      <a:r>
                        <a:rPr lang="en-US" sz="1400" dirty="0">
                          <a:latin typeface="Palatino Linotype" panose="02040502050505030304" pitchFamily="18" charset="0"/>
                        </a:rPr>
                        <a:t>Skilled nursing facilities (10 regions)</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34919350"/>
                  </a:ext>
                </a:extLst>
              </a:tr>
            </a:tbl>
          </a:graphicData>
        </a:graphic>
      </p:graphicFrame>
    </p:spTree>
    <p:extLst>
      <p:ext uri="{BB962C8B-B14F-4D97-AF65-F5344CB8AC3E}">
        <p14:creationId xmlns:p14="http://schemas.microsoft.com/office/powerpoint/2010/main" val="16826730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3B51C-426B-4C7F-AA0B-0C38A679574F}"/>
              </a:ext>
            </a:extLst>
          </p:cNvPr>
          <p:cNvSpPr>
            <a:spLocks noGrp="1"/>
          </p:cNvSpPr>
          <p:nvPr>
            <p:ph type="title"/>
          </p:nvPr>
        </p:nvSpPr>
        <p:spPr/>
        <p:txBody>
          <a:bodyPr>
            <a:normAutofit fontScale="90000"/>
          </a:bodyPr>
          <a:lstStyle/>
          <a:p>
            <a:r>
              <a:rPr lang="en-US" dirty="0"/>
              <a:t>Problem: Health Care Costs are </a:t>
            </a:r>
            <a:br>
              <a:rPr lang="en-US" dirty="0"/>
            </a:br>
            <a:r>
              <a:rPr lang="en-US" dirty="0"/>
              <a:t>Growing at an Unsustainable Rate</a:t>
            </a:r>
          </a:p>
        </p:txBody>
      </p:sp>
      <p:sp>
        <p:nvSpPr>
          <p:cNvPr id="3" name="Content Placeholder 2">
            <a:extLst>
              <a:ext uri="{FF2B5EF4-FFF2-40B4-BE49-F238E27FC236}">
                <a16:creationId xmlns:a16="http://schemas.microsoft.com/office/drawing/2014/main" id="{4393D57D-F583-44B8-82D8-582DE5150279}"/>
              </a:ext>
            </a:extLst>
          </p:cNvPr>
          <p:cNvSpPr>
            <a:spLocks noGrp="1"/>
          </p:cNvSpPr>
          <p:nvPr>
            <p:ph idx="1"/>
          </p:nvPr>
        </p:nvSpPr>
        <p:spPr/>
        <p:txBody>
          <a:bodyPr/>
          <a:lstStyle/>
          <a:p>
            <a:r>
              <a:rPr lang="en-US" dirty="0"/>
              <a:t>In 2017, the most recent year of data available, health care spending in Vermont grew 1.7%.</a:t>
            </a:r>
          </a:p>
        </p:txBody>
      </p:sp>
      <p:sp>
        <p:nvSpPr>
          <p:cNvPr id="21" name="TextBox 20">
            <a:extLst>
              <a:ext uri="{FF2B5EF4-FFF2-40B4-BE49-F238E27FC236}">
                <a16:creationId xmlns:a16="http://schemas.microsoft.com/office/drawing/2014/main" id="{5862DB1A-E96A-4B1A-B028-B203F1A84562}"/>
              </a:ext>
            </a:extLst>
          </p:cNvPr>
          <p:cNvSpPr txBox="1"/>
          <p:nvPr/>
        </p:nvSpPr>
        <p:spPr>
          <a:xfrm>
            <a:off x="564355" y="5637600"/>
            <a:ext cx="8112285" cy="261610"/>
          </a:xfrm>
          <a:prstGeom prst="rect">
            <a:avLst/>
          </a:prstGeom>
          <a:noFill/>
        </p:spPr>
        <p:txBody>
          <a:bodyPr wrap="square" rtlCol="0">
            <a:spAutoFit/>
          </a:bodyPr>
          <a:lstStyle/>
          <a:p>
            <a:r>
              <a:rPr lang="en-US" sz="1100" i="1" dirty="0">
                <a:latin typeface="Palatino Linotype" panose="02040502050505030304" pitchFamily="18" charset="0"/>
              </a:rPr>
              <a:t>Source: 2017 Vermont Health Care Expenditure Analysis, available at https://gmcboard.vermont.gov/data-and-analytics/analytics-rpts.</a:t>
            </a:r>
          </a:p>
        </p:txBody>
      </p:sp>
      <p:graphicFrame>
        <p:nvGraphicFramePr>
          <p:cNvPr id="6" name="Chart 5">
            <a:extLst>
              <a:ext uri="{FF2B5EF4-FFF2-40B4-BE49-F238E27FC236}">
                <a16:creationId xmlns:a16="http://schemas.microsoft.com/office/drawing/2014/main" id="{73DC6590-5BB8-4B99-AE75-623DA12DC357}"/>
              </a:ext>
            </a:extLst>
          </p:cNvPr>
          <p:cNvGraphicFramePr>
            <a:graphicFrameLocks/>
          </p:cNvGraphicFramePr>
          <p:nvPr>
            <p:extLst>
              <p:ext uri="{D42A27DB-BD31-4B8C-83A1-F6EECF244321}">
                <p14:modId xmlns:p14="http://schemas.microsoft.com/office/powerpoint/2010/main" val="3777980771"/>
              </p:ext>
            </p:extLst>
          </p:nvPr>
        </p:nvGraphicFramePr>
        <p:xfrm>
          <a:off x="142630" y="1804015"/>
          <a:ext cx="8641773" cy="387512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620082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3B51C-426B-4C7F-AA0B-0C38A679574F}"/>
              </a:ext>
            </a:extLst>
          </p:cNvPr>
          <p:cNvSpPr>
            <a:spLocks noGrp="1"/>
          </p:cNvSpPr>
          <p:nvPr>
            <p:ph type="title"/>
          </p:nvPr>
        </p:nvSpPr>
        <p:spPr/>
        <p:txBody>
          <a:bodyPr>
            <a:normAutofit fontScale="90000"/>
          </a:bodyPr>
          <a:lstStyle/>
          <a:p>
            <a:r>
              <a:rPr lang="en-US" dirty="0"/>
              <a:t>Problem: Health Care Costs are </a:t>
            </a:r>
            <a:br>
              <a:rPr lang="en-US" dirty="0"/>
            </a:br>
            <a:r>
              <a:rPr lang="en-US" dirty="0"/>
              <a:t>Growing at an Unsustainable Rate</a:t>
            </a:r>
          </a:p>
        </p:txBody>
      </p:sp>
      <p:sp>
        <p:nvSpPr>
          <p:cNvPr id="3" name="Content Placeholder 2">
            <a:extLst>
              <a:ext uri="{FF2B5EF4-FFF2-40B4-BE49-F238E27FC236}">
                <a16:creationId xmlns:a16="http://schemas.microsoft.com/office/drawing/2014/main" id="{4393D57D-F583-44B8-82D8-582DE5150279}"/>
              </a:ext>
            </a:extLst>
          </p:cNvPr>
          <p:cNvSpPr>
            <a:spLocks noGrp="1"/>
          </p:cNvSpPr>
          <p:nvPr>
            <p:ph idx="1"/>
          </p:nvPr>
        </p:nvSpPr>
        <p:spPr/>
        <p:txBody>
          <a:bodyPr/>
          <a:lstStyle/>
          <a:p>
            <a:r>
              <a:rPr lang="en-US" dirty="0"/>
              <a:t>Vermont’s health care share of state gross product devoted to health care spending was 18.5% in 2017, vs. 11.8% in 1995.</a:t>
            </a:r>
          </a:p>
        </p:txBody>
      </p:sp>
      <p:sp>
        <p:nvSpPr>
          <p:cNvPr id="21" name="TextBox 20">
            <a:extLst>
              <a:ext uri="{FF2B5EF4-FFF2-40B4-BE49-F238E27FC236}">
                <a16:creationId xmlns:a16="http://schemas.microsoft.com/office/drawing/2014/main" id="{5862DB1A-E96A-4B1A-B028-B203F1A84562}"/>
              </a:ext>
            </a:extLst>
          </p:cNvPr>
          <p:cNvSpPr txBox="1"/>
          <p:nvPr/>
        </p:nvSpPr>
        <p:spPr>
          <a:xfrm>
            <a:off x="655795" y="5812796"/>
            <a:ext cx="7827805" cy="261610"/>
          </a:xfrm>
          <a:prstGeom prst="rect">
            <a:avLst/>
          </a:prstGeom>
          <a:solidFill>
            <a:schemeClr val="bg1"/>
          </a:solidFill>
        </p:spPr>
        <p:txBody>
          <a:bodyPr wrap="square" rtlCol="0">
            <a:spAutoFit/>
          </a:bodyPr>
          <a:lstStyle/>
          <a:p>
            <a:r>
              <a:rPr lang="en-US" sz="1100" i="1" dirty="0">
                <a:latin typeface="Palatino Linotype" panose="02040502050505030304" pitchFamily="18" charset="0"/>
              </a:rPr>
              <a:t>Source: 2017 Vermont Health Care Expenditure Analysis, available at https://gmcboard.vermont.gov/data-and-analytics/analytics-rpts.</a:t>
            </a:r>
          </a:p>
        </p:txBody>
      </p:sp>
      <p:graphicFrame>
        <p:nvGraphicFramePr>
          <p:cNvPr id="11" name="Chart 10">
            <a:extLst>
              <a:ext uri="{FF2B5EF4-FFF2-40B4-BE49-F238E27FC236}">
                <a16:creationId xmlns:a16="http://schemas.microsoft.com/office/drawing/2014/main" id="{7B6F450B-B181-47C8-A56F-F8DBA24DDD15}"/>
              </a:ext>
            </a:extLst>
          </p:cNvPr>
          <p:cNvGraphicFramePr>
            <a:graphicFrameLocks/>
          </p:cNvGraphicFramePr>
          <p:nvPr>
            <p:extLst>
              <p:ext uri="{D42A27DB-BD31-4B8C-83A1-F6EECF244321}">
                <p14:modId xmlns:p14="http://schemas.microsoft.com/office/powerpoint/2010/main" val="1441434856"/>
              </p:ext>
            </p:extLst>
          </p:nvPr>
        </p:nvGraphicFramePr>
        <p:xfrm>
          <a:off x="0" y="2164368"/>
          <a:ext cx="8639176" cy="384463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780790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39AB7-B985-44D0-8B1C-0049B28088BA}"/>
              </a:ext>
            </a:extLst>
          </p:cNvPr>
          <p:cNvSpPr>
            <a:spLocks noGrp="1"/>
          </p:cNvSpPr>
          <p:nvPr>
            <p:ph type="title"/>
          </p:nvPr>
        </p:nvSpPr>
        <p:spPr/>
        <p:txBody>
          <a:bodyPr>
            <a:normAutofit/>
          </a:bodyPr>
          <a:lstStyle/>
          <a:p>
            <a:r>
              <a:rPr lang="en-US" sz="3400" dirty="0"/>
              <a:t>Problem: Health Outcomes Must Improve</a:t>
            </a:r>
          </a:p>
        </p:txBody>
      </p:sp>
      <p:sp>
        <p:nvSpPr>
          <p:cNvPr id="3" name="Content Placeholder 2">
            <a:extLst>
              <a:ext uri="{FF2B5EF4-FFF2-40B4-BE49-F238E27FC236}">
                <a16:creationId xmlns:a16="http://schemas.microsoft.com/office/drawing/2014/main" id="{01677A99-BD47-4CA1-BA85-DF5A08D12A33}"/>
              </a:ext>
            </a:extLst>
          </p:cNvPr>
          <p:cNvSpPr>
            <a:spLocks noGrp="1"/>
          </p:cNvSpPr>
          <p:nvPr>
            <p:ph idx="1"/>
          </p:nvPr>
        </p:nvSpPr>
        <p:spPr>
          <a:xfrm>
            <a:off x="457200" y="1447800"/>
            <a:ext cx="8229600" cy="4525963"/>
          </a:xfrm>
        </p:spPr>
        <p:txBody>
          <a:bodyPr>
            <a:noAutofit/>
          </a:bodyPr>
          <a:lstStyle/>
          <a:p>
            <a:r>
              <a:rPr lang="en-US" sz="2400" b="1" dirty="0"/>
              <a:t>Health outcomes must improve</a:t>
            </a:r>
          </a:p>
          <a:p>
            <a:pPr marL="342900" indent="-342900">
              <a:buFont typeface="Arial" panose="020B0604020202020204" pitchFamily="34" charset="0"/>
              <a:buChar char="•"/>
            </a:pPr>
            <a:r>
              <a:rPr lang="en-US" sz="1800" dirty="0"/>
              <a:t>Chronic diseases are the most common cause of death in Vermont. </a:t>
            </a:r>
            <a:br>
              <a:rPr lang="en-US" sz="1800" dirty="0"/>
            </a:br>
            <a:r>
              <a:rPr lang="en-US" sz="1800" dirty="0"/>
              <a:t>In 2014, </a:t>
            </a:r>
            <a:r>
              <a:rPr lang="en-US" sz="1800" b="1" dirty="0"/>
              <a:t>78% of Vermont deaths were caused by chronic diseases</a:t>
            </a:r>
            <a:endParaRPr lang="en-US" sz="1800" dirty="0"/>
          </a:p>
          <a:p>
            <a:pPr marL="1085850" lvl="1" indent="-342900">
              <a:buFont typeface="Arial" panose="020B0604020202020204" pitchFamily="34" charset="0"/>
              <a:buChar char="•"/>
            </a:pPr>
            <a:r>
              <a:rPr lang="en-US" sz="1700" dirty="0"/>
              <a:t>High Blood Pressure: 25% of Vermonters diagnosed (2015)</a:t>
            </a:r>
          </a:p>
          <a:p>
            <a:pPr marL="1085850" lvl="1" indent="-342900">
              <a:buFont typeface="Arial" panose="020B0604020202020204" pitchFamily="34" charset="0"/>
              <a:buChar char="•"/>
            </a:pPr>
            <a:r>
              <a:rPr lang="en-US" sz="1700" dirty="0"/>
              <a:t>Diabetes: 8% of Vermonters diagnosed (2015)</a:t>
            </a:r>
          </a:p>
          <a:p>
            <a:pPr marL="1085850" lvl="1" indent="-342900">
              <a:buFont typeface="Arial" panose="020B0604020202020204" pitchFamily="34" charset="0"/>
              <a:buChar char="•"/>
            </a:pPr>
            <a:r>
              <a:rPr lang="en-US" sz="1700" dirty="0"/>
              <a:t>COPD: 6% of Vermonters diagnosed (2015)</a:t>
            </a:r>
          </a:p>
          <a:p>
            <a:pPr marL="1085850" lvl="1" indent="-342900">
              <a:buFont typeface="Arial" panose="020B0604020202020204" pitchFamily="34" charset="0"/>
              <a:buChar char="•"/>
            </a:pPr>
            <a:r>
              <a:rPr lang="en-US" sz="1700" dirty="0"/>
              <a:t>Obesity: 28% of Vermont adults diagnosed (2016)</a:t>
            </a:r>
          </a:p>
          <a:p>
            <a:pPr marL="346075"/>
            <a:r>
              <a:rPr lang="en-US" sz="1800" dirty="0"/>
              <a:t>Medical costs related to chronic disease were over </a:t>
            </a:r>
            <a:r>
              <a:rPr lang="en-US" sz="1800" b="1" dirty="0"/>
              <a:t>$2 billion in 2015</a:t>
            </a:r>
            <a:r>
              <a:rPr lang="en-US" sz="1800" dirty="0"/>
              <a:t>, and are expected to rise to nearly $3 billion by 2020</a:t>
            </a:r>
          </a:p>
          <a:p>
            <a:pPr marL="342900" indent="-342900">
              <a:buFont typeface="Arial" panose="020B0604020202020204" pitchFamily="34" charset="0"/>
              <a:buChar char="•"/>
            </a:pPr>
            <a:r>
              <a:rPr lang="en-US" sz="1800" dirty="0"/>
              <a:t>Vermont’s death rates from </a:t>
            </a:r>
            <a:r>
              <a:rPr lang="en-US" sz="1800" b="1" dirty="0"/>
              <a:t>suicide and drug overdose </a:t>
            </a:r>
            <a:r>
              <a:rPr lang="en-US" sz="1800" dirty="0"/>
              <a:t>are higher than the national average</a:t>
            </a:r>
          </a:p>
          <a:p>
            <a:pPr marL="1085850" lvl="1" indent="-342900">
              <a:buFont typeface="Arial" panose="020B0604020202020204" pitchFamily="34" charset="0"/>
              <a:buChar char="•"/>
            </a:pPr>
            <a:r>
              <a:rPr lang="en-US" sz="1700" dirty="0"/>
              <a:t>Suicide </a:t>
            </a:r>
            <a:r>
              <a:rPr lang="en-US" sz="1200" dirty="0"/>
              <a:t>(2016)</a:t>
            </a:r>
            <a:r>
              <a:rPr lang="en-US" sz="1700" dirty="0"/>
              <a:t>: 17.3 per 100,000 (VT) vs. 13.4 per 100,000 (US)</a:t>
            </a:r>
          </a:p>
          <a:p>
            <a:pPr marL="1085850" lvl="1" indent="-342900">
              <a:buFont typeface="Arial" panose="020B0604020202020204" pitchFamily="34" charset="0"/>
              <a:buChar char="•"/>
            </a:pPr>
            <a:r>
              <a:rPr lang="en-US" sz="1700" dirty="0"/>
              <a:t>Drug Overdose </a:t>
            </a:r>
            <a:r>
              <a:rPr lang="en-US" sz="1200" dirty="0"/>
              <a:t>(2016)</a:t>
            </a:r>
            <a:r>
              <a:rPr lang="en-US" sz="1700" dirty="0"/>
              <a:t>: 18.4 per 100,000 (VT) vs. 13.3 per 100,000 (US)</a:t>
            </a:r>
          </a:p>
          <a:p>
            <a:pPr marL="1085850" lvl="1" indent="-342900">
              <a:buFont typeface="Arial" panose="020B0604020202020204" pitchFamily="34" charset="0"/>
              <a:buChar char="•"/>
            </a:pPr>
            <a:endParaRPr lang="en-US" sz="600" dirty="0"/>
          </a:p>
          <a:p>
            <a:r>
              <a:rPr lang="en-US" sz="1400" i="1" dirty="0"/>
              <a:t>(Sources: Vermont Department of Health, Kaiser Family Foundation)</a:t>
            </a:r>
          </a:p>
          <a:p>
            <a:endParaRPr lang="en-US" dirty="0"/>
          </a:p>
        </p:txBody>
      </p:sp>
    </p:spTree>
    <p:extLst>
      <p:ext uri="{BB962C8B-B14F-4D97-AF65-F5344CB8AC3E}">
        <p14:creationId xmlns:p14="http://schemas.microsoft.com/office/powerpoint/2010/main" val="13006991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Arrow: Right 10">
            <a:extLst>
              <a:ext uri="{FF2B5EF4-FFF2-40B4-BE49-F238E27FC236}">
                <a16:creationId xmlns:a16="http://schemas.microsoft.com/office/drawing/2014/main" id="{7EF1730E-80D9-4021-9320-460518781A59}"/>
              </a:ext>
            </a:extLst>
          </p:cNvPr>
          <p:cNvSpPr/>
          <p:nvPr/>
        </p:nvSpPr>
        <p:spPr>
          <a:xfrm>
            <a:off x="243349" y="1949115"/>
            <a:ext cx="8684083" cy="1599156"/>
          </a:xfrm>
          <a:prstGeom prst="rightArrow">
            <a:avLst>
              <a:gd name="adj1" fmla="val 50000"/>
              <a:gd name="adj2" fmla="val 41865"/>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dirty="0"/>
          </a:p>
        </p:txBody>
      </p:sp>
      <p:sp>
        <p:nvSpPr>
          <p:cNvPr id="7" name="Title 6">
            <a:extLst>
              <a:ext uri="{FF2B5EF4-FFF2-40B4-BE49-F238E27FC236}">
                <a16:creationId xmlns:a16="http://schemas.microsoft.com/office/drawing/2014/main" id="{68200D97-D7C5-4FE5-B011-350ACE99AC23}"/>
              </a:ext>
            </a:extLst>
          </p:cNvPr>
          <p:cNvSpPr>
            <a:spLocks noGrp="1"/>
          </p:cNvSpPr>
          <p:nvPr>
            <p:ph type="title"/>
          </p:nvPr>
        </p:nvSpPr>
        <p:spPr/>
        <p:txBody>
          <a:bodyPr>
            <a:normAutofit fontScale="90000"/>
          </a:bodyPr>
          <a:lstStyle/>
          <a:p>
            <a:r>
              <a:rPr lang="en-US" dirty="0"/>
              <a:t>Vermont’s Solution: The Vermont All-Payer Accountable Care Organization (ACO) Model</a:t>
            </a:r>
          </a:p>
        </p:txBody>
      </p:sp>
      <p:graphicFrame>
        <p:nvGraphicFramePr>
          <p:cNvPr id="4" name="Diagram 3">
            <a:extLst>
              <a:ext uri="{FF2B5EF4-FFF2-40B4-BE49-F238E27FC236}">
                <a16:creationId xmlns:a16="http://schemas.microsoft.com/office/drawing/2014/main" id="{6C2AA6F3-C31C-4510-809A-C565FFEDBE97}"/>
              </a:ext>
            </a:extLst>
          </p:cNvPr>
          <p:cNvGraphicFramePr/>
          <p:nvPr/>
        </p:nvGraphicFramePr>
        <p:xfrm>
          <a:off x="457200" y="1417638"/>
          <a:ext cx="8229600" cy="44537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937134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F56C5EA-9C65-41E2-A334-40BE2EBB0C56}"/>
              </a:ext>
            </a:extLst>
          </p:cNvPr>
          <p:cNvSpPr>
            <a:spLocks noGrp="1"/>
          </p:cNvSpPr>
          <p:nvPr>
            <p:ph type="title"/>
          </p:nvPr>
        </p:nvSpPr>
        <p:spPr/>
        <p:txBody>
          <a:bodyPr>
            <a:normAutofit/>
          </a:bodyPr>
          <a:lstStyle/>
          <a:p>
            <a:r>
              <a:rPr lang="en-US" dirty="0">
                <a:solidFill>
                  <a:srgbClr val="10A069"/>
                </a:solidFill>
              </a:rPr>
              <a:t>All-Payer ACO Model: What Is It?</a:t>
            </a:r>
            <a:endParaRPr lang="en-US" dirty="0"/>
          </a:p>
        </p:txBody>
      </p:sp>
      <p:sp>
        <p:nvSpPr>
          <p:cNvPr id="8" name="Content Placeholder 7">
            <a:extLst>
              <a:ext uri="{FF2B5EF4-FFF2-40B4-BE49-F238E27FC236}">
                <a16:creationId xmlns:a16="http://schemas.microsoft.com/office/drawing/2014/main" id="{28EAEB80-64DA-4749-933E-44E6D43032D3}"/>
              </a:ext>
            </a:extLst>
          </p:cNvPr>
          <p:cNvSpPr>
            <a:spLocks noGrp="1"/>
          </p:cNvSpPr>
          <p:nvPr>
            <p:ph idx="1"/>
          </p:nvPr>
        </p:nvSpPr>
        <p:spPr/>
        <p:txBody>
          <a:bodyPr>
            <a:normAutofit/>
          </a:bodyPr>
          <a:lstStyle/>
          <a:p>
            <a:r>
              <a:rPr lang="en-US" sz="1800" b="1" dirty="0"/>
              <a:t>An ACO is a group of doctors, hospitals, and other health care providers who come together voluntarily to give coordinated, high-quality care to patients</a:t>
            </a:r>
          </a:p>
          <a:p>
            <a:pPr marL="342900" indent="-342900">
              <a:buFont typeface="Arial" panose="020B0604020202020204" pitchFamily="34" charset="0"/>
              <a:buChar char="•"/>
            </a:pPr>
            <a:endParaRPr lang="en-US" sz="600" dirty="0"/>
          </a:p>
          <a:p>
            <a:pPr marL="342900" indent="-342900">
              <a:buFont typeface="Arial" panose="020B0604020202020204" pitchFamily="34" charset="0"/>
              <a:buChar char="•"/>
            </a:pPr>
            <a:r>
              <a:rPr lang="en-US" sz="1800" dirty="0"/>
              <a:t>The All-Payer Model enables the three main payers of health care in Vermont – Medicaid, Medicare, and commercial insurance – to pay an Accountable Care Organization (ACO) differently than through fee-for-service reimbursement</a:t>
            </a:r>
          </a:p>
          <a:p>
            <a:pPr marL="1085850" lvl="1" indent="-342900">
              <a:buFont typeface="Arial" panose="020B0604020202020204" pitchFamily="34" charset="0"/>
              <a:buChar char="•"/>
            </a:pPr>
            <a:r>
              <a:rPr lang="en-US" sz="1800" dirty="0"/>
              <a:t>Facilitated by state law and an agreement between the State and the Centers for Medicare and Medicaid Services (CMS) that allows Medicare’s participation</a:t>
            </a:r>
          </a:p>
          <a:p>
            <a:pPr marL="342900" indent="-342900">
              <a:buFont typeface="Arial" panose="020B0604020202020204" pitchFamily="34" charset="0"/>
              <a:buChar char="•"/>
            </a:pPr>
            <a:endParaRPr lang="en-US" sz="500" dirty="0"/>
          </a:p>
          <a:p>
            <a:pPr marL="342900" indent="-342900">
              <a:buFont typeface="Arial" panose="020B0604020202020204" pitchFamily="34" charset="0"/>
              <a:buChar char="•"/>
            </a:pPr>
            <a:r>
              <a:rPr lang="en-US" sz="1800" dirty="0"/>
              <a:t>Provides the opportunity to improve health care delivery to Vermonters, changing the emphasis from seeing patients more routinely for episodic illness to providing longitudinal and preventive care.  A more predictable revenue stream supports providers in initiating additional delivery system reforms that improve quality and reduce costs</a:t>
            </a:r>
          </a:p>
          <a:p>
            <a:endParaRPr lang="en-US" sz="1800" dirty="0"/>
          </a:p>
        </p:txBody>
      </p:sp>
    </p:spTree>
    <p:extLst>
      <p:ext uri="{BB962C8B-B14F-4D97-AF65-F5344CB8AC3E}">
        <p14:creationId xmlns:p14="http://schemas.microsoft.com/office/powerpoint/2010/main" val="9491642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E481E8D-EAC6-4AE8-B9CD-0368A4091C72}"/>
              </a:ext>
            </a:extLst>
          </p:cNvPr>
          <p:cNvSpPr>
            <a:spLocks noGrp="1"/>
          </p:cNvSpPr>
          <p:nvPr>
            <p:ph type="title"/>
          </p:nvPr>
        </p:nvSpPr>
        <p:spPr>
          <a:xfrm>
            <a:off x="419733" y="192750"/>
            <a:ext cx="8229600" cy="1143000"/>
          </a:xfrm>
        </p:spPr>
        <p:txBody>
          <a:bodyPr>
            <a:normAutofit fontScale="90000"/>
          </a:bodyPr>
          <a:lstStyle/>
          <a:p>
            <a:r>
              <a:rPr lang="en-US" altLang="en-US" dirty="0">
                <a:latin typeface="Franklin Gothic Medium" charset="0"/>
              </a:rPr>
              <a:t>Vermont’s Responsibilities under the </a:t>
            </a:r>
            <a:br>
              <a:rPr lang="en-US" altLang="en-US" dirty="0">
                <a:latin typeface="Franklin Gothic Medium" charset="0"/>
              </a:rPr>
            </a:br>
            <a:r>
              <a:rPr lang="en-US" altLang="en-US" dirty="0">
                <a:latin typeface="Franklin Gothic Medium" charset="0"/>
              </a:rPr>
              <a:t>All-Payer ACO Model Agreement</a:t>
            </a:r>
            <a:endParaRPr lang="en-US" dirty="0"/>
          </a:p>
        </p:txBody>
      </p:sp>
      <p:sp>
        <p:nvSpPr>
          <p:cNvPr id="7" name="Text Placeholder 6">
            <a:extLst>
              <a:ext uri="{FF2B5EF4-FFF2-40B4-BE49-F238E27FC236}">
                <a16:creationId xmlns:a16="http://schemas.microsoft.com/office/drawing/2014/main" id="{3AC29AF8-D5C0-4226-830A-6476C166C0C5}"/>
              </a:ext>
            </a:extLst>
          </p:cNvPr>
          <p:cNvSpPr>
            <a:spLocks noGrp="1"/>
          </p:cNvSpPr>
          <p:nvPr>
            <p:ph type="body" idx="1"/>
          </p:nvPr>
        </p:nvSpPr>
        <p:spPr>
          <a:xfrm>
            <a:off x="300942" y="1335750"/>
            <a:ext cx="4175524" cy="620209"/>
          </a:xfrm>
          <a:solidFill>
            <a:schemeClr val="accent1">
              <a:lumMod val="60000"/>
              <a:lumOff val="40000"/>
            </a:schemeClr>
          </a:solidFill>
          <a:ln>
            <a:solidFill>
              <a:schemeClr val="bg1"/>
            </a:solidFill>
          </a:ln>
        </p:spPr>
        <p:txBody>
          <a:bodyPr anchor="ctr">
            <a:normAutofit/>
          </a:bodyPr>
          <a:lstStyle/>
          <a:p>
            <a:pPr algn="ctr"/>
            <a:r>
              <a:rPr lang="en-US" sz="1700" dirty="0"/>
              <a:t>Cost Growth and Population Health/Quality</a:t>
            </a:r>
          </a:p>
        </p:txBody>
      </p:sp>
      <p:sp>
        <p:nvSpPr>
          <p:cNvPr id="8" name="Content Placeholder 7">
            <a:extLst>
              <a:ext uri="{FF2B5EF4-FFF2-40B4-BE49-F238E27FC236}">
                <a16:creationId xmlns:a16="http://schemas.microsoft.com/office/drawing/2014/main" id="{976BC409-1454-45E4-BD2F-91DAE3AA9266}"/>
              </a:ext>
            </a:extLst>
          </p:cNvPr>
          <p:cNvSpPr>
            <a:spLocks noGrp="1"/>
          </p:cNvSpPr>
          <p:nvPr>
            <p:ph sz="half" idx="2"/>
          </p:nvPr>
        </p:nvSpPr>
        <p:spPr>
          <a:xfrm>
            <a:off x="300943" y="1955959"/>
            <a:ext cx="4175524" cy="3611113"/>
          </a:xfrm>
          <a:solidFill>
            <a:srgbClr val="F0F4FA"/>
          </a:solidFill>
          <a:ln>
            <a:solidFill>
              <a:schemeClr val="bg1"/>
            </a:solidFill>
          </a:ln>
        </p:spPr>
        <p:txBody>
          <a:bodyPr anchor="ctr">
            <a:noAutofit/>
          </a:bodyPr>
          <a:lstStyle/>
          <a:p>
            <a:pPr marL="157163" indent="-157163">
              <a:buFont typeface="Arial" panose="020B0604020202020204" pitchFamily="34" charset="0"/>
              <a:buChar char="•"/>
              <a:tabLst>
                <a:tab pos="111125" algn="l"/>
              </a:tabLst>
            </a:pPr>
            <a:r>
              <a:rPr lang="en-US" sz="1600" dirty="0"/>
              <a:t>Limit spending growth on certain services</a:t>
            </a:r>
            <a:endParaRPr lang="en-US" sz="1600" b="1" dirty="0"/>
          </a:p>
          <a:p>
            <a:pPr marL="396875" indent="-285750">
              <a:buClr>
                <a:schemeClr val="accent1"/>
              </a:buClr>
              <a:buFont typeface="Wingdings" panose="05000000000000000000" pitchFamily="2" charset="2"/>
              <a:buChar char="Ø"/>
            </a:pPr>
            <a:r>
              <a:rPr lang="en-US" sz="1600" dirty="0"/>
              <a:t>Separate targets for Medicare and “all-payer” beneficiaries (most Vermonters)</a:t>
            </a:r>
          </a:p>
          <a:p>
            <a:pPr marL="157163" indent="-157163">
              <a:buFont typeface="Arial" panose="020B0604020202020204" pitchFamily="34" charset="0"/>
              <a:buChar char="•"/>
              <a:tabLst>
                <a:tab pos="111125" algn="l"/>
              </a:tabLst>
            </a:pPr>
            <a:endParaRPr lang="en-US" sz="1600" dirty="0">
              <a:solidFill>
                <a:prstClr val="black"/>
              </a:solidFill>
            </a:endParaRPr>
          </a:p>
          <a:p>
            <a:pPr marL="157163" indent="-157163">
              <a:buFont typeface="Arial" panose="020B0604020202020204" pitchFamily="34" charset="0"/>
              <a:buChar char="•"/>
              <a:tabLst>
                <a:tab pos="111125" algn="l"/>
              </a:tabLst>
            </a:pPr>
            <a:r>
              <a:rPr lang="en-US" sz="1600" dirty="0">
                <a:solidFill>
                  <a:prstClr val="black"/>
                </a:solidFill>
              </a:rPr>
              <a:t>Meet targets for 20 quality measures,</a:t>
            </a:r>
            <a:r>
              <a:rPr lang="en-US" sz="1600" b="1" dirty="0">
                <a:solidFill>
                  <a:prstClr val="black"/>
                </a:solidFill>
              </a:rPr>
              <a:t> </a:t>
            </a:r>
            <a:r>
              <a:rPr lang="en-US" sz="1600" dirty="0">
                <a:solidFill>
                  <a:prstClr val="black"/>
                </a:solidFill>
              </a:rPr>
              <a:t>including three population health goals</a:t>
            </a:r>
          </a:p>
          <a:p>
            <a:pPr marL="396875" indent="-285750">
              <a:buClr>
                <a:srgbClr val="4472C4"/>
              </a:buClr>
              <a:buFont typeface="Wingdings" panose="05000000000000000000" pitchFamily="2" charset="2"/>
              <a:buChar char="Ø"/>
              <a:tabLst>
                <a:tab pos="111125" algn="l"/>
              </a:tabLst>
            </a:pPr>
            <a:r>
              <a:rPr lang="en-US" sz="1600" dirty="0">
                <a:solidFill>
                  <a:prstClr val="black"/>
                </a:solidFill>
              </a:rPr>
              <a:t>Improving access to primary care</a:t>
            </a:r>
          </a:p>
          <a:p>
            <a:pPr marL="396875" indent="-285750">
              <a:buClr>
                <a:srgbClr val="4472C4"/>
              </a:buClr>
              <a:buFont typeface="Wingdings" panose="05000000000000000000" pitchFamily="2" charset="2"/>
              <a:buChar char="Ø"/>
              <a:tabLst>
                <a:tab pos="111125" algn="l"/>
              </a:tabLst>
            </a:pPr>
            <a:r>
              <a:rPr lang="en-US" sz="1600" dirty="0">
                <a:solidFill>
                  <a:prstClr val="black"/>
                </a:solidFill>
              </a:rPr>
              <a:t>Reducing deaths due to suicide and drug overdose</a:t>
            </a:r>
          </a:p>
          <a:p>
            <a:pPr marL="396875" indent="-285750">
              <a:buClr>
                <a:srgbClr val="4472C4"/>
              </a:buClr>
              <a:buFont typeface="Wingdings" panose="05000000000000000000" pitchFamily="2" charset="2"/>
              <a:buChar char="Ø"/>
              <a:tabLst>
                <a:tab pos="111125" algn="l"/>
              </a:tabLst>
            </a:pPr>
            <a:r>
              <a:rPr lang="en-US" sz="1600" dirty="0">
                <a:solidFill>
                  <a:prstClr val="black"/>
                </a:solidFill>
              </a:rPr>
              <a:t>Reducing the prevalence and morbidity of chronic disease</a:t>
            </a:r>
          </a:p>
        </p:txBody>
      </p:sp>
      <p:sp>
        <p:nvSpPr>
          <p:cNvPr id="9" name="Text Placeholder 8">
            <a:extLst>
              <a:ext uri="{FF2B5EF4-FFF2-40B4-BE49-F238E27FC236}">
                <a16:creationId xmlns:a16="http://schemas.microsoft.com/office/drawing/2014/main" id="{6D53E754-EC80-4ECE-86C3-A5AA66F354D7}"/>
              </a:ext>
            </a:extLst>
          </p:cNvPr>
          <p:cNvSpPr>
            <a:spLocks noGrp="1"/>
          </p:cNvSpPr>
          <p:nvPr>
            <p:ph type="body" sz="quarter" idx="3"/>
          </p:nvPr>
        </p:nvSpPr>
        <p:spPr>
          <a:xfrm>
            <a:off x="4630067" y="1335750"/>
            <a:ext cx="4175523" cy="620209"/>
          </a:xfrm>
          <a:solidFill>
            <a:schemeClr val="accent1">
              <a:lumMod val="60000"/>
              <a:lumOff val="40000"/>
            </a:schemeClr>
          </a:solidFill>
          <a:ln>
            <a:solidFill>
              <a:schemeClr val="bg1"/>
            </a:solidFill>
          </a:ln>
        </p:spPr>
        <p:txBody>
          <a:bodyPr anchor="ctr">
            <a:noAutofit/>
          </a:bodyPr>
          <a:lstStyle/>
          <a:p>
            <a:pPr algn="ctr"/>
            <a:r>
              <a:rPr lang="en-US" sz="1700" dirty="0"/>
              <a:t>Alignment and Scale</a:t>
            </a:r>
          </a:p>
        </p:txBody>
      </p:sp>
      <p:sp>
        <p:nvSpPr>
          <p:cNvPr id="10" name="Content Placeholder 9">
            <a:extLst>
              <a:ext uri="{FF2B5EF4-FFF2-40B4-BE49-F238E27FC236}">
                <a16:creationId xmlns:a16="http://schemas.microsoft.com/office/drawing/2014/main" id="{F2EA8FDF-B433-47CD-9D55-8077797A313D}"/>
              </a:ext>
            </a:extLst>
          </p:cNvPr>
          <p:cNvSpPr>
            <a:spLocks noGrp="1"/>
          </p:cNvSpPr>
          <p:nvPr>
            <p:ph sz="quarter" idx="4"/>
          </p:nvPr>
        </p:nvSpPr>
        <p:spPr>
          <a:xfrm>
            <a:off x="4630067" y="1955959"/>
            <a:ext cx="4175524" cy="3611113"/>
          </a:xfrm>
          <a:solidFill>
            <a:srgbClr val="F0F4FA"/>
          </a:solidFill>
          <a:ln>
            <a:solidFill>
              <a:schemeClr val="bg1"/>
            </a:solidFill>
          </a:ln>
        </p:spPr>
        <p:txBody>
          <a:bodyPr anchor="ctr">
            <a:normAutofit/>
          </a:bodyPr>
          <a:lstStyle/>
          <a:p>
            <a:pPr marL="157163" indent="-157163">
              <a:buFont typeface="Arial" panose="020B0604020202020204" pitchFamily="34" charset="0"/>
              <a:buChar char="•"/>
              <a:tabLst>
                <a:tab pos="111125" algn="l"/>
              </a:tabLst>
            </a:pPr>
            <a:r>
              <a:rPr lang="en-US" sz="1600" dirty="0"/>
              <a:t>Ensure payer-ACO programs align in key areas, including</a:t>
            </a:r>
          </a:p>
          <a:p>
            <a:pPr marL="396875" lvl="0" indent="-285750">
              <a:buClr>
                <a:srgbClr val="4472C4"/>
              </a:buClr>
              <a:buFont typeface="Wingdings" panose="05000000000000000000" pitchFamily="2" charset="2"/>
              <a:buChar char="Ø"/>
            </a:pPr>
            <a:r>
              <a:rPr lang="en-US" sz="1600" dirty="0"/>
              <a:t>attribution methodologies </a:t>
            </a:r>
          </a:p>
          <a:p>
            <a:pPr marL="396875" lvl="0" indent="-285750">
              <a:buClr>
                <a:srgbClr val="4472C4"/>
              </a:buClr>
              <a:buFont typeface="Wingdings" panose="05000000000000000000" pitchFamily="2" charset="2"/>
              <a:buChar char="Ø"/>
            </a:pPr>
            <a:r>
              <a:rPr lang="en-US" sz="1600" dirty="0"/>
              <a:t>services </a:t>
            </a:r>
          </a:p>
          <a:p>
            <a:pPr marL="396875" lvl="0" indent="-285750">
              <a:buClr>
                <a:srgbClr val="4472C4"/>
              </a:buClr>
              <a:buFont typeface="Wingdings" panose="05000000000000000000" pitchFamily="2" charset="2"/>
              <a:buChar char="Ø"/>
            </a:pPr>
            <a:r>
              <a:rPr lang="en-US" sz="1600" dirty="0"/>
              <a:t>quality measures </a:t>
            </a:r>
          </a:p>
          <a:p>
            <a:pPr marL="396875" lvl="0" indent="-285750">
              <a:buClr>
                <a:srgbClr val="4472C4"/>
              </a:buClr>
              <a:buFont typeface="Wingdings" panose="05000000000000000000" pitchFamily="2" charset="2"/>
              <a:buChar char="Ø"/>
            </a:pPr>
            <a:r>
              <a:rPr lang="en-US" sz="1600" dirty="0"/>
              <a:t>payment mechanisms</a:t>
            </a:r>
          </a:p>
          <a:p>
            <a:pPr marL="396875" lvl="0" indent="-285750">
              <a:buClr>
                <a:srgbClr val="4472C4"/>
              </a:buClr>
              <a:buFont typeface="Wingdings" panose="05000000000000000000" pitchFamily="2" charset="2"/>
              <a:buChar char="Ø"/>
            </a:pPr>
            <a:r>
              <a:rPr lang="en-US" sz="1600" dirty="0"/>
              <a:t>risk arrangements </a:t>
            </a:r>
          </a:p>
          <a:p>
            <a:pPr marL="157163" indent="-157163">
              <a:buFont typeface="Arial" panose="020B0604020202020204" pitchFamily="34" charset="0"/>
              <a:buChar char="•"/>
              <a:tabLst>
                <a:tab pos="111125" algn="l"/>
              </a:tabLst>
            </a:pPr>
            <a:endParaRPr lang="en-US" sz="1600" dirty="0"/>
          </a:p>
          <a:p>
            <a:pPr marL="157163" indent="-157163">
              <a:buFont typeface="Arial" panose="020B0604020202020204" pitchFamily="34" charset="0"/>
              <a:buChar char="•"/>
              <a:tabLst>
                <a:tab pos="111125" algn="l"/>
              </a:tabLst>
            </a:pPr>
            <a:r>
              <a:rPr lang="en-US" sz="1600" dirty="0"/>
              <a:t>Steadily increase scale (the number of people in the model) over the five years of the Agreement</a:t>
            </a:r>
          </a:p>
        </p:txBody>
      </p:sp>
      <p:sp>
        <p:nvSpPr>
          <p:cNvPr id="11" name="Rectangle 10">
            <a:extLst>
              <a:ext uri="{FF2B5EF4-FFF2-40B4-BE49-F238E27FC236}">
                <a16:creationId xmlns:a16="http://schemas.microsoft.com/office/drawing/2014/main" id="{3AA1ACD3-21C7-4AE5-9372-54362F46B0F9}"/>
              </a:ext>
            </a:extLst>
          </p:cNvPr>
          <p:cNvSpPr/>
          <p:nvPr/>
        </p:nvSpPr>
        <p:spPr>
          <a:xfrm>
            <a:off x="300942" y="5698385"/>
            <a:ext cx="8504648" cy="223520"/>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818C9B11-80AF-4946-838B-1176C2AAE7F5}"/>
              </a:ext>
            </a:extLst>
          </p:cNvPr>
          <p:cNvSpPr/>
          <p:nvPr/>
        </p:nvSpPr>
        <p:spPr>
          <a:xfrm>
            <a:off x="4003040" y="5921905"/>
            <a:ext cx="1137920" cy="792162"/>
          </a:xfrm>
          <a:prstGeom prst="triangl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906895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1"/>
          </p:nvPr>
        </p:nvGraphicFramePr>
        <p:xfrm>
          <a:off x="558800" y="2487112"/>
          <a:ext cx="5427319" cy="39420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48" name="Connector: Elbow 8">
            <a:extLst>
              <a:ext uri="{FF2B5EF4-FFF2-40B4-BE49-F238E27FC236}">
                <a16:creationId xmlns:a16="http://schemas.microsoft.com/office/drawing/2014/main" id="{20F71BE6-5B7E-43B3-B332-9FE1BE378996}"/>
              </a:ext>
            </a:extLst>
          </p:cNvPr>
          <p:cNvCxnSpPr>
            <a:cxnSpLocks/>
          </p:cNvCxnSpPr>
          <p:nvPr/>
        </p:nvCxnSpPr>
        <p:spPr>
          <a:xfrm>
            <a:off x="3688080" y="5262880"/>
            <a:ext cx="485155" cy="323484"/>
          </a:xfrm>
          <a:prstGeom prst="curvedConnector3">
            <a:avLst>
              <a:gd name="adj1" fmla="val 50000"/>
            </a:avLst>
          </a:prstGeom>
          <a:ln w="19050">
            <a:solidFill>
              <a:schemeClr val="accent6"/>
            </a:solidFill>
            <a:tailEnd type="stealth" w="lg" len="lg"/>
          </a:ln>
        </p:spPr>
        <p:style>
          <a:lnRef idx="1">
            <a:schemeClr val="accent1"/>
          </a:lnRef>
          <a:fillRef idx="0">
            <a:schemeClr val="accent1"/>
          </a:fillRef>
          <a:effectRef idx="0">
            <a:schemeClr val="accent1"/>
          </a:effectRef>
          <a:fontRef idx="minor">
            <a:schemeClr val="tx1"/>
          </a:fontRef>
        </p:style>
      </p:cxnSp>
      <p:sp>
        <p:nvSpPr>
          <p:cNvPr id="5" name="Title 4"/>
          <p:cNvSpPr>
            <a:spLocks noGrp="1"/>
          </p:cNvSpPr>
          <p:nvPr>
            <p:ph type="title"/>
          </p:nvPr>
        </p:nvSpPr>
        <p:spPr>
          <a:xfrm>
            <a:off x="457200" y="274638"/>
            <a:ext cx="8229600" cy="1143000"/>
          </a:xfrm>
        </p:spPr>
        <p:txBody>
          <a:bodyPr>
            <a:normAutofit/>
          </a:bodyPr>
          <a:lstStyle/>
          <a:p>
            <a:r>
              <a:rPr lang="en-US" sz="3400" dirty="0"/>
              <a:t>Improving the Health of Vermonters</a:t>
            </a:r>
            <a:br>
              <a:rPr lang="en-US" dirty="0"/>
            </a:br>
            <a:r>
              <a:rPr lang="en-US" sz="2800" dirty="0"/>
              <a:t>How will we measure success?</a:t>
            </a:r>
          </a:p>
        </p:txBody>
      </p:sp>
      <p:sp>
        <p:nvSpPr>
          <p:cNvPr id="10" name="TextBox 9"/>
          <p:cNvSpPr txBox="1"/>
          <p:nvPr/>
        </p:nvSpPr>
        <p:spPr>
          <a:xfrm>
            <a:off x="457200" y="1409894"/>
            <a:ext cx="8229600" cy="1077218"/>
          </a:xfrm>
          <a:prstGeom prst="rect">
            <a:avLst/>
          </a:prstGeom>
          <a:noFill/>
        </p:spPr>
        <p:txBody>
          <a:bodyPr wrap="square" rtlCol="0">
            <a:spAutoFit/>
          </a:bodyPr>
          <a:lstStyle/>
          <a:p>
            <a:pPr marL="285750" indent="-285750">
              <a:buFont typeface="Wingdings" panose="05000000000000000000" pitchFamily="2" charset="2"/>
              <a:buChar char="§"/>
            </a:pPr>
            <a:r>
              <a:rPr lang="en-US" dirty="0">
                <a:latin typeface="Palatino Linotype" panose="02040502050505030304" pitchFamily="18" charset="0"/>
              </a:rPr>
              <a:t>Vermont is responsible for meeting targets on </a:t>
            </a:r>
            <a:r>
              <a:rPr lang="en-US" b="1" dirty="0">
                <a:latin typeface="Palatino Linotype" panose="02040502050505030304" pitchFamily="18" charset="0"/>
              </a:rPr>
              <a:t>20 measures </a:t>
            </a:r>
            <a:r>
              <a:rPr lang="en-US" dirty="0">
                <a:latin typeface="Palatino Linotype" panose="02040502050505030304" pitchFamily="18" charset="0"/>
              </a:rPr>
              <a:t>under the Model </a:t>
            </a:r>
            <a:endParaRPr lang="en-US" b="1" dirty="0">
              <a:latin typeface="Palatino Linotype" panose="02040502050505030304" pitchFamily="18" charset="0"/>
            </a:endParaRPr>
          </a:p>
          <a:p>
            <a:pPr algn="ctr"/>
            <a:endParaRPr lang="en-US" sz="1000" b="1" dirty="0">
              <a:solidFill>
                <a:srgbClr val="5B9BD5"/>
              </a:solidFill>
              <a:latin typeface="Palatino Linotype" panose="02040502050505030304" pitchFamily="18" charset="0"/>
            </a:endParaRPr>
          </a:p>
          <a:p>
            <a:pPr algn="ctr"/>
            <a:r>
              <a:rPr lang="en-US" b="1" dirty="0">
                <a:solidFill>
                  <a:srgbClr val="0070C0"/>
                </a:solidFill>
                <a:latin typeface="Palatino Linotype" panose="02040502050505030304" pitchFamily="18" charset="0"/>
              </a:rPr>
              <a:t>Process Milestones </a:t>
            </a:r>
            <a:r>
              <a:rPr lang="en-US" dirty="0">
                <a:latin typeface="Palatino Linotype" panose="02040502050505030304" pitchFamily="18" charset="0"/>
              </a:rPr>
              <a:t>and </a:t>
            </a:r>
            <a:r>
              <a:rPr lang="en-US" b="1" dirty="0">
                <a:solidFill>
                  <a:srgbClr val="00B050"/>
                </a:solidFill>
                <a:latin typeface="Palatino Linotype" panose="02040502050505030304" pitchFamily="18" charset="0"/>
              </a:rPr>
              <a:t>Health Care Delivery System Quality Targets </a:t>
            </a:r>
            <a:r>
              <a:rPr lang="en-US" dirty="0">
                <a:latin typeface="Palatino Linotype" panose="02040502050505030304" pitchFamily="18" charset="0"/>
              </a:rPr>
              <a:t>support achievement of ambitious </a:t>
            </a:r>
            <a:r>
              <a:rPr lang="en-US" b="1" dirty="0">
                <a:solidFill>
                  <a:srgbClr val="60943C"/>
                </a:solidFill>
                <a:latin typeface="Palatino Linotype" panose="02040502050505030304" pitchFamily="18" charset="0"/>
              </a:rPr>
              <a:t>Population Health Goals</a:t>
            </a:r>
          </a:p>
        </p:txBody>
      </p:sp>
      <p:sp>
        <p:nvSpPr>
          <p:cNvPr id="6" name="TextBox 5">
            <a:extLst>
              <a:ext uri="{FF2B5EF4-FFF2-40B4-BE49-F238E27FC236}">
                <a16:creationId xmlns:a16="http://schemas.microsoft.com/office/drawing/2014/main" id="{9456BCEA-4E9C-4984-8151-639ABFC12CF4}"/>
              </a:ext>
            </a:extLst>
          </p:cNvPr>
          <p:cNvSpPr txBox="1"/>
          <p:nvPr/>
        </p:nvSpPr>
        <p:spPr>
          <a:xfrm>
            <a:off x="4200327" y="4966213"/>
            <a:ext cx="4913194" cy="1015663"/>
          </a:xfrm>
          <a:prstGeom prst="rect">
            <a:avLst/>
          </a:prstGeom>
          <a:noFill/>
        </p:spPr>
        <p:txBody>
          <a:bodyPr wrap="square" rtlCol="0">
            <a:spAutoFit/>
          </a:bodyPr>
          <a:lstStyle/>
          <a:p>
            <a:pPr marL="0" lvl="1">
              <a:buClr>
                <a:schemeClr val="accent1"/>
              </a:buClr>
            </a:pPr>
            <a:r>
              <a:rPr lang="en-US" sz="1500" i="1" dirty="0">
                <a:latin typeface="Palatino Linotype" panose="02040502050505030304" pitchFamily="18" charset="0"/>
              </a:rPr>
              <a:t>Goals selected based on Vermont’s priorities:</a:t>
            </a:r>
            <a:endParaRPr lang="en-US" sz="1500" dirty="0">
              <a:latin typeface="Palatino Linotype" panose="02040502050505030304" pitchFamily="18" charset="0"/>
            </a:endParaRPr>
          </a:p>
          <a:p>
            <a:pPr marL="0" lvl="1">
              <a:buClr>
                <a:schemeClr val="accent1"/>
              </a:buClr>
            </a:pPr>
            <a:r>
              <a:rPr lang="en-US" sz="1500" dirty="0">
                <a:latin typeface="Palatino Linotype" panose="02040502050505030304" pitchFamily="18" charset="0"/>
              </a:rPr>
              <a:t>1. Improve </a:t>
            </a:r>
            <a:r>
              <a:rPr lang="en-US" sz="1500" b="1" dirty="0">
                <a:latin typeface="Palatino Linotype" panose="02040502050505030304" pitchFamily="18" charset="0"/>
              </a:rPr>
              <a:t>access to primary care</a:t>
            </a:r>
          </a:p>
          <a:p>
            <a:pPr marL="0" lvl="1">
              <a:buClr>
                <a:schemeClr val="accent1"/>
              </a:buClr>
            </a:pPr>
            <a:r>
              <a:rPr lang="en-US" sz="1500" dirty="0">
                <a:latin typeface="Palatino Linotype" panose="02040502050505030304" pitchFamily="18" charset="0"/>
              </a:rPr>
              <a:t>2. Reduce </a:t>
            </a:r>
            <a:r>
              <a:rPr lang="en-US" sz="1500" b="1" dirty="0">
                <a:latin typeface="Palatino Linotype" panose="02040502050505030304" pitchFamily="18" charset="0"/>
              </a:rPr>
              <a:t>deaths due to suicide and drug overdose</a:t>
            </a:r>
          </a:p>
          <a:p>
            <a:pPr marL="0" lvl="1">
              <a:buClr>
                <a:schemeClr val="accent1"/>
              </a:buClr>
            </a:pPr>
            <a:r>
              <a:rPr lang="en-US" sz="1500" dirty="0">
                <a:latin typeface="Palatino Linotype" panose="02040502050505030304" pitchFamily="18" charset="0"/>
              </a:rPr>
              <a:t>3. Reduce </a:t>
            </a:r>
            <a:r>
              <a:rPr lang="en-US" sz="1500" b="1" dirty="0">
                <a:latin typeface="Palatino Linotype" panose="02040502050505030304" pitchFamily="18" charset="0"/>
              </a:rPr>
              <a:t>prevalence and morbidity of chronic disease</a:t>
            </a:r>
          </a:p>
        </p:txBody>
      </p:sp>
    </p:spTree>
    <p:extLst>
      <p:ext uri="{BB962C8B-B14F-4D97-AF65-F5344CB8AC3E}">
        <p14:creationId xmlns:p14="http://schemas.microsoft.com/office/powerpoint/2010/main" val="41398521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406F526-074E-4B86-A7EE-5586AA6D2651}"/>
              </a:ext>
            </a:extLst>
          </p:cNvPr>
          <p:cNvSpPr>
            <a:spLocks noGrp="1"/>
          </p:cNvSpPr>
          <p:nvPr>
            <p:ph type="body" sz="quarter" idx="10"/>
          </p:nvPr>
        </p:nvSpPr>
        <p:spPr/>
        <p:txBody>
          <a:bodyPr/>
          <a:lstStyle/>
          <a:p>
            <a:endParaRPr lang="en-US"/>
          </a:p>
        </p:txBody>
      </p:sp>
      <p:sp>
        <p:nvSpPr>
          <p:cNvPr id="3" name="Text Placeholder 2">
            <a:extLst>
              <a:ext uri="{FF2B5EF4-FFF2-40B4-BE49-F238E27FC236}">
                <a16:creationId xmlns:a16="http://schemas.microsoft.com/office/drawing/2014/main" id="{8404A6AE-064A-4614-A640-8336351381FB}"/>
              </a:ext>
            </a:extLst>
          </p:cNvPr>
          <p:cNvSpPr>
            <a:spLocks noGrp="1"/>
          </p:cNvSpPr>
          <p:nvPr>
            <p:ph type="body" sz="quarter" idx="11"/>
          </p:nvPr>
        </p:nvSpPr>
        <p:spPr/>
        <p:txBody>
          <a:bodyPr/>
          <a:lstStyle/>
          <a:p>
            <a:r>
              <a:rPr lang="en-US" dirty="0"/>
              <a:t>GMCB Responsibilities Under the APM</a:t>
            </a:r>
          </a:p>
        </p:txBody>
      </p:sp>
    </p:spTree>
    <p:extLst>
      <p:ext uri="{BB962C8B-B14F-4D97-AF65-F5344CB8AC3E}">
        <p14:creationId xmlns:p14="http://schemas.microsoft.com/office/powerpoint/2010/main" val="2084410099"/>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3978</TotalTime>
  <Words>3057</Words>
  <Application>Microsoft Office PowerPoint</Application>
  <PresentationFormat>On-screen Show (4:3)</PresentationFormat>
  <Paragraphs>242</Paragraphs>
  <Slides>17</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Franklin Gothic Medium</vt:lpstr>
      <vt:lpstr>Palatino Linotype</vt:lpstr>
      <vt:lpstr>Wingdings</vt:lpstr>
      <vt:lpstr>2_Office Theme</vt:lpstr>
      <vt:lpstr>PowerPoint Presentation</vt:lpstr>
      <vt:lpstr>Problem: Health Care Costs are  Growing at an Unsustainable Rate</vt:lpstr>
      <vt:lpstr>Problem: Health Care Costs are  Growing at an Unsustainable Rate</vt:lpstr>
      <vt:lpstr>Problem: Health Outcomes Must Improve</vt:lpstr>
      <vt:lpstr>Vermont’s Solution: The Vermont All-Payer Accountable Care Organization (ACO) Model</vt:lpstr>
      <vt:lpstr>All-Payer ACO Model: What Is It?</vt:lpstr>
      <vt:lpstr>Vermont’s Responsibilities under the  All-Payer ACO Model Agreement</vt:lpstr>
      <vt:lpstr>Improving the Health of Vermonters How will we measure success?</vt:lpstr>
      <vt:lpstr>PowerPoint Presentation</vt:lpstr>
      <vt:lpstr>All-Payer ACO Model Design  and ACO Regulation</vt:lpstr>
      <vt:lpstr>ACO Certification Act 113 of 2016</vt:lpstr>
      <vt:lpstr>ACO Budget Review Act 113 of 2016</vt:lpstr>
      <vt:lpstr>Medicare ACO Program Design and Rate Setting</vt:lpstr>
      <vt:lpstr>APM Reporting and Analytics</vt:lpstr>
      <vt:lpstr>PowerPoint Presentation</vt:lpstr>
      <vt:lpstr>APM Progress Update</vt:lpstr>
      <vt:lpstr>APM Progress Update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Kinsler, Sarah</dc:creator>
  <cp:lastModifiedBy>Kinsler, Sarah</cp:lastModifiedBy>
  <cp:revision>70</cp:revision>
  <cp:lastPrinted>2019-05-13T15:31:10Z</cp:lastPrinted>
  <dcterms:created xsi:type="dcterms:W3CDTF">2019-01-28T20:48:15Z</dcterms:created>
  <dcterms:modified xsi:type="dcterms:W3CDTF">2019-07-01T20:51:11Z</dcterms:modified>
</cp:coreProperties>
</file>