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7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6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9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8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4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9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4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0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24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9C6E3C-2828-46AC-8C81-8D473ED958B7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6807-26D7-4424-98B7-B4C19EF32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0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040" y="147003"/>
            <a:ext cx="10231120" cy="594677"/>
          </a:xfrm>
        </p:spPr>
        <p:txBody>
          <a:bodyPr>
            <a:normAutofit/>
          </a:bodyPr>
          <a:lstStyle/>
          <a:p>
            <a:r>
              <a:rPr lang="en-US" sz="3600" dirty="0"/>
              <a:t>Vt. Hospitals FY 2017 Submitted Budgets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794" y="894080"/>
            <a:ext cx="10205846" cy="464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7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040" y="147003"/>
            <a:ext cx="10231120" cy="594677"/>
          </a:xfrm>
        </p:spPr>
        <p:txBody>
          <a:bodyPr>
            <a:normAutofit/>
          </a:bodyPr>
          <a:lstStyle/>
          <a:p>
            <a:r>
              <a:rPr lang="en-US" sz="3600" dirty="0"/>
              <a:t>Vt. Hospitals FY 2017 Submitted Budgets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203141"/>
              </p:ext>
            </p:extLst>
          </p:nvPr>
        </p:nvGraphicFramePr>
        <p:xfrm>
          <a:off x="877409" y="1267055"/>
          <a:ext cx="10064911" cy="4981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orksheet" r:id="rId3" imgW="18265093" imgH="9037224" progId="Excel.Sheet.12">
                  <p:embed/>
                </p:oleObj>
              </mc:Choice>
              <mc:Fallback>
                <p:oleObj name="Worksheet" r:id="rId3" imgW="18265093" imgH="903722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7409" y="1267055"/>
                        <a:ext cx="10064911" cy="4981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265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8560" y="431483"/>
            <a:ext cx="10231120" cy="594677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Vt. Hospitals FY 2017 Submitted Budgets</a:t>
            </a:r>
            <a:br>
              <a:rPr lang="en-US" sz="3600" dirty="0"/>
            </a:br>
            <a:r>
              <a:rPr lang="en-US" sz="3600" dirty="0"/>
              <a:t>Rate Trends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514020"/>
              </p:ext>
            </p:extLst>
          </p:nvPr>
        </p:nvGraphicFramePr>
        <p:xfrm>
          <a:off x="1899920" y="1269999"/>
          <a:ext cx="8260079" cy="5252224"/>
        </p:xfrm>
        <a:graphic>
          <a:graphicData uri="http://schemas.openxmlformats.org/drawingml/2006/table">
            <a:tbl>
              <a:tblPr/>
              <a:tblGrid>
                <a:gridCol w="2938699">
                  <a:extLst>
                    <a:ext uri="{9D8B030D-6E8A-4147-A177-3AD203B41FA5}">
                      <a16:colId xmlns:a16="http://schemas.microsoft.com/office/drawing/2014/main" val="3357811606"/>
                    </a:ext>
                  </a:extLst>
                </a:gridCol>
                <a:gridCol w="935040">
                  <a:extLst>
                    <a:ext uri="{9D8B030D-6E8A-4147-A177-3AD203B41FA5}">
                      <a16:colId xmlns:a16="http://schemas.microsoft.com/office/drawing/2014/main" val="3885166957"/>
                    </a:ext>
                  </a:extLst>
                </a:gridCol>
                <a:gridCol w="935040">
                  <a:extLst>
                    <a:ext uri="{9D8B030D-6E8A-4147-A177-3AD203B41FA5}">
                      <a16:colId xmlns:a16="http://schemas.microsoft.com/office/drawing/2014/main" val="973912117"/>
                    </a:ext>
                  </a:extLst>
                </a:gridCol>
                <a:gridCol w="935040">
                  <a:extLst>
                    <a:ext uri="{9D8B030D-6E8A-4147-A177-3AD203B41FA5}">
                      <a16:colId xmlns:a16="http://schemas.microsoft.com/office/drawing/2014/main" val="3037007245"/>
                    </a:ext>
                  </a:extLst>
                </a:gridCol>
                <a:gridCol w="935040">
                  <a:extLst>
                    <a:ext uri="{9D8B030D-6E8A-4147-A177-3AD203B41FA5}">
                      <a16:colId xmlns:a16="http://schemas.microsoft.com/office/drawing/2014/main" val="1387627662"/>
                    </a:ext>
                  </a:extLst>
                </a:gridCol>
                <a:gridCol w="746362">
                  <a:extLst>
                    <a:ext uri="{9D8B030D-6E8A-4147-A177-3AD203B41FA5}">
                      <a16:colId xmlns:a16="http://schemas.microsoft.com/office/drawing/2014/main" val="4098439564"/>
                    </a:ext>
                  </a:extLst>
                </a:gridCol>
                <a:gridCol w="834858">
                  <a:extLst>
                    <a:ext uri="{9D8B030D-6E8A-4147-A177-3AD203B41FA5}">
                      <a16:colId xmlns:a16="http://schemas.microsoft.com/office/drawing/2014/main" val="558753074"/>
                    </a:ext>
                  </a:extLst>
                </a:gridCol>
              </a:tblGrid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85362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Annual Rate Increase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Approved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Submitted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If Approved as Proposed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002639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Brattleboro Memorial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-1.4%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554368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Central Vermont Medical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140586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Copley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-4.0%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21171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Gifford Medical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7.6%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385268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Grace Cottage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592505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Mt. Ascutney Hospital &amp; Health Ctr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7.0%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784783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North Country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8.0%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8.3%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53157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Northeastern VT Regional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732598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Northwestern Medical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-8.0%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1.52%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070582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Porter Medical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098417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Rutland Regional Medical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10.3%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8.4%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-5.1%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-5.1%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082032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Southwestern VT Medical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7.2%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405788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Springfield Hospital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5.5%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86942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The University of Vermont Medical Center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9.4%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7.8%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6.0%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3.0%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507851"/>
                  </a:ext>
                </a:extLst>
              </a:tr>
              <a:tr h="14784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95346"/>
                  </a:ext>
                </a:extLst>
              </a:tr>
              <a:tr h="29968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  Weighted Average All Hospitals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7.9%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5.2%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6.8%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4.4%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effectLst/>
                          <a:latin typeface="Calibri" panose="020F0502020204030204" pitchFamily="34" charset="0"/>
                        </a:rPr>
                        <a:t>2.2%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5615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60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8560" y="431483"/>
            <a:ext cx="10231120" cy="594677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Vt. Hospitals FY 2017 Submitted Budgets</a:t>
            </a:r>
            <a:br>
              <a:rPr lang="en-US" sz="3600" dirty="0"/>
            </a:br>
            <a:r>
              <a:rPr lang="en-US" sz="3600" dirty="0"/>
              <a:t>Future improvements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5428" y="1208280"/>
            <a:ext cx="7697383" cy="526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1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300</Words>
  <Application>Microsoft Office PowerPoint</Application>
  <PresentationFormat>Widescreen</PresentationFormat>
  <Paragraphs>123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Microsoft Excel Worksheet</vt:lpstr>
      <vt:lpstr>Vt. Hospitals FY 2017 Submitted Budgets</vt:lpstr>
      <vt:lpstr>Vt. Hospitals FY 2017 Submitted Budgets</vt:lpstr>
      <vt:lpstr>Vt. Hospitals FY 2017 Submitted Budgets Rate Trends</vt:lpstr>
      <vt:lpstr>Vt. Hospitals FY 2017 Submitted Budgets Future improvements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Vt. Hospitals FY 2017 Submitted Budgets</dc:title>
  <dc:creator>Davis, Mike</dc:creator>
  <cp:lastModifiedBy>Davis, Mike</cp:lastModifiedBy>
  <cp:revision>8</cp:revision>
  <cp:lastPrinted>2016-09-14T13:09:49Z</cp:lastPrinted>
  <dcterms:created xsi:type="dcterms:W3CDTF">2016-09-14T12:00:17Z</dcterms:created>
  <dcterms:modified xsi:type="dcterms:W3CDTF">2016-09-14T14:08:07Z</dcterms:modified>
</cp:coreProperties>
</file>