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66" r:id="rId2"/>
    <p:sldId id="278" r:id="rId3"/>
    <p:sldId id="269" r:id="rId4"/>
    <p:sldId id="270" r:id="rId5"/>
    <p:sldId id="271" r:id="rId6"/>
    <p:sldId id="272" r:id="rId7"/>
    <p:sldId id="275" r:id="rId8"/>
    <p:sldId id="273" r:id="rId9"/>
    <p:sldId id="276" r:id="rId10"/>
    <p:sldId id="277" r:id="rId11"/>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784" autoAdjust="0"/>
    <p:restoredTop sz="83814" autoAdjust="0"/>
  </p:normalViewPr>
  <p:slideViewPr>
    <p:cSldViewPr snapToGrid="0">
      <p:cViewPr>
        <p:scale>
          <a:sx n="66" d="100"/>
          <a:sy n="66" d="100"/>
        </p:scale>
        <p:origin x="546" y="7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CD06BF2C-7726-4B5C-9193-5247DA41DE1C}" type="datetimeFigureOut">
              <a:rPr lang="en-US" smtClean="0"/>
              <a:t>6/1/2017</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AEF624D5-009D-4AA6-9D5A-952277F68D59}" type="slidenum">
              <a:rPr lang="en-US" smtClean="0"/>
              <a:t>‹#›</a:t>
            </a:fld>
            <a:endParaRPr lang="en-US"/>
          </a:p>
        </p:txBody>
      </p:sp>
    </p:spTree>
    <p:extLst>
      <p:ext uri="{BB962C8B-B14F-4D97-AF65-F5344CB8AC3E}">
        <p14:creationId xmlns:p14="http://schemas.microsoft.com/office/powerpoint/2010/main" val="3322871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F624D5-009D-4AA6-9D5A-952277F68D59}" type="slidenum">
              <a:rPr lang="en-US" smtClean="0"/>
              <a:t>1</a:t>
            </a:fld>
            <a:endParaRPr lang="en-US"/>
          </a:p>
        </p:txBody>
      </p:sp>
    </p:spTree>
    <p:extLst>
      <p:ext uri="{BB962C8B-B14F-4D97-AF65-F5344CB8AC3E}">
        <p14:creationId xmlns:p14="http://schemas.microsoft.com/office/powerpoint/2010/main" val="2113043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F624D5-009D-4AA6-9D5A-952277F68D59}" type="slidenum">
              <a:rPr lang="en-US" smtClean="0"/>
              <a:t>3</a:t>
            </a:fld>
            <a:endParaRPr lang="en-US"/>
          </a:p>
        </p:txBody>
      </p:sp>
    </p:spTree>
    <p:extLst>
      <p:ext uri="{BB962C8B-B14F-4D97-AF65-F5344CB8AC3E}">
        <p14:creationId xmlns:p14="http://schemas.microsoft.com/office/powerpoint/2010/main" val="4210499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F624D5-009D-4AA6-9D5A-952277F68D59}" type="slidenum">
              <a:rPr lang="en-US" smtClean="0"/>
              <a:t>6</a:t>
            </a:fld>
            <a:endParaRPr lang="en-US"/>
          </a:p>
        </p:txBody>
      </p:sp>
    </p:spTree>
    <p:extLst>
      <p:ext uri="{BB962C8B-B14F-4D97-AF65-F5344CB8AC3E}">
        <p14:creationId xmlns:p14="http://schemas.microsoft.com/office/powerpoint/2010/main" val="4780854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F624D5-009D-4AA6-9D5A-952277F68D59}" type="slidenum">
              <a:rPr lang="en-US" smtClean="0"/>
              <a:t>8</a:t>
            </a:fld>
            <a:endParaRPr lang="en-US"/>
          </a:p>
        </p:txBody>
      </p:sp>
    </p:spTree>
    <p:extLst>
      <p:ext uri="{BB962C8B-B14F-4D97-AF65-F5344CB8AC3E}">
        <p14:creationId xmlns:p14="http://schemas.microsoft.com/office/powerpoint/2010/main" val="7580100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stretch>
            <a:fillRect/>
          </a:stretch>
        </p:blipFill>
        <p:spPr>
          <a:xfrm>
            <a:off x="81586" y="1304131"/>
            <a:ext cx="3900829" cy="3886200"/>
          </a:xfrm>
          <a:prstGeom prst="rect">
            <a:avLst/>
          </a:prstGeom>
          <a:effectLst>
            <a:softEdge rad="127000"/>
          </a:effectLst>
        </p:spPr>
      </p:pic>
      <p:sp>
        <p:nvSpPr>
          <p:cNvPr id="4" name="Date Placeholder 3"/>
          <p:cNvSpPr>
            <a:spLocks noGrp="1"/>
          </p:cNvSpPr>
          <p:nvPr>
            <p:ph type="dt" sz="half" idx="10"/>
          </p:nvPr>
        </p:nvSpPr>
        <p:spPr/>
        <p:txBody>
          <a:bodyPr/>
          <a:lstStyle/>
          <a:p>
            <a:r>
              <a:rPr lang="en-US" dirty="0"/>
              <a:t>8/1/2014</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820DE8-B2A3-4495-B05C-4C28FA95D4C8}" type="slidenum">
              <a:rPr lang="en-US" smtClean="0"/>
              <a:t>‹#›</a:t>
            </a:fld>
            <a:endParaRPr lang="en-US" dirty="0"/>
          </a:p>
        </p:txBody>
      </p:sp>
      <p:pic>
        <p:nvPicPr>
          <p:cNvPr id="7" name="Picture 4" descr="page header.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 y="-23813"/>
            <a:ext cx="12204700" cy="1155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Page footer.jp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5856289"/>
            <a:ext cx="12192000"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14964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8/1/2014</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820DE8-B2A3-4495-B05C-4C28FA95D4C8}" type="slidenum">
              <a:rPr lang="en-US" smtClean="0"/>
              <a:t>‹#›</a:t>
            </a:fld>
            <a:endParaRPr lang="en-US" dirty="0"/>
          </a:p>
        </p:txBody>
      </p:sp>
    </p:spTree>
    <p:extLst>
      <p:ext uri="{BB962C8B-B14F-4D97-AF65-F5344CB8AC3E}">
        <p14:creationId xmlns:p14="http://schemas.microsoft.com/office/powerpoint/2010/main" val="4065745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8/1/2014</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820DE8-B2A3-4495-B05C-4C28FA95D4C8}" type="slidenum">
              <a:rPr lang="en-US" smtClean="0"/>
              <a:t>‹#›</a:t>
            </a:fld>
            <a:endParaRPr lang="en-US" dirty="0"/>
          </a:p>
        </p:txBody>
      </p:sp>
    </p:spTree>
    <p:extLst>
      <p:ext uri="{BB962C8B-B14F-4D97-AF65-F5344CB8AC3E}">
        <p14:creationId xmlns:p14="http://schemas.microsoft.com/office/powerpoint/2010/main" val="17023388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stretch>
            <a:fillRect/>
          </a:stretch>
        </p:blipFill>
        <p:spPr>
          <a:xfrm>
            <a:off x="81586" y="1304131"/>
            <a:ext cx="3900829" cy="3886200"/>
          </a:xfrm>
          <a:prstGeom prst="rect">
            <a:avLst/>
          </a:prstGeom>
          <a:effectLst>
            <a:softEdge rad="127000"/>
          </a:effectLst>
        </p:spPr>
      </p:pic>
      <p:sp>
        <p:nvSpPr>
          <p:cNvPr id="4" name="Date Placeholder 3"/>
          <p:cNvSpPr>
            <a:spLocks noGrp="1"/>
          </p:cNvSpPr>
          <p:nvPr>
            <p:ph type="dt" sz="half" idx="10"/>
          </p:nvPr>
        </p:nvSpPr>
        <p:spPr>
          <a:xfrm>
            <a:off x="609600" y="6356351"/>
            <a:ext cx="2844800" cy="365125"/>
          </a:xfrm>
          <a:prstGeom prst="rect">
            <a:avLst/>
          </a:prstGeom>
        </p:spPr>
        <p:txBody>
          <a:bodyPr/>
          <a:lstStyle/>
          <a:p>
            <a:r>
              <a:rPr lang="en-US" dirty="0"/>
              <a:t>8/1/2014</a:t>
            </a: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8C820DE8-B2A3-4495-B05C-4C28FA95D4C8}" type="slidenum">
              <a:rPr lang="en-US" smtClean="0"/>
              <a:t>‹#›</a:t>
            </a:fld>
            <a:endParaRPr lang="en-US" dirty="0"/>
          </a:p>
        </p:txBody>
      </p:sp>
      <p:pic>
        <p:nvPicPr>
          <p:cNvPr id="7" name="Picture 4" descr="page header.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 y="-23813"/>
            <a:ext cx="12204700" cy="1155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Page footer.jp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5856289"/>
            <a:ext cx="12192000"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4330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508000" y="6492876"/>
            <a:ext cx="2844800" cy="365125"/>
          </a:xfrm>
        </p:spPr>
        <p:txBody>
          <a:bodyPr/>
          <a:lstStyle>
            <a:lvl1pPr algn="l">
              <a:defRPr/>
            </a:lvl1pPr>
          </a:lstStyle>
          <a:p>
            <a:fld id="{8C820DE8-B2A3-4495-B05C-4C28FA95D4C8}" type="slidenum">
              <a:rPr lang="en-US" smtClean="0"/>
              <a:pPr/>
              <a:t>‹#›</a:t>
            </a:fld>
            <a:endParaRPr lang="en-US" dirty="0"/>
          </a:p>
        </p:txBody>
      </p:sp>
    </p:spTree>
    <p:extLst>
      <p:ext uri="{BB962C8B-B14F-4D97-AF65-F5344CB8AC3E}">
        <p14:creationId xmlns:p14="http://schemas.microsoft.com/office/powerpoint/2010/main" val="3751987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508000" y="6492876"/>
            <a:ext cx="2844800" cy="365125"/>
          </a:xfrm>
        </p:spPr>
        <p:txBody>
          <a:bodyPr/>
          <a:lstStyle>
            <a:lvl1pPr algn="l">
              <a:defRPr/>
            </a:lvl1pPr>
          </a:lstStyle>
          <a:p>
            <a:fld id="{8C820DE8-B2A3-4495-B05C-4C28FA95D4C8}" type="slidenum">
              <a:rPr lang="en-US" smtClean="0"/>
              <a:pPr/>
              <a:t>‹#›</a:t>
            </a:fld>
            <a:endParaRPr lang="en-US" dirty="0"/>
          </a:p>
        </p:txBody>
      </p:sp>
    </p:spTree>
    <p:extLst>
      <p:ext uri="{BB962C8B-B14F-4D97-AF65-F5344CB8AC3E}">
        <p14:creationId xmlns:p14="http://schemas.microsoft.com/office/powerpoint/2010/main" val="2832065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609600" y="6492876"/>
            <a:ext cx="2844800" cy="365125"/>
          </a:xfrm>
        </p:spPr>
        <p:txBody>
          <a:bodyPr/>
          <a:lstStyle>
            <a:lvl1pPr algn="l">
              <a:defRPr/>
            </a:lvl1pPr>
          </a:lstStyle>
          <a:p>
            <a:fld id="{8C820DE8-B2A3-4495-B05C-4C28FA95D4C8}" type="slidenum">
              <a:rPr lang="en-US" smtClean="0"/>
              <a:pPr/>
              <a:t>‹#›</a:t>
            </a:fld>
            <a:endParaRPr lang="en-US" dirty="0"/>
          </a:p>
        </p:txBody>
      </p:sp>
    </p:spTree>
    <p:extLst>
      <p:ext uri="{BB962C8B-B14F-4D97-AF65-F5344CB8AC3E}">
        <p14:creationId xmlns:p14="http://schemas.microsoft.com/office/powerpoint/2010/main" val="2374408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dirty="0"/>
              <a:t>8/1/2014</a:t>
            </a:r>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C820DE8-B2A3-4495-B05C-4C28FA95D4C8}" type="slidenum">
              <a:rPr lang="en-US" smtClean="0"/>
              <a:t>‹#›</a:t>
            </a:fld>
            <a:endParaRPr lang="en-US" dirty="0"/>
          </a:p>
        </p:txBody>
      </p:sp>
    </p:spTree>
    <p:extLst>
      <p:ext uri="{BB962C8B-B14F-4D97-AF65-F5344CB8AC3E}">
        <p14:creationId xmlns:p14="http://schemas.microsoft.com/office/powerpoint/2010/main" val="2032134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dirty="0"/>
              <a:t>8/1/2014</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C820DE8-B2A3-4495-B05C-4C28FA95D4C8}" type="slidenum">
              <a:rPr lang="en-US" smtClean="0"/>
              <a:t>‹#›</a:t>
            </a:fld>
            <a:endParaRPr lang="en-US" dirty="0"/>
          </a:p>
        </p:txBody>
      </p:sp>
    </p:spTree>
    <p:extLst>
      <p:ext uri="{BB962C8B-B14F-4D97-AF65-F5344CB8AC3E}">
        <p14:creationId xmlns:p14="http://schemas.microsoft.com/office/powerpoint/2010/main" val="1107854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8/1/2014</a:t>
            </a:r>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C820DE8-B2A3-4495-B05C-4C28FA95D4C8}" type="slidenum">
              <a:rPr lang="en-US" smtClean="0"/>
              <a:t>‹#›</a:t>
            </a:fld>
            <a:endParaRPr lang="en-US" dirty="0"/>
          </a:p>
        </p:txBody>
      </p:sp>
    </p:spTree>
    <p:extLst>
      <p:ext uri="{BB962C8B-B14F-4D97-AF65-F5344CB8AC3E}">
        <p14:creationId xmlns:p14="http://schemas.microsoft.com/office/powerpoint/2010/main" val="567598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8/1/2014</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820DE8-B2A3-4495-B05C-4C28FA95D4C8}" type="slidenum">
              <a:rPr lang="en-US" smtClean="0"/>
              <a:t>‹#›</a:t>
            </a:fld>
            <a:endParaRPr lang="en-US" dirty="0"/>
          </a:p>
        </p:txBody>
      </p:sp>
    </p:spTree>
    <p:extLst>
      <p:ext uri="{BB962C8B-B14F-4D97-AF65-F5344CB8AC3E}">
        <p14:creationId xmlns:p14="http://schemas.microsoft.com/office/powerpoint/2010/main" val="3122742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8/1/2014</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820DE8-B2A3-4495-B05C-4C28FA95D4C8}" type="slidenum">
              <a:rPr lang="en-US" smtClean="0"/>
              <a:t>‹#›</a:t>
            </a:fld>
            <a:endParaRPr lang="en-US" dirty="0"/>
          </a:p>
        </p:txBody>
      </p:sp>
    </p:spTree>
    <p:extLst>
      <p:ext uri="{BB962C8B-B14F-4D97-AF65-F5344CB8AC3E}">
        <p14:creationId xmlns:p14="http://schemas.microsoft.com/office/powerpoint/2010/main" val="1424181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8/1/2014</a:t>
            </a: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820DE8-B2A3-4495-B05C-4C28FA95D4C8}" type="slidenum">
              <a:rPr lang="en-US" smtClean="0"/>
              <a:t>‹#›</a:t>
            </a:fld>
            <a:endParaRPr lang="en-US" dirty="0"/>
          </a:p>
        </p:txBody>
      </p:sp>
      <p:pic>
        <p:nvPicPr>
          <p:cNvPr id="7" name="Picture 4" descr="page header.jpg"/>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 y="0"/>
            <a:ext cx="12204700"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Page footer.jpg"/>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6127750"/>
            <a:ext cx="121920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28113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ctr" defTabSz="914400" rtl="0" eaLnBrk="1" latinLnBrk="0" hangingPunct="1">
        <a:spcBef>
          <a:spcPct val="0"/>
        </a:spcBef>
        <a:buNone/>
        <a:defRPr sz="3600" kern="1200">
          <a:solidFill>
            <a:srgbClr val="339966"/>
          </a:solidFill>
          <a:latin typeface="Franklin Gothic Medium" panose="020B0603020102020204" pitchFamily="34" charset="0"/>
          <a:ea typeface="+mj-ea"/>
          <a:cs typeface="+mj-cs"/>
        </a:defRPr>
      </a:lvl1pPr>
    </p:titleStyle>
    <p:bodyStyle>
      <a:lvl1pPr marL="0" indent="0" algn="l" defTabSz="914400" rtl="0" eaLnBrk="1" latinLnBrk="0" hangingPunct="1">
        <a:spcBef>
          <a:spcPct val="20000"/>
        </a:spcBef>
        <a:buFont typeface="Arial" panose="020B0604020202020204" pitchFamily="34" charset="0"/>
        <a:buNone/>
        <a:defRPr sz="1800" kern="1200">
          <a:solidFill>
            <a:schemeClr val="tx1"/>
          </a:solidFill>
          <a:latin typeface="Palatino Linotype" panose="0204050205050503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267200" y="1752600"/>
            <a:ext cx="6096000" cy="3124200"/>
          </a:xfrm>
          <a:prstGeom prst="rect">
            <a:avLst/>
          </a:prstGeom>
        </p:spPr>
        <p:txBody>
          <a:bodyPr>
            <a:normAutofit/>
          </a:bodyPr>
          <a:lstStyle>
            <a:lvl1pPr algn="ctr" defTabSz="914400" rtl="0" eaLnBrk="1" latinLnBrk="0" hangingPunct="1">
              <a:spcBef>
                <a:spcPct val="0"/>
              </a:spcBef>
              <a:buNone/>
              <a:defRPr sz="3600" kern="1200">
                <a:solidFill>
                  <a:srgbClr val="339966"/>
                </a:solidFill>
                <a:latin typeface="Franklin Gothic Medium" panose="020B0603020102020204" pitchFamily="34" charset="0"/>
                <a:ea typeface="+mj-ea"/>
                <a:cs typeface="+mj-cs"/>
              </a:defRPr>
            </a:lvl1pPr>
          </a:lstStyle>
          <a:p>
            <a:r>
              <a:rPr lang="en-US" sz="2600" i="1" dirty="0">
                <a:solidFill>
                  <a:srgbClr val="1F497D"/>
                </a:solidFill>
              </a:rPr>
              <a:t>Legislative Wrap Up and Overview of GMCB Regulatory Schedule</a:t>
            </a:r>
          </a:p>
          <a:p>
            <a:r>
              <a:rPr lang="en-US" sz="2000" i="1" dirty="0">
                <a:solidFill>
                  <a:srgbClr val="1F497D"/>
                </a:solidFill>
              </a:rPr>
              <a:t>Susan Barrett, Executive Director</a:t>
            </a:r>
          </a:p>
          <a:p>
            <a:endParaRPr lang="en-US" sz="2000" i="1" dirty="0">
              <a:solidFill>
                <a:srgbClr val="1F497D"/>
              </a:solidFill>
            </a:endParaRPr>
          </a:p>
          <a:p>
            <a:r>
              <a:rPr lang="en-US" sz="2000" i="1" dirty="0">
                <a:solidFill>
                  <a:srgbClr val="1F497D"/>
                </a:solidFill>
              </a:rPr>
              <a:t>Green Mountain Care Board </a:t>
            </a:r>
          </a:p>
          <a:p>
            <a:r>
              <a:rPr lang="en-US" sz="2000" i="1" dirty="0">
                <a:solidFill>
                  <a:srgbClr val="1F497D"/>
                </a:solidFill>
              </a:rPr>
              <a:t>June 1, 2017</a:t>
            </a:r>
          </a:p>
        </p:txBody>
      </p:sp>
    </p:spTree>
    <p:extLst>
      <p:ext uri="{BB962C8B-B14F-4D97-AF65-F5344CB8AC3E}">
        <p14:creationId xmlns:p14="http://schemas.microsoft.com/office/powerpoint/2010/main" val="4221753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GMCB Schedule Continued</a:t>
            </a:r>
          </a:p>
        </p:txBody>
      </p:sp>
      <p:sp>
        <p:nvSpPr>
          <p:cNvPr id="3" name="Content Placeholder 2"/>
          <p:cNvSpPr>
            <a:spLocks noGrp="1"/>
          </p:cNvSpPr>
          <p:nvPr>
            <p:ph idx="1"/>
          </p:nvPr>
        </p:nvSpPr>
        <p:spPr/>
        <p:txBody>
          <a:bodyPr>
            <a:normAutofit fontScale="92500" lnSpcReduction="20000"/>
          </a:bodyPr>
          <a:lstStyle/>
          <a:p>
            <a:r>
              <a:rPr lang="en-US" b="1" u="sng" dirty="0"/>
              <a:t>August 2017</a:t>
            </a:r>
            <a:r>
              <a:rPr lang="en-US" dirty="0"/>
              <a:t> </a:t>
            </a:r>
          </a:p>
          <a:p>
            <a:r>
              <a:rPr lang="en-US" dirty="0"/>
              <a:t>Thursday, August 3	Board meeting – TBD</a:t>
            </a:r>
          </a:p>
          <a:p>
            <a:r>
              <a:rPr lang="en-US" dirty="0"/>
              <a:t>Thursday, August 10	VITL Quarterly Update – QHP final decisions are due from GMCB</a:t>
            </a:r>
          </a:p>
          <a:p>
            <a:r>
              <a:rPr lang="en-US" dirty="0"/>
              <a:t>Tuesday, August 15 	Hospital Budget Hearings (Capitol Plaza)</a:t>
            </a:r>
          </a:p>
          <a:p>
            <a:r>
              <a:rPr lang="en-US" dirty="0"/>
              <a:t>Wednesday, August 16 	Holiday</a:t>
            </a:r>
          </a:p>
          <a:p>
            <a:r>
              <a:rPr lang="en-US" dirty="0"/>
              <a:t>Thursday, August 17 	Hospital Budget Hearings (Rutland)</a:t>
            </a:r>
          </a:p>
          <a:p>
            <a:r>
              <a:rPr lang="en-US" dirty="0"/>
              <a:t>Tuesday, August 22 	Hospital Budget Hearings (Burlington)</a:t>
            </a:r>
          </a:p>
          <a:p>
            <a:r>
              <a:rPr lang="en-US" dirty="0"/>
              <a:t>Thursday, August 24 	Hospital Budget Hearings (Capitol Plaza) </a:t>
            </a:r>
          </a:p>
          <a:p>
            <a:r>
              <a:rPr lang="en-US" b="1" u="sng" dirty="0"/>
              <a:t> September 2017</a:t>
            </a:r>
            <a:endParaRPr lang="en-US" dirty="0"/>
          </a:p>
          <a:p>
            <a:r>
              <a:rPr lang="en-US" dirty="0"/>
              <a:t>Monday, September 4	Holiday</a:t>
            </a:r>
          </a:p>
          <a:p>
            <a:r>
              <a:rPr lang="en-US" dirty="0"/>
              <a:t>September 5 -14:		Board meeting - GMCB potential votes on Hospital Budgets</a:t>
            </a:r>
          </a:p>
          <a:p>
            <a:r>
              <a:rPr lang="en-US" dirty="0"/>
              <a:t>Friday, September 15	Hospital Budget Decisions due (Staff informs Hospital of their approved rate)</a:t>
            </a:r>
          </a:p>
          <a:p>
            <a:r>
              <a:rPr lang="en-US" dirty="0"/>
              <a:t>Friday, September 15	Bill back report due to Legislature </a:t>
            </a:r>
          </a:p>
          <a:p>
            <a:r>
              <a:rPr lang="en-US" dirty="0"/>
              <a:t>Thursday, September 14	Board meeting – TBD</a:t>
            </a:r>
          </a:p>
          <a:p>
            <a:r>
              <a:rPr lang="en-US" dirty="0"/>
              <a:t>Thursday, September 21	Board meeting – TBD </a:t>
            </a:r>
          </a:p>
          <a:p>
            <a:r>
              <a:rPr lang="en-US" dirty="0"/>
              <a:t>Thursday, September 28	Board meeting – TBD</a:t>
            </a:r>
          </a:p>
          <a:p>
            <a:endParaRPr lang="en-US" dirty="0"/>
          </a:p>
        </p:txBody>
      </p:sp>
      <p:sp>
        <p:nvSpPr>
          <p:cNvPr id="4" name="Slide Number Placeholder 3"/>
          <p:cNvSpPr>
            <a:spLocks noGrp="1"/>
          </p:cNvSpPr>
          <p:nvPr>
            <p:ph type="sldNum" sz="quarter" idx="12"/>
          </p:nvPr>
        </p:nvSpPr>
        <p:spPr/>
        <p:txBody>
          <a:bodyPr/>
          <a:lstStyle/>
          <a:p>
            <a:fld id="{8C820DE8-B2A3-4495-B05C-4C28FA95D4C8}" type="slidenum">
              <a:rPr lang="en-US" smtClean="0"/>
              <a:pPr/>
              <a:t>10</a:t>
            </a:fld>
            <a:endParaRPr lang="en-US" dirty="0"/>
          </a:p>
        </p:txBody>
      </p:sp>
      <p:sp>
        <p:nvSpPr>
          <p:cNvPr id="5" name="TextBox 4"/>
          <p:cNvSpPr txBox="1"/>
          <p:nvPr/>
        </p:nvSpPr>
        <p:spPr>
          <a:xfrm>
            <a:off x="4396153" y="6308727"/>
            <a:ext cx="1908536" cy="369332"/>
          </a:xfrm>
          <a:prstGeom prst="rect">
            <a:avLst/>
          </a:prstGeom>
          <a:noFill/>
        </p:spPr>
        <p:txBody>
          <a:bodyPr wrap="none" rtlCol="0">
            <a:spAutoFit/>
          </a:bodyPr>
          <a:lstStyle/>
          <a:p>
            <a:r>
              <a:rPr lang="en-US" dirty="0"/>
              <a:t>Subject to change </a:t>
            </a:r>
          </a:p>
        </p:txBody>
      </p:sp>
    </p:spTree>
    <p:extLst>
      <p:ext uri="{BB962C8B-B14F-4D97-AF65-F5344CB8AC3E}">
        <p14:creationId xmlns:p14="http://schemas.microsoft.com/office/powerpoint/2010/main" val="1497900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Presentation</a:t>
            </a:r>
          </a:p>
        </p:txBody>
      </p:sp>
      <p:sp>
        <p:nvSpPr>
          <p:cNvPr id="3" name="Content Placeholder 2"/>
          <p:cNvSpPr>
            <a:spLocks noGrp="1"/>
          </p:cNvSpPr>
          <p:nvPr>
            <p:ph idx="1"/>
          </p:nvPr>
        </p:nvSpPr>
        <p:spPr/>
        <p:txBody>
          <a:bodyPr/>
          <a:lstStyle/>
          <a:p>
            <a:pPr marL="285750" indent="-285750">
              <a:buFont typeface="Wingdings" charset="2"/>
              <a:buChar char="q"/>
            </a:pPr>
            <a:r>
              <a:rPr lang="en-US" dirty="0"/>
              <a:t>2017 Legislative Session Wrap Up</a:t>
            </a:r>
          </a:p>
          <a:p>
            <a:pPr marL="285750" indent="-285750">
              <a:buFont typeface="Wingdings" charset="2"/>
              <a:buChar char="q"/>
            </a:pPr>
            <a:r>
              <a:rPr lang="en-US" dirty="0"/>
              <a:t>Review of new and on-going legislative reports</a:t>
            </a:r>
          </a:p>
          <a:p>
            <a:pPr marL="285750" indent="-285750">
              <a:buFont typeface="Wingdings" charset="2"/>
              <a:buChar char="q"/>
            </a:pPr>
            <a:r>
              <a:rPr lang="en-US" dirty="0"/>
              <a:t>Overview of the schedule of Regulatory activities of the GMCB for the next four months</a:t>
            </a:r>
          </a:p>
        </p:txBody>
      </p:sp>
      <p:sp>
        <p:nvSpPr>
          <p:cNvPr id="4" name="Slide Number Placeholder 3"/>
          <p:cNvSpPr>
            <a:spLocks noGrp="1"/>
          </p:cNvSpPr>
          <p:nvPr>
            <p:ph type="sldNum" sz="quarter" idx="12"/>
          </p:nvPr>
        </p:nvSpPr>
        <p:spPr/>
        <p:txBody>
          <a:bodyPr/>
          <a:lstStyle/>
          <a:p>
            <a:fld id="{8C820DE8-B2A3-4495-B05C-4C28FA95D4C8}" type="slidenum">
              <a:rPr lang="en-US" smtClean="0"/>
              <a:pPr/>
              <a:t>2</a:t>
            </a:fld>
            <a:endParaRPr lang="en-US" dirty="0"/>
          </a:p>
        </p:txBody>
      </p:sp>
    </p:spTree>
    <p:extLst>
      <p:ext uri="{BB962C8B-B14F-4D97-AF65-F5344CB8AC3E}">
        <p14:creationId xmlns:p14="http://schemas.microsoft.com/office/powerpoint/2010/main" val="1059296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S.133</a:t>
            </a:r>
            <a:br>
              <a:rPr lang="en-US" dirty="0"/>
            </a:br>
            <a:r>
              <a:rPr lang="en-US" dirty="0"/>
              <a:t>An Act Relating to Mental Health Care and Care Coordination</a:t>
            </a:r>
          </a:p>
        </p:txBody>
      </p:sp>
      <p:sp>
        <p:nvSpPr>
          <p:cNvPr id="3" name="Content Placeholder 2"/>
          <p:cNvSpPr>
            <a:spLocks noGrp="1"/>
          </p:cNvSpPr>
          <p:nvPr>
            <p:ph idx="1"/>
          </p:nvPr>
        </p:nvSpPr>
        <p:spPr>
          <a:xfrm>
            <a:off x="508000" y="1417638"/>
            <a:ext cx="10972800" cy="4525963"/>
          </a:xfrm>
        </p:spPr>
        <p:txBody>
          <a:bodyPr>
            <a:normAutofit fontScale="92500" lnSpcReduction="20000"/>
          </a:bodyPr>
          <a:lstStyle/>
          <a:p>
            <a:r>
              <a:rPr lang="en-US" dirty="0">
                <a:latin typeface="+mj-lt"/>
              </a:rPr>
              <a:t>Summary: </a:t>
            </a:r>
            <a:r>
              <a:rPr lang="en-US" dirty="0">
                <a:solidFill>
                  <a:srgbClr val="000000"/>
                </a:solidFill>
                <a:latin typeface="+mj-lt"/>
                <a:ea typeface="Arial" panose="020B0604020202020204" pitchFamily="34" charset="0"/>
              </a:rPr>
              <a:t>Omnibus mental health bill that looks to correct different aspects of Vermont’s mental health system.  	Provisions include: Lack of psychiatric beds, too many individuals needing to be treated in emergency 	rooms rather than mental health facilities with expertise in crisis management, lack of mental  health 	professionals, inadequate funding of the designated and specialized agencies, minimum wage for mental 	health workers, etc. </a:t>
            </a:r>
            <a:endParaRPr lang="en-US" dirty="0">
              <a:latin typeface="+mj-lt"/>
            </a:endParaRPr>
          </a:p>
          <a:p>
            <a:endParaRPr lang="en-US" dirty="0">
              <a:latin typeface="+mj-lt"/>
            </a:endParaRPr>
          </a:p>
          <a:p>
            <a:r>
              <a:rPr lang="en-US" dirty="0">
                <a:latin typeface="+mj-lt"/>
              </a:rPr>
              <a:t>GMCB Role: 1. On or before December 15, 2017, the Secretary of Human Services, in collaboration with the Commissioner	of Mental Health, the Green Mountain Care Board, providers, and persons who are affected by current services, 	shall submit an action plan with recommendations and legislative proposals to the Senate Committee on Health 	and Welfare and to the House Committees on Health Care and on Human Services that shall be informed by an 	analysis of specific issues described in this section and Sec. 4 of this act. The analysis shall be conducted in 	conjunction with the planned updates to the Health Resource Allocation Plan (HRAP) described in 18V.S.A. 	§9405, of which the mental health and health care integration components shall be prioritized. </a:t>
            </a:r>
          </a:p>
          <a:p>
            <a:endParaRPr lang="en-US" dirty="0">
              <a:solidFill>
                <a:srgbClr val="000000"/>
              </a:solidFill>
              <a:latin typeface="+mj-lt"/>
              <a:ea typeface="Arial" panose="020B0604020202020204" pitchFamily="34" charset="0"/>
            </a:endParaRPr>
          </a:p>
          <a:p>
            <a:r>
              <a:rPr lang="en-US" dirty="0">
                <a:solidFill>
                  <a:srgbClr val="000000"/>
                </a:solidFill>
                <a:latin typeface="+mj-lt"/>
                <a:ea typeface="Arial" panose="020B0604020202020204" pitchFamily="34" charset="0"/>
              </a:rPr>
              <a:t>	2. On January 15, 2018 Board shall include a summary of information relating to integration with  community 	providers in their annual report.</a:t>
            </a:r>
            <a:endParaRPr lang="en-US" dirty="0">
              <a:latin typeface="+mj-lt"/>
            </a:endParaRPr>
          </a:p>
          <a:p>
            <a:r>
              <a:rPr lang="en-US" dirty="0">
                <a:latin typeface="+mj-lt"/>
              </a:rPr>
              <a:t>	</a:t>
            </a:r>
          </a:p>
          <a:p>
            <a:r>
              <a:rPr lang="en-US" dirty="0">
                <a:solidFill>
                  <a:srgbClr val="000000"/>
                </a:solidFill>
                <a:latin typeface="+mj-lt"/>
                <a:ea typeface="Arial" panose="020B0604020202020204" pitchFamily="34" charset="0"/>
              </a:rPr>
              <a:t>	3. On or before December 31, 2020 AHS in collaboration with GMCB shall provide a report  outlining a plan for 	including the financing and delivery of community-based providers in delivery  system reform. </a:t>
            </a:r>
            <a:r>
              <a:rPr lang="en-US" dirty="0">
                <a:solidFill>
                  <a:srgbClr val="000000"/>
                </a:solidFill>
                <a:latin typeface="Times New Roman" panose="02020603050405020304" pitchFamily="18" charset="0"/>
                <a:ea typeface="Arial" panose="020B0604020202020204" pitchFamily="34" charset="0"/>
              </a:rPr>
              <a:t>	</a:t>
            </a:r>
          </a:p>
        </p:txBody>
      </p:sp>
      <p:sp>
        <p:nvSpPr>
          <p:cNvPr id="4" name="Slide Number Placeholder 3"/>
          <p:cNvSpPr>
            <a:spLocks noGrp="1"/>
          </p:cNvSpPr>
          <p:nvPr>
            <p:ph type="sldNum" sz="quarter" idx="12"/>
          </p:nvPr>
        </p:nvSpPr>
        <p:spPr/>
        <p:txBody>
          <a:bodyPr/>
          <a:lstStyle/>
          <a:p>
            <a:fld id="{8C820DE8-B2A3-4495-B05C-4C28FA95D4C8}" type="slidenum">
              <a:rPr lang="en-US" smtClean="0"/>
              <a:pPr/>
              <a:t>3</a:t>
            </a:fld>
            <a:endParaRPr lang="en-US" dirty="0"/>
          </a:p>
        </p:txBody>
      </p:sp>
    </p:spTree>
    <p:extLst>
      <p:ext uri="{BB962C8B-B14F-4D97-AF65-F5344CB8AC3E}">
        <p14:creationId xmlns:p14="http://schemas.microsoft.com/office/powerpoint/2010/main" val="1306268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H.507 An Act Relating to Next Generation Medicaid ACO pilot project reporting requirements </a:t>
            </a:r>
          </a:p>
        </p:txBody>
      </p:sp>
      <p:sp>
        <p:nvSpPr>
          <p:cNvPr id="3" name="Content Placeholder 2"/>
          <p:cNvSpPr>
            <a:spLocks noGrp="1"/>
          </p:cNvSpPr>
          <p:nvPr>
            <p:ph idx="1"/>
          </p:nvPr>
        </p:nvSpPr>
        <p:spPr/>
        <p:txBody>
          <a:bodyPr>
            <a:normAutofit/>
          </a:bodyPr>
          <a:lstStyle/>
          <a:p>
            <a:pPr marL="6350" marR="0" indent="-6350">
              <a:lnSpc>
                <a:spcPct val="107000"/>
              </a:lnSpc>
              <a:spcBef>
                <a:spcPts val="0"/>
              </a:spcBef>
              <a:spcAft>
                <a:spcPts val="0"/>
              </a:spcAft>
            </a:pPr>
            <a:r>
              <a:rPr lang="en-US" dirty="0">
                <a:latin typeface="+mj-lt"/>
              </a:rPr>
              <a:t>Summary: </a:t>
            </a:r>
            <a:r>
              <a:rPr lang="en-US" dirty="0">
                <a:solidFill>
                  <a:srgbClr val="000000"/>
                </a:solidFill>
                <a:latin typeface="+mj-lt"/>
                <a:ea typeface="Arial" panose="020B0604020202020204" pitchFamily="34" charset="0"/>
              </a:rPr>
              <a:t>The bill has several reports that require monitoring of funds to an ACO and the updates from </a:t>
            </a:r>
          </a:p>
          <a:p>
            <a:r>
              <a:rPr lang="en-US" dirty="0">
                <a:solidFill>
                  <a:srgbClr val="000000"/>
                </a:solidFill>
                <a:latin typeface="+mj-lt"/>
                <a:ea typeface="Arial" panose="020B0604020202020204" pitchFamily="34" charset="0"/>
              </a:rPr>
              <a:t>	the GMCB of the progress of the APM. Of the 7 pages of the bill, 5 are dedicated to a pilot/research that 	looks to control out-of-pocket prescription costs specifically for bronze-level QHP’s</a:t>
            </a:r>
            <a:endParaRPr lang="en-US" dirty="0">
              <a:latin typeface="+mj-lt"/>
            </a:endParaRPr>
          </a:p>
          <a:p>
            <a:endParaRPr lang="en-US" dirty="0">
              <a:latin typeface="+mj-lt"/>
            </a:endParaRPr>
          </a:p>
          <a:p>
            <a:pPr algn="just"/>
            <a:r>
              <a:rPr lang="en-US" dirty="0">
                <a:latin typeface="+mj-lt"/>
              </a:rPr>
              <a:t>GMCB Role: On or before June 15, September 15, and December 15, 2017, the Green Mountain Care Board shall 	provide to the House Committees on Appropriations, on Human Services, and on Health Care, the Senate 	Committees on Appropriations and on Health and Welfare, the Health Reform Oversight Committee, and 	the Office of the Health Care Advocate written updates on the Board’s progress in meeting the 	benchmarks identified in the Board’s Year 0 (2017) All-Payer ACO Model Timeline regarding 	implementation of the All-Payer Model and the Board’s preparations for regulating accountable care 	organizations.</a:t>
            </a:r>
          </a:p>
        </p:txBody>
      </p:sp>
      <p:sp>
        <p:nvSpPr>
          <p:cNvPr id="4" name="Slide Number Placeholder 3"/>
          <p:cNvSpPr>
            <a:spLocks noGrp="1"/>
          </p:cNvSpPr>
          <p:nvPr>
            <p:ph type="sldNum" sz="quarter" idx="12"/>
          </p:nvPr>
        </p:nvSpPr>
        <p:spPr/>
        <p:txBody>
          <a:bodyPr/>
          <a:lstStyle/>
          <a:p>
            <a:fld id="{8C820DE8-B2A3-4495-B05C-4C28FA95D4C8}" type="slidenum">
              <a:rPr lang="en-US" smtClean="0"/>
              <a:pPr/>
              <a:t>4</a:t>
            </a:fld>
            <a:endParaRPr lang="en-US" dirty="0"/>
          </a:p>
        </p:txBody>
      </p:sp>
    </p:spTree>
    <p:extLst>
      <p:ext uri="{BB962C8B-B14F-4D97-AF65-F5344CB8AC3E}">
        <p14:creationId xmlns:p14="http://schemas.microsoft.com/office/powerpoint/2010/main" val="838371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S.4 An Act Relating to publicly accessible meetings of an Accountable Care Organization’s Governing Body</a:t>
            </a:r>
          </a:p>
        </p:txBody>
      </p:sp>
      <p:sp>
        <p:nvSpPr>
          <p:cNvPr id="3" name="Content Placeholder 2"/>
          <p:cNvSpPr>
            <a:spLocks noGrp="1"/>
          </p:cNvSpPr>
          <p:nvPr>
            <p:ph idx="1"/>
          </p:nvPr>
        </p:nvSpPr>
        <p:spPr/>
        <p:txBody>
          <a:bodyPr/>
          <a:lstStyle/>
          <a:p>
            <a:pPr marL="6350" marR="266700" indent="-6350">
              <a:lnSpc>
                <a:spcPct val="108000"/>
              </a:lnSpc>
              <a:spcBef>
                <a:spcPts val="0"/>
              </a:spcBef>
              <a:spcAft>
                <a:spcPts val="15"/>
              </a:spcAft>
            </a:pPr>
            <a:r>
              <a:rPr lang="en-US" dirty="0">
                <a:latin typeface="+mj-lt"/>
              </a:rPr>
              <a:t>Summary: </a:t>
            </a:r>
            <a:r>
              <a:rPr lang="en-US" dirty="0">
                <a:solidFill>
                  <a:srgbClr val="000000"/>
                </a:solidFill>
                <a:latin typeface="+mj-lt"/>
                <a:ea typeface="Arial" panose="020B0604020202020204" pitchFamily="34" charset="0"/>
              </a:rPr>
              <a:t>Requires all public meetings of the ACO to be recorded and for minutes to be taken,  </a:t>
            </a:r>
            <a:endParaRPr lang="en-US" sz="1400" dirty="0">
              <a:solidFill>
                <a:srgbClr val="000000"/>
              </a:solidFill>
              <a:latin typeface="+mj-lt"/>
              <a:ea typeface="Arial" panose="020B0604020202020204" pitchFamily="34" charset="0"/>
            </a:endParaRPr>
          </a:p>
          <a:p>
            <a:pPr marL="6350" marR="266700" indent="460375">
              <a:lnSpc>
                <a:spcPct val="108000"/>
              </a:lnSpc>
              <a:spcBef>
                <a:spcPts val="0"/>
              </a:spcBef>
              <a:spcAft>
                <a:spcPts val="15"/>
              </a:spcAft>
            </a:pPr>
            <a:r>
              <a:rPr lang="en-US" dirty="0">
                <a:solidFill>
                  <a:srgbClr val="000000"/>
                </a:solidFill>
                <a:latin typeface="+mj-lt"/>
                <a:ea typeface="Arial" panose="020B0604020202020204" pitchFamily="34" charset="0"/>
              </a:rPr>
              <a:t>public ACO meetings shall be noticed in compliance with public meeting law, allows for  </a:t>
            </a:r>
            <a:endParaRPr lang="en-US" sz="1400" dirty="0">
              <a:solidFill>
                <a:srgbClr val="000000"/>
              </a:solidFill>
              <a:latin typeface="+mj-lt"/>
              <a:ea typeface="Arial" panose="020B0604020202020204" pitchFamily="34" charset="0"/>
            </a:endParaRPr>
          </a:p>
          <a:p>
            <a:pPr marL="6350" marR="266700" indent="460375">
              <a:lnSpc>
                <a:spcPct val="108000"/>
              </a:lnSpc>
              <a:spcBef>
                <a:spcPts val="0"/>
              </a:spcBef>
              <a:spcAft>
                <a:spcPts val="15"/>
              </a:spcAft>
            </a:pPr>
            <a:r>
              <a:rPr lang="en-US" dirty="0">
                <a:solidFill>
                  <a:srgbClr val="000000"/>
                </a:solidFill>
                <a:latin typeface="+mj-lt"/>
                <a:ea typeface="Arial" panose="020B0604020202020204" pitchFamily="34" charset="0"/>
              </a:rPr>
              <a:t>exceptions to public meeting law such as the discussion of contracts or contract negotiations,      </a:t>
            </a:r>
          </a:p>
          <a:p>
            <a:pPr marL="6350" marR="266700" indent="460375">
              <a:lnSpc>
                <a:spcPct val="108000"/>
              </a:lnSpc>
              <a:spcBef>
                <a:spcPts val="0"/>
              </a:spcBef>
              <a:spcAft>
                <a:spcPts val="15"/>
              </a:spcAft>
            </a:pPr>
            <a:r>
              <a:rPr lang="en-US" dirty="0">
                <a:solidFill>
                  <a:srgbClr val="000000"/>
                </a:solidFill>
                <a:latin typeface="+mj-lt"/>
                <a:ea typeface="Arial" panose="020B0604020202020204" pitchFamily="34" charset="0"/>
              </a:rPr>
              <a:t>pending/probable prosecution, personnel matters, etc. </a:t>
            </a:r>
            <a:endParaRPr lang="en-US" dirty="0">
              <a:latin typeface="+mj-lt"/>
            </a:endParaRPr>
          </a:p>
          <a:p>
            <a:endParaRPr lang="en-US" dirty="0">
              <a:latin typeface="+mj-lt"/>
            </a:endParaRPr>
          </a:p>
          <a:p>
            <a:r>
              <a:rPr lang="en-US" dirty="0">
                <a:latin typeface="+mj-lt"/>
              </a:rPr>
              <a:t>GMCB Role: In order to be eligible to receive payments from Medicaid or commercial insurance through any 	payment reform program or initiative, including an all-payer model, each accountable care organization 	shall obtain and maintain certification from the Green Mountain Care Board. The Board shall adopt rules 	pursuant to 3 V.S.A. chapter 25 to establish standards and processes for certifying accountable care 	organizations.</a:t>
            </a:r>
          </a:p>
          <a:p>
            <a:endParaRPr lang="en-US" dirty="0"/>
          </a:p>
        </p:txBody>
      </p:sp>
      <p:sp>
        <p:nvSpPr>
          <p:cNvPr id="4" name="Slide Number Placeholder 3"/>
          <p:cNvSpPr>
            <a:spLocks noGrp="1"/>
          </p:cNvSpPr>
          <p:nvPr>
            <p:ph type="sldNum" sz="quarter" idx="12"/>
          </p:nvPr>
        </p:nvSpPr>
        <p:spPr/>
        <p:txBody>
          <a:bodyPr/>
          <a:lstStyle/>
          <a:p>
            <a:fld id="{8C820DE8-B2A3-4495-B05C-4C28FA95D4C8}" type="slidenum">
              <a:rPr lang="en-US" smtClean="0"/>
              <a:pPr/>
              <a:t>5</a:t>
            </a:fld>
            <a:endParaRPr lang="en-US" dirty="0"/>
          </a:p>
        </p:txBody>
      </p:sp>
    </p:spTree>
    <p:extLst>
      <p:ext uri="{BB962C8B-B14F-4D97-AF65-F5344CB8AC3E}">
        <p14:creationId xmlns:p14="http://schemas.microsoft.com/office/powerpoint/2010/main" val="148145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Legislative Items</a:t>
            </a:r>
          </a:p>
        </p:txBody>
      </p:sp>
      <p:sp>
        <p:nvSpPr>
          <p:cNvPr id="3" name="Content Placeholder 2"/>
          <p:cNvSpPr>
            <a:spLocks noGrp="1"/>
          </p:cNvSpPr>
          <p:nvPr>
            <p:ph idx="1"/>
          </p:nvPr>
        </p:nvSpPr>
        <p:spPr/>
        <p:txBody>
          <a:bodyPr>
            <a:normAutofit/>
          </a:bodyPr>
          <a:lstStyle/>
          <a:p>
            <a:r>
              <a:rPr lang="en-US" dirty="0">
                <a:latin typeface="+mj-lt"/>
              </a:rPr>
              <a:t>H.29 : An act relating to permitting Medicare supplemental plans to offer expense discounts </a:t>
            </a:r>
          </a:p>
          <a:p>
            <a:pPr marL="1028700" lvl="1">
              <a:buFont typeface="Arial" panose="020B0604020202020204" pitchFamily="34" charset="0"/>
              <a:buChar char="•"/>
            </a:pPr>
            <a:r>
              <a:rPr lang="en-US" sz="1600" dirty="0">
                <a:latin typeface="+mj-lt"/>
              </a:rPr>
              <a:t>The bill contains provisions addressing Medicare supplement plans, health care professional payment parity, and health insurer bill back. </a:t>
            </a:r>
          </a:p>
          <a:p>
            <a:pPr marL="1028700" lvl="1">
              <a:buFont typeface="Arial" panose="020B0604020202020204" pitchFamily="34" charset="0"/>
              <a:buChar char="•"/>
            </a:pPr>
            <a:r>
              <a:rPr lang="en-US" sz="1600" dirty="0">
                <a:latin typeface="+mj-lt"/>
              </a:rPr>
              <a:t>There was robust discussion in both the Senate and House, but ultimately the legislative session came to a close and the provisions were jettisoned into other bills. </a:t>
            </a:r>
          </a:p>
          <a:p>
            <a:pPr marL="1028700" lvl="1">
              <a:buFont typeface="Arial" panose="020B0604020202020204" pitchFamily="34" charset="0"/>
              <a:buChar char="•"/>
            </a:pPr>
            <a:r>
              <a:rPr lang="en-US" sz="1600" dirty="0">
                <a:latin typeface="+mj-lt"/>
              </a:rPr>
              <a:t>The GMCB began the work on the issue of pay parity separate from any required statutory charge. Currently there is a GMCB Pay Parity Working Group that has divided into three separate sub-groups that are examining different areas of interest within the pay parity discussion. </a:t>
            </a:r>
          </a:p>
          <a:p>
            <a:pPr marL="1028700" lvl="1">
              <a:buFont typeface="Arial" panose="020B0604020202020204" pitchFamily="34" charset="0"/>
              <a:buChar char="•"/>
            </a:pPr>
            <a:r>
              <a:rPr lang="en-US" sz="1600" dirty="0">
                <a:latin typeface="+mj-lt"/>
              </a:rPr>
              <a:t>The  budget, as it stands, contains the following language: </a:t>
            </a:r>
          </a:p>
          <a:p>
            <a:r>
              <a:rPr lang="en-US" dirty="0">
                <a:latin typeface="+mj-lt"/>
              </a:rPr>
              <a:t>	         </a:t>
            </a:r>
            <a:r>
              <a:rPr lang="en-US" sz="1600" dirty="0">
                <a:latin typeface="+mj-lt"/>
              </a:rPr>
              <a:t>Sec. E.345.1 FAIR REIMBURSEMENT REPORT</a:t>
            </a:r>
          </a:p>
          <a:p>
            <a:r>
              <a:rPr lang="en-US" sz="1600" dirty="0">
                <a:latin typeface="+mj-lt"/>
              </a:rPr>
              <a:t>		(a) Utilizing funds appropriated in Section B.345 of this act, the Green Mountain Care Board shall report to 		the Health Reform Oversight Committee by October 1, 2017 describing what substantial changes have been 		put into effect to achieve the site-neutral, fair reimbursements for medical services as envisioned in 2014 		Acts and Resolves No. 144, Sec. 19, 2015 Acts and Resolves No. 54, Sec. 23, and 2016 Acts and Resolves No. 		143, Sec. 5.</a:t>
            </a:r>
          </a:p>
          <a:p>
            <a:pPr marL="1200150" lvl="2" indent="0">
              <a:buNone/>
            </a:pPr>
            <a:endParaRPr lang="en-US" sz="1200" dirty="0">
              <a:latin typeface="Palatino Linotype" panose="02040502050505030304" pitchFamily="18" charset="0"/>
            </a:endParaRPr>
          </a:p>
        </p:txBody>
      </p:sp>
      <p:sp>
        <p:nvSpPr>
          <p:cNvPr id="4" name="Slide Number Placeholder 3"/>
          <p:cNvSpPr>
            <a:spLocks noGrp="1"/>
          </p:cNvSpPr>
          <p:nvPr>
            <p:ph type="sldNum" sz="quarter" idx="12"/>
          </p:nvPr>
        </p:nvSpPr>
        <p:spPr/>
        <p:txBody>
          <a:bodyPr/>
          <a:lstStyle/>
          <a:p>
            <a:fld id="{8C820DE8-B2A3-4495-B05C-4C28FA95D4C8}" type="slidenum">
              <a:rPr lang="en-US" smtClean="0"/>
              <a:pPr/>
              <a:t>6</a:t>
            </a:fld>
            <a:endParaRPr lang="en-US" dirty="0"/>
          </a:p>
        </p:txBody>
      </p:sp>
    </p:spTree>
    <p:extLst>
      <p:ext uri="{BB962C8B-B14F-4D97-AF65-F5344CB8AC3E}">
        <p14:creationId xmlns:p14="http://schemas.microsoft.com/office/powerpoint/2010/main" val="666069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GMCB Required Reports for 2017</a:t>
            </a:r>
          </a:p>
        </p:txBody>
      </p:sp>
      <p:sp>
        <p:nvSpPr>
          <p:cNvPr id="4" name="Slide Number Placeholder 3"/>
          <p:cNvSpPr>
            <a:spLocks noGrp="1"/>
          </p:cNvSpPr>
          <p:nvPr>
            <p:ph type="sldNum" sz="quarter" idx="12"/>
          </p:nvPr>
        </p:nvSpPr>
        <p:spPr/>
        <p:txBody>
          <a:bodyPr/>
          <a:lstStyle/>
          <a:p>
            <a:fld id="{8C820DE8-B2A3-4495-B05C-4C28FA95D4C8}" type="slidenum">
              <a:rPr lang="en-US" smtClean="0"/>
              <a:pPr/>
              <a:t>7</a:t>
            </a:fld>
            <a:endParaRPr lang="en-US" dirty="0"/>
          </a:p>
        </p:txBody>
      </p:sp>
      <p:graphicFrame>
        <p:nvGraphicFramePr>
          <p:cNvPr id="7" name="Content Placeholder 4"/>
          <p:cNvGraphicFramePr>
            <a:graphicFrameLocks/>
          </p:cNvGraphicFramePr>
          <p:nvPr>
            <p:extLst>
              <p:ext uri="{D42A27DB-BD31-4B8C-83A1-F6EECF244321}">
                <p14:modId xmlns:p14="http://schemas.microsoft.com/office/powerpoint/2010/main" val="684380951"/>
              </p:ext>
            </p:extLst>
          </p:nvPr>
        </p:nvGraphicFramePr>
        <p:xfrm>
          <a:off x="508000" y="1236904"/>
          <a:ext cx="10972800" cy="4735884"/>
        </p:xfrm>
        <a:graphic>
          <a:graphicData uri="http://schemas.openxmlformats.org/drawingml/2006/table">
            <a:tbl>
              <a:tblPr firstRow="1" firstCol="1" bandRow="1">
                <a:tableStyleId>{5C22544A-7EE6-4342-B048-85BDC9FD1C3A}</a:tableStyleId>
              </a:tblPr>
              <a:tblGrid>
                <a:gridCol w="1788858">
                  <a:extLst>
                    <a:ext uri="{9D8B030D-6E8A-4147-A177-3AD203B41FA5}">
                      <a16:colId xmlns:a16="http://schemas.microsoft.com/office/drawing/2014/main" val="20000"/>
                    </a:ext>
                  </a:extLst>
                </a:gridCol>
                <a:gridCol w="796307">
                  <a:extLst>
                    <a:ext uri="{9D8B030D-6E8A-4147-A177-3AD203B41FA5}">
                      <a16:colId xmlns:a16="http://schemas.microsoft.com/office/drawing/2014/main" val="20001"/>
                    </a:ext>
                  </a:extLst>
                </a:gridCol>
                <a:gridCol w="2798395">
                  <a:extLst>
                    <a:ext uri="{9D8B030D-6E8A-4147-A177-3AD203B41FA5}">
                      <a16:colId xmlns:a16="http://schemas.microsoft.com/office/drawing/2014/main" val="20002"/>
                    </a:ext>
                  </a:extLst>
                </a:gridCol>
                <a:gridCol w="3613569">
                  <a:extLst>
                    <a:ext uri="{9D8B030D-6E8A-4147-A177-3AD203B41FA5}">
                      <a16:colId xmlns:a16="http://schemas.microsoft.com/office/drawing/2014/main" val="20003"/>
                    </a:ext>
                  </a:extLst>
                </a:gridCol>
                <a:gridCol w="1975671">
                  <a:extLst>
                    <a:ext uri="{9D8B030D-6E8A-4147-A177-3AD203B41FA5}">
                      <a16:colId xmlns:a16="http://schemas.microsoft.com/office/drawing/2014/main" val="20004"/>
                    </a:ext>
                  </a:extLst>
                </a:gridCol>
              </a:tblGrid>
              <a:tr h="144830">
                <a:tc gridSpan="5">
                  <a:txBody>
                    <a:bodyPr/>
                    <a:lstStyle/>
                    <a:p>
                      <a:pPr marL="0" marR="0" algn="ctr">
                        <a:spcBef>
                          <a:spcPts val="0"/>
                        </a:spcBef>
                        <a:spcAft>
                          <a:spcPts val="0"/>
                        </a:spcAft>
                      </a:pPr>
                      <a:r>
                        <a:rPr lang="en-US" sz="1000" dirty="0">
                          <a:effectLst/>
                          <a:latin typeface="Calibri" charset="0"/>
                          <a:ea typeface="Calibri" charset="0"/>
                          <a:cs typeface="Times New Roman" charset="0"/>
                        </a:rPr>
                        <a:t>Reports Required In 2017 </a:t>
                      </a:r>
                      <a:endParaRPr lang="en-US" sz="800" dirty="0">
                        <a:effectLst/>
                        <a:latin typeface="Calibri" charset="0"/>
                        <a:ea typeface="Calibri" charset="0"/>
                        <a:cs typeface="Times New Roman" charset="0"/>
                      </a:endParaRPr>
                    </a:p>
                  </a:txBody>
                  <a:tcPr marL="48035" marR="4803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44830">
                <a:tc>
                  <a:txBody>
                    <a:bodyPr/>
                    <a:lstStyle/>
                    <a:p>
                      <a:pPr marL="0" marR="0" algn="ctr">
                        <a:spcBef>
                          <a:spcPts val="0"/>
                        </a:spcBef>
                        <a:spcAft>
                          <a:spcPts val="0"/>
                        </a:spcAft>
                      </a:pPr>
                      <a:r>
                        <a:rPr lang="en-US" sz="1000">
                          <a:effectLst/>
                        </a:rPr>
                        <a:t>Citation</a:t>
                      </a:r>
                      <a:endParaRPr lang="en-US" sz="800">
                        <a:effectLst/>
                        <a:latin typeface="Calibri" charset="0"/>
                        <a:ea typeface="Calibri" charset="0"/>
                        <a:cs typeface="Times New Roman" charset="0"/>
                      </a:endParaRPr>
                    </a:p>
                  </a:txBody>
                  <a:tcPr marL="48035" marR="48035" marT="0" marB="0"/>
                </a:tc>
                <a:tc>
                  <a:txBody>
                    <a:bodyPr/>
                    <a:lstStyle/>
                    <a:p>
                      <a:pPr marL="0" marR="0" algn="ctr">
                        <a:spcBef>
                          <a:spcPts val="0"/>
                        </a:spcBef>
                        <a:spcAft>
                          <a:spcPts val="0"/>
                        </a:spcAft>
                      </a:pPr>
                      <a:r>
                        <a:rPr lang="en-US" sz="1000">
                          <a:effectLst/>
                        </a:rPr>
                        <a:t> </a:t>
                      </a:r>
                      <a:endParaRPr lang="en-US" sz="800">
                        <a:effectLst/>
                        <a:latin typeface="Calibri" charset="0"/>
                        <a:ea typeface="Calibri" charset="0"/>
                        <a:cs typeface="Times New Roman" charset="0"/>
                      </a:endParaRPr>
                    </a:p>
                  </a:txBody>
                  <a:tcPr marL="48035" marR="48035" marT="0" marB="0"/>
                </a:tc>
                <a:tc>
                  <a:txBody>
                    <a:bodyPr/>
                    <a:lstStyle/>
                    <a:p>
                      <a:pPr marL="0" marR="0" algn="ctr">
                        <a:spcBef>
                          <a:spcPts val="0"/>
                        </a:spcBef>
                        <a:spcAft>
                          <a:spcPts val="0"/>
                        </a:spcAft>
                      </a:pPr>
                      <a:r>
                        <a:rPr lang="en-US" sz="1000">
                          <a:effectLst/>
                        </a:rPr>
                        <a:t>Subject</a:t>
                      </a:r>
                      <a:endParaRPr lang="en-US" sz="800">
                        <a:effectLst/>
                        <a:latin typeface="Calibri" charset="0"/>
                        <a:ea typeface="Calibri" charset="0"/>
                        <a:cs typeface="Times New Roman" charset="0"/>
                      </a:endParaRPr>
                    </a:p>
                  </a:txBody>
                  <a:tcPr marL="48035" marR="48035" marT="0" marB="0"/>
                </a:tc>
                <a:tc>
                  <a:txBody>
                    <a:bodyPr/>
                    <a:lstStyle/>
                    <a:p>
                      <a:pPr marL="0" marR="0" algn="ctr">
                        <a:spcBef>
                          <a:spcPts val="0"/>
                        </a:spcBef>
                        <a:spcAft>
                          <a:spcPts val="0"/>
                        </a:spcAft>
                      </a:pPr>
                      <a:r>
                        <a:rPr lang="en-US" sz="1000">
                          <a:effectLst/>
                        </a:rPr>
                        <a:t>To</a:t>
                      </a:r>
                      <a:endParaRPr lang="en-US" sz="800">
                        <a:effectLst/>
                        <a:latin typeface="Calibri" charset="0"/>
                        <a:ea typeface="Calibri" charset="0"/>
                        <a:cs typeface="Times New Roman" charset="0"/>
                      </a:endParaRPr>
                    </a:p>
                  </a:txBody>
                  <a:tcPr marL="48035" marR="48035" marT="0" marB="0"/>
                </a:tc>
                <a:tc>
                  <a:txBody>
                    <a:bodyPr/>
                    <a:lstStyle/>
                    <a:p>
                      <a:pPr marL="0" marR="0" algn="ctr">
                        <a:spcBef>
                          <a:spcPts val="0"/>
                        </a:spcBef>
                        <a:spcAft>
                          <a:spcPts val="0"/>
                        </a:spcAft>
                      </a:pPr>
                      <a:r>
                        <a:rPr lang="en-US" sz="1000">
                          <a:effectLst/>
                        </a:rPr>
                        <a:t>Due Date</a:t>
                      </a:r>
                      <a:endParaRPr lang="en-US" sz="800">
                        <a:effectLst/>
                        <a:latin typeface="Calibri" charset="0"/>
                        <a:ea typeface="Calibri" charset="0"/>
                        <a:cs typeface="Times New Roman" charset="0"/>
                      </a:endParaRPr>
                    </a:p>
                  </a:txBody>
                  <a:tcPr marL="48035" marR="48035" marT="0" marB="0"/>
                </a:tc>
                <a:extLst>
                  <a:ext uri="{0D108BD9-81ED-4DB2-BD59-A6C34878D82A}">
                    <a16:rowId xmlns:a16="http://schemas.microsoft.com/office/drawing/2014/main" val="10001"/>
                  </a:ext>
                </a:extLst>
              </a:tr>
              <a:tr h="591065">
                <a:tc>
                  <a:txBody>
                    <a:bodyPr/>
                    <a:lstStyle/>
                    <a:p>
                      <a:pPr marL="0" marR="0" algn="ctr">
                        <a:spcBef>
                          <a:spcPts val="0"/>
                        </a:spcBef>
                        <a:spcAft>
                          <a:spcPts val="0"/>
                        </a:spcAft>
                      </a:pPr>
                      <a:endParaRPr lang="en-US" sz="1600" dirty="0">
                        <a:effectLst/>
                        <a:latin typeface="+mj-lt"/>
                        <a:ea typeface="Calibri" charset="0"/>
                        <a:cs typeface="Times New Roman" charset="0"/>
                      </a:endParaRPr>
                    </a:p>
                    <a:p>
                      <a:pPr marL="0" marR="0" algn="ctr">
                        <a:spcBef>
                          <a:spcPts val="0"/>
                        </a:spcBef>
                        <a:spcAft>
                          <a:spcPts val="0"/>
                        </a:spcAft>
                      </a:pPr>
                      <a:r>
                        <a:rPr lang="en-US" sz="1600" dirty="0">
                          <a:effectLst/>
                          <a:latin typeface="+mj-lt"/>
                          <a:ea typeface="Calibri" charset="0"/>
                          <a:cs typeface="Times New Roman" charset="0"/>
                        </a:rPr>
                        <a:t>H.518 </a:t>
                      </a:r>
                      <a:r>
                        <a:rPr lang="en-US" sz="1600" b="1" kern="1200" dirty="0">
                          <a:solidFill>
                            <a:schemeClr val="lt1"/>
                          </a:solidFill>
                          <a:effectLst/>
                          <a:latin typeface="+mj-lt"/>
                          <a:ea typeface="+mn-ea"/>
                          <a:cs typeface="+mn-cs"/>
                        </a:rPr>
                        <a:t>Sec. E.345.1</a:t>
                      </a:r>
                      <a:endParaRPr lang="en-US" sz="1600" dirty="0">
                        <a:effectLst/>
                        <a:latin typeface="+mj-lt"/>
                        <a:ea typeface="Calibri" charset="0"/>
                        <a:cs typeface="Times New Roman" charset="0"/>
                      </a:endParaRPr>
                    </a:p>
                  </a:txBody>
                  <a:tcPr marL="48035" marR="48035" marT="0" marB="0"/>
                </a:tc>
                <a:tc>
                  <a:txBody>
                    <a:bodyPr/>
                    <a:lstStyle/>
                    <a:p>
                      <a:pPr marL="0" marR="0" algn="ctr">
                        <a:spcBef>
                          <a:spcPts val="0"/>
                        </a:spcBef>
                        <a:spcAft>
                          <a:spcPts val="0"/>
                        </a:spcAft>
                      </a:pPr>
                      <a:r>
                        <a:rPr lang="en-US" sz="900" dirty="0">
                          <a:effectLst/>
                          <a:latin typeface="+mj-lt"/>
                        </a:rPr>
                        <a:t> </a:t>
                      </a:r>
                      <a:endParaRPr lang="en-US" sz="900" dirty="0">
                        <a:effectLst/>
                        <a:latin typeface="+mj-lt"/>
                        <a:ea typeface="Calibri" charset="0"/>
                        <a:cs typeface="Times New Roman" charset="0"/>
                      </a:endParaRPr>
                    </a:p>
                  </a:txBody>
                  <a:tcPr marL="48035" marR="48035" marT="0" marB="0"/>
                </a:tc>
                <a:tc>
                  <a:txBody>
                    <a:bodyPr/>
                    <a:lstStyle/>
                    <a:p>
                      <a:pPr marL="0" marR="0" algn="ctr">
                        <a:spcBef>
                          <a:spcPts val="0"/>
                        </a:spcBef>
                        <a:spcAft>
                          <a:spcPts val="0"/>
                        </a:spcAft>
                      </a:pPr>
                      <a:r>
                        <a:rPr lang="en-US" sz="900" dirty="0">
                          <a:effectLst/>
                          <a:latin typeface="+mj-lt"/>
                        </a:rPr>
                        <a:t> </a:t>
                      </a:r>
                    </a:p>
                    <a:p>
                      <a:pPr marL="0" marR="0" lvl="0" indent="0" algn="ctr" defTabSz="914400" rtl="0" eaLnBrk="1" fontAlgn="auto" latinLnBrk="0" hangingPunct="1">
                        <a:lnSpc>
                          <a:spcPct val="150000"/>
                        </a:lnSpc>
                        <a:spcBef>
                          <a:spcPts val="0"/>
                        </a:spcBef>
                        <a:spcAft>
                          <a:spcPts val="0"/>
                        </a:spcAft>
                        <a:buClrTx/>
                        <a:buSzTx/>
                        <a:buFontTx/>
                        <a:buNone/>
                        <a:tabLst/>
                        <a:defRPr/>
                      </a:pPr>
                      <a:r>
                        <a:rPr lang="en-US" sz="1600" kern="1200" dirty="0">
                          <a:solidFill>
                            <a:schemeClr val="dk1"/>
                          </a:solidFill>
                          <a:effectLst/>
                          <a:latin typeface="+mj-lt"/>
                          <a:ea typeface="+mn-ea"/>
                          <a:cs typeface="+mn-cs"/>
                        </a:rPr>
                        <a:t>Fair Reimbursement Report </a:t>
                      </a:r>
                      <a:endParaRPr lang="en-US" sz="1600" dirty="0">
                        <a:effectLst/>
                        <a:latin typeface="+mj-lt"/>
                      </a:endParaRPr>
                    </a:p>
                  </a:txBody>
                  <a:tcPr marL="48035" marR="48035" marT="0" marB="0"/>
                </a:tc>
                <a:tc>
                  <a:txBody>
                    <a:bodyPr/>
                    <a:lstStyle/>
                    <a:p>
                      <a:pPr marL="0" marR="0" algn="ctr">
                        <a:spcBef>
                          <a:spcPts val="0"/>
                        </a:spcBef>
                        <a:spcAft>
                          <a:spcPts val="0"/>
                        </a:spcAft>
                      </a:pPr>
                      <a:endParaRPr lang="en-US" sz="1600" dirty="0">
                        <a:effectLst/>
                        <a:latin typeface="+mj-lt"/>
                        <a:ea typeface="Calibri" panose="020F0502020204030204" pitchFamily="34" charset="0"/>
                        <a:cs typeface="Times New Roman" panose="02020603050405020304" pitchFamily="18" charset="0"/>
                      </a:endParaRPr>
                    </a:p>
                    <a:p>
                      <a:pPr marL="0" marR="0" algn="ctr">
                        <a:spcBef>
                          <a:spcPts val="0"/>
                        </a:spcBef>
                        <a:spcAft>
                          <a:spcPts val="0"/>
                        </a:spcAft>
                      </a:pPr>
                      <a:r>
                        <a:rPr lang="en-US" sz="1600" dirty="0">
                          <a:effectLst/>
                          <a:latin typeface="+mj-lt"/>
                          <a:ea typeface="Calibri" panose="020F0502020204030204" pitchFamily="34" charset="0"/>
                          <a:cs typeface="Times New Roman" panose="02020603050405020304" pitchFamily="18" charset="0"/>
                        </a:rPr>
                        <a:t>Health Reform Oversight Committee </a:t>
                      </a:r>
                      <a:endParaRPr lang="en-US" sz="1600" dirty="0">
                        <a:effectLst/>
                        <a:latin typeface="+mj-lt"/>
                      </a:endParaRPr>
                    </a:p>
                  </a:txBody>
                  <a:tcPr marL="48035" marR="48035" marT="0" marB="0"/>
                </a:tc>
                <a:tc>
                  <a:txBody>
                    <a:bodyPr/>
                    <a:lstStyle/>
                    <a:p>
                      <a:pPr marL="0" marR="0" algn="ctr">
                        <a:spcBef>
                          <a:spcPts val="0"/>
                        </a:spcBef>
                        <a:spcAft>
                          <a:spcPts val="0"/>
                        </a:spcAft>
                      </a:pPr>
                      <a:endParaRPr lang="en-US" sz="1600" dirty="0">
                        <a:effectLst/>
                        <a:latin typeface="+mj-lt"/>
                        <a:ea typeface="Calibri" panose="020F0502020204030204" pitchFamily="34" charset="0"/>
                        <a:cs typeface="Times New Roman" panose="02020603050405020304" pitchFamily="18" charset="0"/>
                      </a:endParaRPr>
                    </a:p>
                    <a:p>
                      <a:pPr marL="0" marR="0" algn="ctr">
                        <a:spcBef>
                          <a:spcPts val="0"/>
                        </a:spcBef>
                        <a:spcAft>
                          <a:spcPts val="0"/>
                        </a:spcAft>
                      </a:pPr>
                      <a:r>
                        <a:rPr lang="en-US" sz="1600" dirty="0">
                          <a:effectLst/>
                          <a:latin typeface="+mj-lt"/>
                          <a:ea typeface="Calibri" panose="020F0502020204030204" pitchFamily="34" charset="0"/>
                          <a:cs typeface="Times New Roman" panose="02020603050405020304" pitchFamily="18" charset="0"/>
                        </a:rPr>
                        <a:t>October 1, 2017</a:t>
                      </a:r>
                      <a:r>
                        <a:rPr lang="en-US" sz="900" dirty="0">
                          <a:effectLst/>
                          <a:latin typeface="+mj-lt"/>
                        </a:rPr>
                        <a:t> </a:t>
                      </a:r>
                      <a:endParaRPr lang="en-US" sz="900" dirty="0">
                        <a:effectLst/>
                        <a:latin typeface="+mj-lt"/>
                        <a:ea typeface="Calibri" charset="0"/>
                        <a:cs typeface="Times New Roman" charset="0"/>
                      </a:endParaRPr>
                    </a:p>
                  </a:txBody>
                  <a:tcPr marL="48035" marR="48035" marT="0" marB="0"/>
                </a:tc>
                <a:extLst>
                  <a:ext uri="{0D108BD9-81ED-4DB2-BD59-A6C34878D82A}">
                    <a16:rowId xmlns:a16="http://schemas.microsoft.com/office/drawing/2014/main" val="10002"/>
                  </a:ext>
                </a:extLst>
              </a:tr>
              <a:tr h="1810369">
                <a:tc>
                  <a:txBody>
                    <a:bodyPr/>
                    <a:lstStyle/>
                    <a:p>
                      <a:pPr marL="0" marR="0" algn="ctr">
                        <a:spcBef>
                          <a:spcPts val="0"/>
                        </a:spcBef>
                        <a:spcAft>
                          <a:spcPts val="0"/>
                        </a:spcAft>
                      </a:pPr>
                      <a:endParaRPr lang="en-US" sz="1600" dirty="0">
                        <a:effectLst/>
                        <a:latin typeface="+mj-lt"/>
                        <a:ea typeface="Calibri" charset="0"/>
                        <a:cs typeface="Times New Roman" charset="0"/>
                      </a:endParaRPr>
                    </a:p>
                    <a:p>
                      <a:pPr marL="0" marR="0" algn="ctr">
                        <a:spcBef>
                          <a:spcPts val="0"/>
                        </a:spcBef>
                        <a:spcAft>
                          <a:spcPts val="0"/>
                        </a:spcAft>
                      </a:pPr>
                      <a:r>
                        <a:rPr lang="en-US" sz="1600" dirty="0">
                          <a:effectLst/>
                          <a:latin typeface="+mj-lt"/>
                          <a:ea typeface="Calibri" charset="0"/>
                          <a:cs typeface="Times New Roman" charset="0"/>
                        </a:rPr>
                        <a:t>Act No. 25. Sec. 2.</a:t>
                      </a:r>
                    </a:p>
                  </a:txBody>
                  <a:tcPr marL="48035" marR="48035" marT="0" marB="0"/>
                </a:tc>
                <a:tc>
                  <a:txBody>
                    <a:bodyPr/>
                    <a:lstStyle/>
                    <a:p>
                      <a:pPr marL="0" marR="0" algn="ctr">
                        <a:spcBef>
                          <a:spcPts val="0"/>
                        </a:spcBef>
                        <a:spcAft>
                          <a:spcPts val="0"/>
                        </a:spcAft>
                      </a:pPr>
                      <a:r>
                        <a:rPr lang="en-US" sz="900" dirty="0">
                          <a:effectLst/>
                          <a:latin typeface="+mj-lt"/>
                        </a:rPr>
                        <a:t> </a:t>
                      </a:r>
                      <a:endParaRPr lang="en-US" sz="900" dirty="0">
                        <a:effectLst/>
                        <a:latin typeface="+mj-lt"/>
                        <a:ea typeface="Calibri" charset="0"/>
                        <a:cs typeface="Times New Roman" charset="0"/>
                      </a:endParaRPr>
                    </a:p>
                  </a:txBody>
                  <a:tcPr marL="48035" marR="48035" marT="0" marB="0"/>
                </a:tc>
                <a:tc>
                  <a:txBody>
                    <a:bodyPr/>
                    <a:lstStyle/>
                    <a:p>
                      <a:pPr marL="0" marR="0" algn="ctr">
                        <a:spcBef>
                          <a:spcPts val="0"/>
                        </a:spcBef>
                        <a:spcAft>
                          <a:spcPts val="0"/>
                        </a:spcAft>
                      </a:pPr>
                      <a:endParaRPr lang="en-US" sz="900" dirty="0">
                        <a:effectLst/>
                        <a:latin typeface="+mj-lt"/>
                      </a:endParaRPr>
                    </a:p>
                    <a:p>
                      <a:pPr algn="ctr"/>
                      <a:r>
                        <a:rPr lang="en-US" sz="1600" kern="1200" dirty="0">
                          <a:solidFill>
                            <a:schemeClr val="dk1"/>
                          </a:solidFill>
                          <a:effectLst/>
                          <a:latin typeface="+mj-lt"/>
                          <a:ea typeface="+mn-ea"/>
                          <a:cs typeface="+mn-cs"/>
                        </a:rPr>
                        <a:t>All-Payer ACO Model Timeline </a:t>
                      </a:r>
                      <a:r>
                        <a:rPr lang="en-US" sz="1600" dirty="0">
                          <a:effectLst/>
                          <a:latin typeface="+mj-lt"/>
                        </a:rPr>
                        <a:t> (updates)</a:t>
                      </a:r>
                      <a:endParaRPr lang="en-US" sz="1600" dirty="0">
                        <a:effectLst/>
                        <a:latin typeface="+mj-lt"/>
                        <a:ea typeface="Calibri" charset="0"/>
                        <a:cs typeface="Times New Roman" charset="0"/>
                      </a:endParaRPr>
                    </a:p>
                  </a:txBody>
                  <a:tcPr marL="48035" marR="48035" marT="0" marB="0"/>
                </a:tc>
                <a:tc>
                  <a:txBody>
                    <a:bodyPr/>
                    <a:lstStyle/>
                    <a:p>
                      <a:r>
                        <a:rPr lang="en-US" sz="1600" kern="1200" dirty="0">
                          <a:solidFill>
                            <a:schemeClr val="dk1"/>
                          </a:solidFill>
                          <a:effectLst/>
                          <a:latin typeface="+mj-lt"/>
                          <a:ea typeface="+mn-ea"/>
                          <a:cs typeface="+mn-cs"/>
                        </a:rPr>
                        <a:t>House Committees on </a:t>
                      </a:r>
                    </a:p>
                    <a:p>
                      <a:r>
                        <a:rPr lang="en-US" sz="1600" kern="1200" dirty="0">
                          <a:solidFill>
                            <a:schemeClr val="dk1"/>
                          </a:solidFill>
                          <a:effectLst/>
                          <a:latin typeface="+mj-lt"/>
                          <a:ea typeface="+mn-ea"/>
                          <a:cs typeface="+mn-cs"/>
                        </a:rPr>
                        <a:t>Appropriations, on Human Services, and on Health Care, the Senate</a:t>
                      </a:r>
                      <a:r>
                        <a:rPr lang="en-US" sz="2000" kern="1200" dirty="0">
                          <a:solidFill>
                            <a:schemeClr val="dk1"/>
                          </a:solidFill>
                          <a:effectLst/>
                          <a:latin typeface="+mj-lt"/>
                          <a:ea typeface="+mn-ea"/>
                          <a:cs typeface="+mn-cs"/>
                        </a:rPr>
                        <a:t> </a:t>
                      </a:r>
                      <a:r>
                        <a:rPr lang="en-US" sz="1600" dirty="0">
                          <a:effectLst/>
                          <a:latin typeface="+mj-lt"/>
                        </a:rPr>
                        <a:t>Committees on Appropriations and on Health and Welfare, the Health Reform Oversight Committee, and the Office of the Health Care Advocate</a:t>
                      </a:r>
                    </a:p>
                    <a:p>
                      <a:pPr marL="0" marR="0" algn="ctr">
                        <a:spcBef>
                          <a:spcPts val="0"/>
                        </a:spcBef>
                        <a:spcAft>
                          <a:spcPts val="0"/>
                        </a:spcAft>
                      </a:pPr>
                      <a:endParaRPr lang="en-US" sz="900" dirty="0">
                        <a:effectLst/>
                        <a:latin typeface="+mj-lt"/>
                        <a:ea typeface="Calibri" charset="0"/>
                        <a:cs typeface="Times New Roman" charset="0"/>
                      </a:endParaRPr>
                    </a:p>
                  </a:txBody>
                  <a:tcPr marL="48035" marR="48035" marT="0" marB="0"/>
                </a:tc>
                <a:tc>
                  <a:txBody>
                    <a:bodyPr/>
                    <a:lstStyle/>
                    <a:p>
                      <a:pPr marL="0" marR="0" algn="ctr">
                        <a:spcBef>
                          <a:spcPts val="0"/>
                        </a:spcBef>
                        <a:spcAft>
                          <a:spcPts val="0"/>
                        </a:spcAft>
                      </a:pPr>
                      <a:r>
                        <a:rPr lang="en-US" sz="1600" kern="1200" dirty="0">
                          <a:solidFill>
                            <a:schemeClr val="dk1"/>
                          </a:solidFill>
                          <a:effectLst/>
                          <a:latin typeface="+mj-lt"/>
                          <a:ea typeface="+mn-ea"/>
                          <a:cs typeface="+mn-cs"/>
                        </a:rPr>
                        <a:t>June 15, September 15, and December 15, 2017</a:t>
                      </a:r>
                      <a:endParaRPr lang="en-US" sz="700" dirty="0">
                        <a:effectLst/>
                        <a:latin typeface="+mj-lt"/>
                        <a:ea typeface="Calibri" charset="0"/>
                        <a:cs typeface="Times New Roman" charset="0"/>
                      </a:endParaRPr>
                    </a:p>
                  </a:txBody>
                  <a:tcPr marL="48035" marR="48035" marT="0" marB="0"/>
                </a:tc>
                <a:extLst>
                  <a:ext uri="{0D108BD9-81ED-4DB2-BD59-A6C34878D82A}">
                    <a16:rowId xmlns:a16="http://schemas.microsoft.com/office/drawing/2014/main" val="10003"/>
                  </a:ext>
                </a:extLst>
              </a:tr>
              <a:tr h="695182">
                <a:tc>
                  <a:txBody>
                    <a:bodyPr/>
                    <a:lstStyle/>
                    <a:p>
                      <a:pPr marL="0" marR="0" algn="ctr">
                        <a:spcBef>
                          <a:spcPts val="0"/>
                        </a:spcBef>
                        <a:spcAft>
                          <a:spcPts val="0"/>
                        </a:spcAft>
                        <a:tabLst>
                          <a:tab pos="914400" algn="l"/>
                        </a:tabLst>
                      </a:pPr>
                      <a:r>
                        <a:rPr lang="en-US" sz="1400" dirty="0">
                          <a:effectLst/>
                          <a:latin typeface="+mj-lt"/>
                        </a:rPr>
                        <a:t>S.133 Sec. 3. (1).  </a:t>
                      </a:r>
                      <a:r>
                        <a:rPr lang="en-US" sz="900" dirty="0">
                          <a:effectLst/>
                          <a:latin typeface="+mj-lt"/>
                        </a:rPr>
                        <a:t> </a:t>
                      </a:r>
                    </a:p>
                  </a:txBody>
                  <a:tcPr marL="48035" marR="48035" marT="0" marB="0"/>
                </a:tc>
                <a:tc>
                  <a:txBody>
                    <a:bodyPr/>
                    <a:lstStyle/>
                    <a:p>
                      <a:pPr marL="0" marR="0" algn="ctr">
                        <a:spcBef>
                          <a:spcPts val="0"/>
                        </a:spcBef>
                        <a:spcAft>
                          <a:spcPts val="0"/>
                        </a:spcAft>
                      </a:pPr>
                      <a:r>
                        <a:rPr lang="en-US" sz="900" dirty="0">
                          <a:effectLst/>
                          <a:latin typeface="+mj-lt"/>
                        </a:rPr>
                        <a:t> </a:t>
                      </a:r>
                      <a:endParaRPr lang="en-US" sz="900" dirty="0">
                        <a:effectLst/>
                        <a:latin typeface="+mj-lt"/>
                        <a:ea typeface="Calibri" charset="0"/>
                        <a:cs typeface="Times New Roman" charset="0"/>
                      </a:endParaRPr>
                    </a:p>
                  </a:txBody>
                  <a:tcPr marL="48035" marR="48035" marT="0" marB="0"/>
                </a:tc>
                <a:tc>
                  <a:txBody>
                    <a:bodyPr/>
                    <a:lstStyle/>
                    <a:p>
                      <a:pPr marL="0" marR="0" algn="ctr">
                        <a:spcBef>
                          <a:spcPts val="0"/>
                        </a:spcBef>
                        <a:spcAft>
                          <a:spcPts val="0"/>
                        </a:spcAft>
                      </a:pPr>
                      <a:r>
                        <a:rPr lang="en-US" sz="1800" dirty="0">
                          <a:effectLst/>
                          <a:latin typeface="+mj-lt"/>
                        </a:rPr>
                        <a:t>Integration of Mental Health services </a:t>
                      </a:r>
                      <a:r>
                        <a:rPr lang="en-US" sz="900" dirty="0">
                          <a:effectLst/>
                          <a:latin typeface="+mj-lt"/>
                        </a:rPr>
                        <a:t> </a:t>
                      </a:r>
                      <a:endParaRPr lang="en-US" sz="900" dirty="0">
                        <a:effectLst/>
                        <a:latin typeface="+mj-lt"/>
                        <a:ea typeface="Calibri" charset="0"/>
                        <a:cs typeface="Times New Roman" charset="0"/>
                      </a:endParaRPr>
                    </a:p>
                  </a:txBody>
                  <a:tcPr marL="48035" marR="48035" marT="0" marB="0"/>
                </a:tc>
                <a:tc>
                  <a:txBody>
                    <a:bodyPr/>
                    <a:lstStyle/>
                    <a:p>
                      <a:pPr marL="0" marR="0" algn="ctr">
                        <a:spcBef>
                          <a:spcPts val="0"/>
                        </a:spcBef>
                        <a:spcAft>
                          <a:spcPts val="0"/>
                        </a:spcAft>
                      </a:pPr>
                      <a:r>
                        <a:rPr lang="en-US" sz="1600" dirty="0">
                          <a:effectLst/>
                          <a:latin typeface="+mj-lt"/>
                          <a:ea typeface="Calibri" charset="0"/>
                          <a:cs typeface="Times New Roman" charset="0"/>
                        </a:rPr>
                        <a:t>Senate Committee on Health and Welfare and to the House Committees on Health Care and on Human Services</a:t>
                      </a:r>
                    </a:p>
                  </a:txBody>
                  <a:tcPr marL="48035" marR="48035" marT="0" marB="0"/>
                </a:tc>
                <a:tc>
                  <a:txBody>
                    <a:bodyPr/>
                    <a:lstStyle/>
                    <a:p>
                      <a:pPr marL="0" marR="0" algn="ctr">
                        <a:spcBef>
                          <a:spcPts val="0"/>
                        </a:spcBef>
                        <a:spcAft>
                          <a:spcPts val="0"/>
                        </a:spcAft>
                      </a:pPr>
                      <a:r>
                        <a:rPr lang="en-US" sz="1600" dirty="0">
                          <a:effectLst/>
                          <a:latin typeface="+mj-lt"/>
                        </a:rPr>
                        <a:t>December 15, 2017 </a:t>
                      </a:r>
                      <a:r>
                        <a:rPr lang="en-US" sz="900" dirty="0">
                          <a:effectLst/>
                          <a:latin typeface="+mj-lt"/>
                        </a:rPr>
                        <a:t> </a:t>
                      </a:r>
                      <a:endParaRPr lang="en-US" sz="900" dirty="0">
                        <a:effectLst/>
                        <a:latin typeface="+mj-lt"/>
                        <a:ea typeface="Calibri" charset="0"/>
                        <a:cs typeface="Times New Roman" charset="0"/>
                      </a:endParaRPr>
                    </a:p>
                  </a:txBody>
                  <a:tcPr marL="48035" marR="48035" marT="0" marB="0"/>
                </a:tc>
                <a:extLst>
                  <a:ext uri="{0D108BD9-81ED-4DB2-BD59-A6C34878D82A}">
                    <a16:rowId xmlns:a16="http://schemas.microsoft.com/office/drawing/2014/main" val="10004"/>
                  </a:ext>
                </a:extLst>
              </a:tr>
              <a:tr h="722100">
                <a:tc>
                  <a:txBody>
                    <a:bodyPr/>
                    <a:lstStyle/>
                    <a:p>
                      <a:pPr marL="0" marR="0" algn="ctr">
                        <a:spcBef>
                          <a:spcPts val="0"/>
                        </a:spcBef>
                        <a:spcAft>
                          <a:spcPts val="0"/>
                        </a:spcAft>
                      </a:pPr>
                      <a:endParaRPr lang="en-US" sz="800" dirty="0">
                        <a:effectLst/>
                        <a:latin typeface="Calibri" charset="0"/>
                        <a:ea typeface="Calibri" charset="0"/>
                        <a:cs typeface="Times New Roman" charset="0"/>
                      </a:endParaRPr>
                    </a:p>
                  </a:txBody>
                  <a:tcPr marL="48035" marR="48035" marT="0" marB="0"/>
                </a:tc>
                <a:tc>
                  <a:txBody>
                    <a:bodyPr/>
                    <a:lstStyle/>
                    <a:p>
                      <a:pPr marL="0" marR="0" algn="ctr">
                        <a:spcBef>
                          <a:spcPts val="0"/>
                        </a:spcBef>
                        <a:spcAft>
                          <a:spcPts val="0"/>
                        </a:spcAft>
                      </a:pPr>
                      <a:r>
                        <a:rPr lang="en-US" sz="800">
                          <a:effectLst/>
                        </a:rPr>
                        <a:t> </a:t>
                      </a:r>
                      <a:endParaRPr lang="en-US" sz="800">
                        <a:effectLst/>
                        <a:latin typeface="Calibri" charset="0"/>
                        <a:ea typeface="Calibri" charset="0"/>
                        <a:cs typeface="Times New Roman" charset="0"/>
                      </a:endParaRPr>
                    </a:p>
                  </a:txBody>
                  <a:tcPr marL="48035" marR="48035" marT="0" marB="0"/>
                </a:tc>
                <a:tc>
                  <a:txBody>
                    <a:bodyPr/>
                    <a:lstStyle/>
                    <a:p>
                      <a:pPr marL="0" marR="0" algn="ctr">
                        <a:spcBef>
                          <a:spcPts val="0"/>
                        </a:spcBef>
                        <a:spcAft>
                          <a:spcPts val="0"/>
                        </a:spcAft>
                      </a:pPr>
                      <a:r>
                        <a:rPr lang="en-US" sz="800" dirty="0">
                          <a:effectLst/>
                        </a:rPr>
                        <a:t> </a:t>
                      </a:r>
                      <a:endParaRPr lang="en-US" sz="800" dirty="0">
                        <a:effectLst/>
                        <a:latin typeface="Calibri" charset="0"/>
                        <a:ea typeface="Calibri" charset="0"/>
                        <a:cs typeface="Times New Roman" charset="0"/>
                      </a:endParaRPr>
                    </a:p>
                  </a:txBody>
                  <a:tcPr marL="48035" marR="48035" marT="0" marB="0"/>
                </a:tc>
                <a:tc>
                  <a:txBody>
                    <a:bodyPr/>
                    <a:lstStyle/>
                    <a:p>
                      <a:pPr marL="0" marR="0" algn="ctr">
                        <a:spcBef>
                          <a:spcPts val="0"/>
                        </a:spcBef>
                        <a:spcAft>
                          <a:spcPts val="0"/>
                        </a:spcAft>
                      </a:pPr>
                      <a:endParaRPr lang="en-US" sz="800" dirty="0">
                        <a:effectLst/>
                        <a:latin typeface="Calibri" charset="0"/>
                        <a:ea typeface="Calibri" charset="0"/>
                        <a:cs typeface="Times New Roman" charset="0"/>
                      </a:endParaRPr>
                    </a:p>
                  </a:txBody>
                  <a:tcPr marL="48035" marR="48035" marT="0" marB="0"/>
                </a:tc>
                <a:tc>
                  <a:txBody>
                    <a:bodyPr/>
                    <a:lstStyle/>
                    <a:p>
                      <a:pPr marL="0" marR="0" algn="ctr">
                        <a:spcBef>
                          <a:spcPts val="0"/>
                        </a:spcBef>
                        <a:spcAft>
                          <a:spcPts val="0"/>
                        </a:spcAft>
                      </a:pPr>
                      <a:r>
                        <a:rPr lang="en-US" sz="800" dirty="0">
                          <a:effectLst/>
                        </a:rPr>
                        <a:t> </a:t>
                      </a:r>
                      <a:endParaRPr lang="en-US" sz="800" dirty="0">
                        <a:effectLst/>
                        <a:latin typeface="Calibri" charset="0"/>
                        <a:ea typeface="Calibri" charset="0"/>
                        <a:cs typeface="Times New Roman" charset="0"/>
                      </a:endParaRPr>
                    </a:p>
                  </a:txBody>
                  <a:tcPr marL="48035" marR="48035" marT="0" marB="0"/>
                </a:tc>
                <a:extLst>
                  <a:ext uri="{0D108BD9-81ED-4DB2-BD59-A6C34878D82A}">
                    <a16:rowId xmlns:a16="http://schemas.microsoft.com/office/drawing/2014/main" val="10005"/>
                  </a:ext>
                </a:extLst>
              </a:tr>
              <a:tr h="481399">
                <a:tc>
                  <a:txBody>
                    <a:bodyPr/>
                    <a:lstStyle/>
                    <a:p>
                      <a:pPr marL="0" marR="0" algn="ctr">
                        <a:spcBef>
                          <a:spcPts val="0"/>
                        </a:spcBef>
                        <a:spcAft>
                          <a:spcPts val="0"/>
                        </a:spcAft>
                      </a:pPr>
                      <a:endParaRPr lang="en-US" sz="800" dirty="0">
                        <a:effectLst/>
                        <a:latin typeface="Calibri" charset="0"/>
                        <a:ea typeface="Calibri" charset="0"/>
                        <a:cs typeface="Times New Roman" charset="0"/>
                      </a:endParaRPr>
                    </a:p>
                  </a:txBody>
                  <a:tcPr marL="48035" marR="48035" marT="0" marB="0"/>
                </a:tc>
                <a:tc>
                  <a:txBody>
                    <a:bodyPr/>
                    <a:lstStyle/>
                    <a:p>
                      <a:pPr marL="0" marR="0" algn="ctr">
                        <a:spcBef>
                          <a:spcPts val="0"/>
                        </a:spcBef>
                        <a:spcAft>
                          <a:spcPts val="0"/>
                        </a:spcAft>
                      </a:pPr>
                      <a:r>
                        <a:rPr lang="en-US" sz="800">
                          <a:effectLst/>
                        </a:rPr>
                        <a:t> </a:t>
                      </a:r>
                      <a:endParaRPr lang="en-US" sz="800">
                        <a:effectLst/>
                        <a:latin typeface="Calibri" charset="0"/>
                        <a:ea typeface="Calibri" charset="0"/>
                        <a:cs typeface="Times New Roman" charset="0"/>
                      </a:endParaRPr>
                    </a:p>
                  </a:txBody>
                  <a:tcPr marL="48035" marR="48035" marT="0" marB="0"/>
                </a:tc>
                <a:tc>
                  <a:txBody>
                    <a:bodyPr/>
                    <a:lstStyle/>
                    <a:p>
                      <a:pPr marL="0" marR="0" algn="ctr">
                        <a:spcBef>
                          <a:spcPts val="0"/>
                        </a:spcBef>
                        <a:spcAft>
                          <a:spcPts val="0"/>
                        </a:spcAft>
                      </a:pPr>
                      <a:r>
                        <a:rPr lang="en-US" sz="800" dirty="0">
                          <a:effectLst/>
                        </a:rPr>
                        <a:t> </a:t>
                      </a:r>
                      <a:endParaRPr lang="en-US" sz="800" dirty="0">
                        <a:effectLst/>
                        <a:latin typeface="Calibri" charset="0"/>
                        <a:ea typeface="Calibri" charset="0"/>
                        <a:cs typeface="Times New Roman" charset="0"/>
                      </a:endParaRPr>
                    </a:p>
                  </a:txBody>
                  <a:tcPr marL="48035" marR="48035" marT="0" marB="0"/>
                </a:tc>
                <a:tc>
                  <a:txBody>
                    <a:bodyPr/>
                    <a:lstStyle/>
                    <a:p>
                      <a:pPr marL="0" marR="0" algn="ctr">
                        <a:spcBef>
                          <a:spcPts val="0"/>
                        </a:spcBef>
                        <a:spcAft>
                          <a:spcPts val="0"/>
                        </a:spcAft>
                      </a:pPr>
                      <a:r>
                        <a:rPr lang="en-US" sz="800" dirty="0">
                          <a:effectLst/>
                        </a:rPr>
                        <a:t> </a:t>
                      </a:r>
                      <a:endParaRPr lang="en-US" sz="800" dirty="0">
                        <a:effectLst/>
                        <a:latin typeface="Calibri" charset="0"/>
                        <a:ea typeface="Calibri" charset="0"/>
                        <a:cs typeface="Times New Roman" charset="0"/>
                      </a:endParaRPr>
                    </a:p>
                  </a:txBody>
                  <a:tcPr marL="48035" marR="48035" marT="0" marB="0"/>
                </a:tc>
                <a:tc>
                  <a:txBody>
                    <a:bodyPr/>
                    <a:lstStyle/>
                    <a:p>
                      <a:pPr marL="0" marR="0" algn="ctr">
                        <a:spcBef>
                          <a:spcPts val="0"/>
                        </a:spcBef>
                        <a:spcAft>
                          <a:spcPts val="0"/>
                        </a:spcAft>
                      </a:pPr>
                      <a:endParaRPr lang="en-US" sz="800" dirty="0">
                        <a:effectLst/>
                        <a:latin typeface="Calibri" charset="0"/>
                        <a:ea typeface="Calibri" charset="0"/>
                        <a:cs typeface="Times New Roman" charset="0"/>
                      </a:endParaRPr>
                    </a:p>
                  </a:txBody>
                  <a:tcPr marL="48035" marR="48035"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633473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GMCB Required Reports</a:t>
            </a:r>
          </a:p>
        </p:txBody>
      </p:sp>
      <p:sp>
        <p:nvSpPr>
          <p:cNvPr id="4" name="Slide Number Placeholder 3"/>
          <p:cNvSpPr>
            <a:spLocks noGrp="1"/>
          </p:cNvSpPr>
          <p:nvPr>
            <p:ph type="sldNum" sz="quarter" idx="12"/>
          </p:nvPr>
        </p:nvSpPr>
        <p:spPr/>
        <p:txBody>
          <a:bodyPr/>
          <a:lstStyle/>
          <a:p>
            <a:fld id="{8C820DE8-B2A3-4495-B05C-4C28FA95D4C8}" type="slidenum">
              <a:rPr lang="en-US" smtClean="0"/>
              <a:pPr/>
              <a:t>8</a:t>
            </a:fld>
            <a:endParaRPr lang="en-US" dirty="0"/>
          </a:p>
        </p:txBody>
      </p:sp>
      <p:graphicFrame>
        <p:nvGraphicFramePr>
          <p:cNvPr id="7" name="Content Placeholder 4"/>
          <p:cNvGraphicFramePr>
            <a:graphicFrameLocks noGrp="1"/>
          </p:cNvGraphicFramePr>
          <p:nvPr>
            <p:ph idx="1"/>
            <p:extLst>
              <p:ext uri="{D42A27DB-BD31-4B8C-83A1-F6EECF244321}">
                <p14:modId xmlns:p14="http://schemas.microsoft.com/office/powerpoint/2010/main" val="3755914219"/>
              </p:ext>
            </p:extLst>
          </p:nvPr>
        </p:nvGraphicFramePr>
        <p:xfrm>
          <a:off x="300790" y="1043194"/>
          <a:ext cx="11526253" cy="5046176"/>
        </p:xfrm>
        <a:graphic>
          <a:graphicData uri="http://schemas.openxmlformats.org/drawingml/2006/table">
            <a:tbl>
              <a:tblPr firstRow="1" firstCol="1" bandRow="1">
                <a:tableStyleId>{5C22544A-7EE6-4342-B048-85BDC9FD1C3A}</a:tableStyleId>
              </a:tblPr>
              <a:tblGrid>
                <a:gridCol w="1879086">
                  <a:extLst>
                    <a:ext uri="{9D8B030D-6E8A-4147-A177-3AD203B41FA5}">
                      <a16:colId xmlns:a16="http://schemas.microsoft.com/office/drawing/2014/main" val="20000"/>
                    </a:ext>
                  </a:extLst>
                </a:gridCol>
                <a:gridCol w="836472">
                  <a:extLst>
                    <a:ext uri="{9D8B030D-6E8A-4147-A177-3AD203B41FA5}">
                      <a16:colId xmlns:a16="http://schemas.microsoft.com/office/drawing/2014/main" val="20001"/>
                    </a:ext>
                  </a:extLst>
                </a:gridCol>
                <a:gridCol w="2939542">
                  <a:extLst>
                    <a:ext uri="{9D8B030D-6E8A-4147-A177-3AD203B41FA5}">
                      <a16:colId xmlns:a16="http://schemas.microsoft.com/office/drawing/2014/main" val="20002"/>
                    </a:ext>
                  </a:extLst>
                </a:gridCol>
                <a:gridCol w="3795832">
                  <a:extLst>
                    <a:ext uri="{9D8B030D-6E8A-4147-A177-3AD203B41FA5}">
                      <a16:colId xmlns:a16="http://schemas.microsoft.com/office/drawing/2014/main" val="20003"/>
                    </a:ext>
                  </a:extLst>
                </a:gridCol>
                <a:gridCol w="2075321">
                  <a:extLst>
                    <a:ext uri="{9D8B030D-6E8A-4147-A177-3AD203B41FA5}">
                      <a16:colId xmlns:a16="http://schemas.microsoft.com/office/drawing/2014/main" val="20004"/>
                    </a:ext>
                  </a:extLst>
                </a:gridCol>
              </a:tblGrid>
              <a:tr h="146706">
                <a:tc gridSpan="5">
                  <a:txBody>
                    <a:bodyPr/>
                    <a:lstStyle/>
                    <a:p>
                      <a:pPr marL="0" marR="0" algn="ctr">
                        <a:spcBef>
                          <a:spcPts val="0"/>
                        </a:spcBef>
                        <a:spcAft>
                          <a:spcPts val="0"/>
                        </a:spcAft>
                      </a:pPr>
                      <a:r>
                        <a:rPr lang="en-US" sz="1000">
                          <a:effectLst/>
                        </a:rPr>
                        <a:t>ONGOING</a:t>
                      </a:r>
                      <a:endParaRPr lang="en-US" sz="800">
                        <a:effectLst/>
                        <a:latin typeface="Calibri" charset="0"/>
                        <a:ea typeface="Calibri" charset="0"/>
                        <a:cs typeface="Times New Roman" charset="0"/>
                      </a:endParaRPr>
                    </a:p>
                  </a:txBody>
                  <a:tcPr marL="48035" marR="4803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46706">
                <a:tc>
                  <a:txBody>
                    <a:bodyPr/>
                    <a:lstStyle/>
                    <a:p>
                      <a:pPr marL="0" marR="0" algn="ctr">
                        <a:spcBef>
                          <a:spcPts val="0"/>
                        </a:spcBef>
                        <a:spcAft>
                          <a:spcPts val="0"/>
                        </a:spcAft>
                      </a:pPr>
                      <a:r>
                        <a:rPr lang="en-US" sz="1000" dirty="0">
                          <a:effectLst/>
                        </a:rPr>
                        <a:t>Citation</a:t>
                      </a:r>
                      <a:endParaRPr lang="en-US" sz="800" dirty="0">
                        <a:effectLst/>
                        <a:latin typeface="Calibri" charset="0"/>
                        <a:ea typeface="Calibri" charset="0"/>
                        <a:cs typeface="Times New Roman" charset="0"/>
                      </a:endParaRPr>
                    </a:p>
                  </a:txBody>
                  <a:tcPr marL="48035" marR="48035" marT="0" marB="0"/>
                </a:tc>
                <a:tc>
                  <a:txBody>
                    <a:bodyPr/>
                    <a:lstStyle/>
                    <a:p>
                      <a:pPr marL="0" marR="0" algn="ctr">
                        <a:spcBef>
                          <a:spcPts val="0"/>
                        </a:spcBef>
                        <a:spcAft>
                          <a:spcPts val="0"/>
                        </a:spcAft>
                      </a:pPr>
                      <a:r>
                        <a:rPr lang="en-US" sz="1000">
                          <a:effectLst/>
                        </a:rPr>
                        <a:t> </a:t>
                      </a:r>
                      <a:endParaRPr lang="en-US" sz="800">
                        <a:effectLst/>
                        <a:latin typeface="Calibri" charset="0"/>
                        <a:ea typeface="Calibri" charset="0"/>
                        <a:cs typeface="Times New Roman" charset="0"/>
                      </a:endParaRPr>
                    </a:p>
                  </a:txBody>
                  <a:tcPr marL="48035" marR="48035" marT="0" marB="0"/>
                </a:tc>
                <a:tc>
                  <a:txBody>
                    <a:bodyPr/>
                    <a:lstStyle/>
                    <a:p>
                      <a:pPr marL="0" marR="0" algn="ctr">
                        <a:spcBef>
                          <a:spcPts val="0"/>
                        </a:spcBef>
                        <a:spcAft>
                          <a:spcPts val="0"/>
                        </a:spcAft>
                      </a:pPr>
                      <a:r>
                        <a:rPr lang="en-US" sz="1000">
                          <a:effectLst/>
                        </a:rPr>
                        <a:t>Subject</a:t>
                      </a:r>
                      <a:endParaRPr lang="en-US" sz="800">
                        <a:effectLst/>
                        <a:latin typeface="Calibri" charset="0"/>
                        <a:ea typeface="Calibri" charset="0"/>
                        <a:cs typeface="Times New Roman" charset="0"/>
                      </a:endParaRPr>
                    </a:p>
                  </a:txBody>
                  <a:tcPr marL="48035" marR="48035" marT="0" marB="0"/>
                </a:tc>
                <a:tc>
                  <a:txBody>
                    <a:bodyPr/>
                    <a:lstStyle/>
                    <a:p>
                      <a:pPr marL="0" marR="0" algn="ctr">
                        <a:spcBef>
                          <a:spcPts val="0"/>
                        </a:spcBef>
                        <a:spcAft>
                          <a:spcPts val="0"/>
                        </a:spcAft>
                      </a:pPr>
                      <a:r>
                        <a:rPr lang="en-US" sz="1000">
                          <a:effectLst/>
                        </a:rPr>
                        <a:t>To</a:t>
                      </a:r>
                      <a:endParaRPr lang="en-US" sz="800">
                        <a:effectLst/>
                        <a:latin typeface="Calibri" charset="0"/>
                        <a:ea typeface="Calibri" charset="0"/>
                        <a:cs typeface="Times New Roman" charset="0"/>
                      </a:endParaRPr>
                    </a:p>
                  </a:txBody>
                  <a:tcPr marL="48035" marR="48035" marT="0" marB="0"/>
                </a:tc>
                <a:tc>
                  <a:txBody>
                    <a:bodyPr/>
                    <a:lstStyle/>
                    <a:p>
                      <a:pPr marL="0" marR="0" algn="ctr">
                        <a:spcBef>
                          <a:spcPts val="0"/>
                        </a:spcBef>
                        <a:spcAft>
                          <a:spcPts val="0"/>
                        </a:spcAft>
                      </a:pPr>
                      <a:r>
                        <a:rPr lang="en-US" sz="1000">
                          <a:effectLst/>
                        </a:rPr>
                        <a:t>Due Date</a:t>
                      </a:r>
                      <a:endParaRPr lang="en-US" sz="800">
                        <a:effectLst/>
                        <a:latin typeface="Calibri" charset="0"/>
                        <a:ea typeface="Calibri" charset="0"/>
                        <a:cs typeface="Times New Roman" charset="0"/>
                      </a:endParaRPr>
                    </a:p>
                  </a:txBody>
                  <a:tcPr marL="48035" marR="48035" marT="0" marB="0"/>
                </a:tc>
                <a:extLst>
                  <a:ext uri="{0D108BD9-81ED-4DB2-BD59-A6C34878D82A}">
                    <a16:rowId xmlns:a16="http://schemas.microsoft.com/office/drawing/2014/main" val="10001"/>
                  </a:ext>
                </a:extLst>
              </a:tr>
              <a:tr h="727365">
                <a:tc>
                  <a:txBody>
                    <a:bodyPr/>
                    <a:lstStyle/>
                    <a:p>
                      <a:pPr marL="0" marR="0" algn="ctr">
                        <a:spcBef>
                          <a:spcPts val="0"/>
                        </a:spcBef>
                        <a:spcAft>
                          <a:spcPts val="0"/>
                        </a:spcAft>
                      </a:pPr>
                      <a:r>
                        <a:rPr lang="en-US" sz="1200" dirty="0">
                          <a:effectLst/>
                        </a:rPr>
                        <a:t>S.216 Sec 2: Pharmaceutical Cost Transparency </a:t>
                      </a:r>
                      <a:endParaRPr lang="en-US" sz="1200" dirty="0">
                        <a:effectLst/>
                        <a:latin typeface="Calibri" charset="0"/>
                        <a:ea typeface="Calibri" charset="0"/>
                        <a:cs typeface="Times New Roman" charset="0"/>
                      </a:endParaRPr>
                    </a:p>
                  </a:txBody>
                  <a:tcPr marL="48035" marR="48035" marT="0" marB="0"/>
                </a:tc>
                <a:tc>
                  <a:txBody>
                    <a:bodyPr/>
                    <a:lstStyle/>
                    <a:p>
                      <a:pPr marL="0" marR="0" algn="ctr">
                        <a:spcBef>
                          <a:spcPts val="0"/>
                        </a:spcBef>
                        <a:spcAft>
                          <a:spcPts val="0"/>
                        </a:spcAft>
                      </a:pPr>
                      <a:r>
                        <a:rPr lang="en-US" sz="1200" dirty="0">
                          <a:effectLst/>
                        </a:rPr>
                        <a:t> </a:t>
                      </a:r>
                      <a:endParaRPr lang="en-US" sz="1200" dirty="0">
                        <a:effectLst/>
                        <a:latin typeface="Calibri" charset="0"/>
                        <a:ea typeface="Calibri" charset="0"/>
                        <a:cs typeface="Times New Roman" charset="0"/>
                      </a:endParaRPr>
                    </a:p>
                  </a:txBody>
                  <a:tcPr marL="48035" marR="48035" marT="0" marB="0"/>
                </a:tc>
                <a:tc>
                  <a:txBody>
                    <a:bodyPr/>
                    <a:lstStyle/>
                    <a:p>
                      <a:pPr marL="0" marR="0" algn="ctr">
                        <a:spcBef>
                          <a:spcPts val="0"/>
                        </a:spcBef>
                        <a:spcAft>
                          <a:spcPts val="0"/>
                        </a:spcAft>
                      </a:pPr>
                      <a:r>
                        <a:rPr lang="en-US" sz="1200" dirty="0">
                          <a:effectLst/>
                        </a:rPr>
                        <a:t> </a:t>
                      </a:r>
                    </a:p>
                    <a:p>
                      <a:pPr marL="0" marR="0" algn="ctr">
                        <a:spcBef>
                          <a:spcPts val="0"/>
                        </a:spcBef>
                        <a:spcAft>
                          <a:spcPts val="0"/>
                        </a:spcAft>
                      </a:pPr>
                      <a:r>
                        <a:rPr lang="en-US" sz="1200" dirty="0">
                          <a:effectLst/>
                        </a:rPr>
                        <a:t>Prescription drug list  </a:t>
                      </a:r>
                      <a:endParaRPr lang="en-US" sz="1200" dirty="0">
                        <a:effectLst/>
                        <a:latin typeface="Calibri" charset="0"/>
                        <a:ea typeface="Calibri" charset="0"/>
                        <a:cs typeface="Times New Roman" charset="0"/>
                      </a:endParaRPr>
                    </a:p>
                  </a:txBody>
                  <a:tcPr marL="48035" marR="48035" marT="0" marB="0"/>
                </a:tc>
                <a:tc>
                  <a:txBody>
                    <a:bodyPr/>
                    <a:lstStyle/>
                    <a:p>
                      <a:pPr marL="0" marR="0" algn="ctr">
                        <a:spcBef>
                          <a:spcPts val="0"/>
                        </a:spcBef>
                        <a:spcAft>
                          <a:spcPts val="0"/>
                        </a:spcAft>
                      </a:pPr>
                      <a:r>
                        <a:rPr lang="en-US" sz="1200" dirty="0">
                          <a:effectLst/>
                        </a:rPr>
                        <a:t> Annually post list to Green Mountain Care Board website </a:t>
                      </a:r>
                      <a:endParaRPr lang="en-US" sz="1200" dirty="0">
                        <a:effectLst/>
                        <a:latin typeface="Calibri" charset="0"/>
                        <a:ea typeface="Calibri" charset="0"/>
                        <a:cs typeface="Times New Roman" charset="0"/>
                      </a:endParaRPr>
                    </a:p>
                  </a:txBody>
                  <a:tcPr marL="48035" marR="48035" marT="0" marB="0"/>
                </a:tc>
                <a:tc>
                  <a:txBody>
                    <a:bodyPr/>
                    <a:lstStyle/>
                    <a:p>
                      <a:pPr marL="0" marR="0" algn="ctr">
                        <a:spcBef>
                          <a:spcPts val="0"/>
                        </a:spcBef>
                        <a:spcAft>
                          <a:spcPts val="0"/>
                        </a:spcAft>
                      </a:pPr>
                      <a:r>
                        <a:rPr lang="en-US" sz="1200" dirty="0">
                          <a:effectLst/>
                        </a:rPr>
                        <a:t> </a:t>
                      </a:r>
                      <a:endParaRPr lang="en-US" sz="1200" dirty="0">
                        <a:effectLst/>
                        <a:latin typeface="Calibri" charset="0"/>
                        <a:ea typeface="Calibri" charset="0"/>
                        <a:cs typeface="Times New Roman" charset="0"/>
                      </a:endParaRPr>
                    </a:p>
                  </a:txBody>
                  <a:tcPr marL="48035" marR="48035" marT="0" marB="0"/>
                </a:tc>
                <a:extLst>
                  <a:ext uri="{0D108BD9-81ED-4DB2-BD59-A6C34878D82A}">
                    <a16:rowId xmlns:a16="http://schemas.microsoft.com/office/drawing/2014/main" val="10002"/>
                  </a:ext>
                </a:extLst>
              </a:tr>
              <a:tr h="1636571">
                <a:tc>
                  <a:txBody>
                    <a:bodyPr/>
                    <a:lstStyle/>
                    <a:p>
                      <a:pPr marL="0" marR="0" algn="ctr">
                        <a:spcBef>
                          <a:spcPts val="0"/>
                        </a:spcBef>
                        <a:spcAft>
                          <a:spcPts val="0"/>
                        </a:spcAft>
                      </a:pPr>
                      <a:r>
                        <a:rPr lang="en-US" sz="1200" dirty="0">
                          <a:effectLst/>
                        </a:rPr>
                        <a:t>Amended 2013 Act 79 Sec 41. Restart 5-yr clock at 2013</a:t>
                      </a:r>
                    </a:p>
                    <a:p>
                      <a:pPr marL="0" marR="0" algn="ctr">
                        <a:spcBef>
                          <a:spcPts val="0"/>
                        </a:spcBef>
                        <a:spcAft>
                          <a:spcPts val="0"/>
                        </a:spcAft>
                      </a:pPr>
                      <a:r>
                        <a:rPr lang="en-US" sz="1200" dirty="0">
                          <a:effectLst/>
                        </a:rPr>
                        <a:t> </a:t>
                      </a:r>
                    </a:p>
                    <a:p>
                      <a:pPr marL="0" marR="0" algn="ctr">
                        <a:spcBef>
                          <a:spcPts val="0"/>
                        </a:spcBef>
                        <a:spcAft>
                          <a:spcPts val="0"/>
                        </a:spcAft>
                      </a:pPr>
                      <a:r>
                        <a:rPr lang="en-US" sz="1200" dirty="0">
                          <a:effectLst/>
                        </a:rPr>
                        <a:t>18 VSA Sec 9375(d)</a:t>
                      </a:r>
                    </a:p>
                    <a:p>
                      <a:pPr marL="0" marR="0" algn="ctr">
                        <a:spcBef>
                          <a:spcPts val="0"/>
                        </a:spcBef>
                        <a:spcAft>
                          <a:spcPts val="0"/>
                        </a:spcAft>
                      </a:pPr>
                      <a:r>
                        <a:rPr lang="en-US" sz="1200" dirty="0">
                          <a:effectLst/>
                        </a:rPr>
                        <a:t> </a:t>
                      </a:r>
                      <a:endParaRPr lang="en-US" sz="1200" dirty="0">
                        <a:effectLst/>
                        <a:latin typeface="Calibri" charset="0"/>
                        <a:ea typeface="Calibri" charset="0"/>
                        <a:cs typeface="Times New Roman" charset="0"/>
                      </a:endParaRPr>
                    </a:p>
                  </a:txBody>
                  <a:tcPr marL="48035" marR="48035" marT="0" marB="0"/>
                </a:tc>
                <a:tc>
                  <a:txBody>
                    <a:bodyPr/>
                    <a:lstStyle/>
                    <a:p>
                      <a:pPr marL="0" marR="0" algn="ctr">
                        <a:spcBef>
                          <a:spcPts val="0"/>
                        </a:spcBef>
                        <a:spcAft>
                          <a:spcPts val="0"/>
                        </a:spcAft>
                      </a:pPr>
                      <a:r>
                        <a:rPr lang="en-US" sz="1200" dirty="0">
                          <a:effectLst/>
                        </a:rPr>
                        <a:t> </a:t>
                      </a:r>
                      <a:endParaRPr lang="en-US" sz="1200" dirty="0">
                        <a:effectLst/>
                        <a:latin typeface="Calibri" charset="0"/>
                        <a:ea typeface="Calibri" charset="0"/>
                        <a:cs typeface="Times New Roman" charset="0"/>
                      </a:endParaRPr>
                    </a:p>
                  </a:txBody>
                  <a:tcPr marL="48035" marR="48035" marT="0" marB="0"/>
                </a:tc>
                <a:tc>
                  <a:txBody>
                    <a:bodyPr/>
                    <a:lstStyle/>
                    <a:p>
                      <a:pPr marL="0" marR="0" algn="ctr">
                        <a:spcBef>
                          <a:spcPts val="0"/>
                        </a:spcBef>
                        <a:spcAft>
                          <a:spcPts val="0"/>
                        </a:spcAft>
                      </a:pPr>
                      <a:r>
                        <a:rPr lang="en-US" sz="1200" dirty="0">
                          <a:effectLst/>
                        </a:rPr>
                        <a:t>Green Mountain Care Board activities for the preceding state calendar year - include prior authorization implementation per 18 VSA Sec 9377a(b). REPORT MAY INCLUDE REQUIREMENT OF 2000 ACT 152 SEC 117b, AS AMENDED BY 2013 ACT 79 SEC 42 AND 2014 H.596 SEC 9.</a:t>
                      </a:r>
                    </a:p>
                    <a:p>
                      <a:pPr marL="0" marR="0" algn="ctr">
                        <a:spcBef>
                          <a:spcPts val="0"/>
                        </a:spcBef>
                        <a:spcAft>
                          <a:spcPts val="0"/>
                        </a:spcAft>
                      </a:pPr>
                      <a:r>
                        <a:rPr lang="en-US" sz="1200" dirty="0">
                          <a:effectLst/>
                        </a:rPr>
                        <a:t> (includes cost shift report)</a:t>
                      </a:r>
                      <a:endParaRPr lang="en-US" sz="1200" dirty="0">
                        <a:effectLst/>
                        <a:latin typeface="Calibri" charset="0"/>
                        <a:ea typeface="Calibri" charset="0"/>
                        <a:cs typeface="Times New Roman" charset="0"/>
                      </a:endParaRPr>
                    </a:p>
                  </a:txBody>
                  <a:tcPr marL="48035" marR="48035" marT="0" marB="0"/>
                </a:tc>
                <a:tc>
                  <a:txBody>
                    <a:bodyPr/>
                    <a:lstStyle/>
                    <a:p>
                      <a:pPr marL="0" marR="0" algn="ctr">
                        <a:spcBef>
                          <a:spcPts val="0"/>
                        </a:spcBef>
                        <a:spcAft>
                          <a:spcPts val="0"/>
                        </a:spcAft>
                      </a:pPr>
                      <a:r>
                        <a:rPr lang="en-US" sz="1200" dirty="0">
                          <a:effectLst/>
                        </a:rPr>
                        <a:t>House Health Care and Senate Health and Welfare Committees</a:t>
                      </a:r>
                    </a:p>
                    <a:p>
                      <a:pPr marL="0" marR="0" algn="ctr">
                        <a:spcBef>
                          <a:spcPts val="0"/>
                        </a:spcBef>
                        <a:spcAft>
                          <a:spcPts val="0"/>
                        </a:spcAft>
                      </a:pPr>
                      <a:r>
                        <a:rPr lang="en-US" sz="1200" dirty="0">
                          <a:effectLst/>
                        </a:rPr>
                        <a:t> </a:t>
                      </a:r>
                      <a:endParaRPr lang="en-US" sz="1200" dirty="0">
                        <a:effectLst/>
                        <a:latin typeface="Calibri" charset="0"/>
                        <a:ea typeface="Calibri" charset="0"/>
                        <a:cs typeface="Times New Roman" charset="0"/>
                      </a:endParaRPr>
                    </a:p>
                  </a:txBody>
                  <a:tcPr marL="48035" marR="48035" marT="0" marB="0"/>
                </a:tc>
                <a:tc>
                  <a:txBody>
                    <a:bodyPr/>
                    <a:lstStyle/>
                    <a:p>
                      <a:pPr marL="0" marR="0" algn="ctr">
                        <a:spcBef>
                          <a:spcPts val="0"/>
                        </a:spcBef>
                        <a:spcAft>
                          <a:spcPts val="0"/>
                        </a:spcAft>
                      </a:pPr>
                      <a:r>
                        <a:rPr lang="en-US" sz="1200">
                          <a:effectLst/>
                        </a:rPr>
                        <a:t>1/15 annually</a:t>
                      </a:r>
                    </a:p>
                    <a:p>
                      <a:pPr marL="0" marR="0" algn="ctr">
                        <a:spcBef>
                          <a:spcPts val="0"/>
                        </a:spcBef>
                        <a:spcAft>
                          <a:spcPts val="0"/>
                        </a:spcAft>
                      </a:pPr>
                      <a:r>
                        <a:rPr lang="en-US" sz="1200">
                          <a:effectLst/>
                        </a:rPr>
                        <a:t> </a:t>
                      </a:r>
                      <a:endParaRPr lang="en-US" sz="1200">
                        <a:effectLst/>
                        <a:latin typeface="Calibri" charset="0"/>
                        <a:ea typeface="Calibri" charset="0"/>
                        <a:cs typeface="Times New Roman" charset="0"/>
                      </a:endParaRPr>
                    </a:p>
                  </a:txBody>
                  <a:tcPr marL="48035" marR="48035" marT="0" marB="0"/>
                </a:tc>
                <a:extLst>
                  <a:ext uri="{0D108BD9-81ED-4DB2-BD59-A6C34878D82A}">
                    <a16:rowId xmlns:a16="http://schemas.microsoft.com/office/drawing/2014/main" val="10003"/>
                  </a:ext>
                </a:extLst>
              </a:tr>
              <a:tr h="528142">
                <a:tc>
                  <a:txBody>
                    <a:bodyPr/>
                    <a:lstStyle/>
                    <a:p>
                      <a:pPr marL="0" marR="0" algn="ctr">
                        <a:spcBef>
                          <a:spcPts val="0"/>
                        </a:spcBef>
                        <a:spcAft>
                          <a:spcPts val="0"/>
                        </a:spcAft>
                        <a:tabLst>
                          <a:tab pos="914400" algn="l"/>
                        </a:tabLst>
                      </a:pPr>
                      <a:r>
                        <a:rPr lang="en-US" sz="1200">
                          <a:effectLst/>
                        </a:rPr>
                        <a:t> </a:t>
                      </a:r>
                    </a:p>
                    <a:p>
                      <a:pPr marL="0" marR="0" algn="ctr">
                        <a:spcBef>
                          <a:spcPts val="0"/>
                        </a:spcBef>
                        <a:spcAft>
                          <a:spcPts val="0"/>
                        </a:spcAft>
                      </a:pPr>
                      <a:r>
                        <a:rPr lang="en-US" sz="1200">
                          <a:effectLst/>
                        </a:rPr>
                        <a:t>18 VSA Sec 9375a(b)(4)</a:t>
                      </a:r>
                    </a:p>
                    <a:p>
                      <a:pPr marL="0" marR="0" algn="ctr">
                        <a:spcBef>
                          <a:spcPts val="0"/>
                        </a:spcBef>
                        <a:spcAft>
                          <a:spcPts val="0"/>
                        </a:spcAft>
                        <a:tabLst>
                          <a:tab pos="914400" algn="l"/>
                        </a:tabLst>
                      </a:pPr>
                      <a:r>
                        <a:rPr lang="en-US" sz="1200">
                          <a:effectLst/>
                        </a:rPr>
                        <a:t> </a:t>
                      </a:r>
                      <a:endParaRPr lang="en-US" sz="1200">
                        <a:effectLst/>
                        <a:latin typeface="Calibri" charset="0"/>
                        <a:ea typeface="Calibri" charset="0"/>
                        <a:cs typeface="Times New Roman" charset="0"/>
                      </a:endParaRPr>
                    </a:p>
                  </a:txBody>
                  <a:tcPr marL="48035" marR="48035" marT="0" marB="0"/>
                </a:tc>
                <a:tc>
                  <a:txBody>
                    <a:bodyPr/>
                    <a:lstStyle/>
                    <a:p>
                      <a:pPr marL="0" marR="0" algn="ctr">
                        <a:spcBef>
                          <a:spcPts val="0"/>
                        </a:spcBef>
                        <a:spcAft>
                          <a:spcPts val="0"/>
                        </a:spcAft>
                      </a:pPr>
                      <a:r>
                        <a:rPr lang="en-US" sz="1200">
                          <a:effectLst/>
                        </a:rPr>
                        <a:t> </a:t>
                      </a:r>
                      <a:endParaRPr lang="en-US" sz="1200">
                        <a:effectLst/>
                        <a:latin typeface="Calibri" charset="0"/>
                        <a:ea typeface="Calibri" charset="0"/>
                        <a:cs typeface="Times New Roman" charset="0"/>
                      </a:endParaRPr>
                    </a:p>
                  </a:txBody>
                  <a:tcPr marL="48035" marR="48035" marT="0" marB="0"/>
                </a:tc>
                <a:tc>
                  <a:txBody>
                    <a:bodyPr/>
                    <a:lstStyle/>
                    <a:p>
                      <a:pPr marL="0" marR="0" algn="ctr">
                        <a:spcBef>
                          <a:spcPts val="0"/>
                        </a:spcBef>
                        <a:spcAft>
                          <a:spcPts val="0"/>
                        </a:spcAft>
                      </a:pPr>
                      <a:r>
                        <a:rPr lang="en-US" sz="1200" dirty="0">
                          <a:effectLst/>
                        </a:rPr>
                        <a:t>Projection of health care expenditures</a:t>
                      </a:r>
                    </a:p>
                    <a:p>
                      <a:pPr marL="0" marR="0" algn="ctr">
                        <a:spcBef>
                          <a:spcPts val="0"/>
                        </a:spcBef>
                        <a:spcAft>
                          <a:spcPts val="0"/>
                        </a:spcAft>
                      </a:pPr>
                      <a:r>
                        <a:rPr lang="en-US" sz="1200" dirty="0">
                          <a:effectLst/>
                        </a:rPr>
                        <a:t> </a:t>
                      </a:r>
                      <a:endParaRPr lang="en-US" sz="1200" dirty="0">
                        <a:effectLst/>
                        <a:latin typeface="Calibri" charset="0"/>
                        <a:ea typeface="Calibri" charset="0"/>
                        <a:cs typeface="Times New Roman" charset="0"/>
                      </a:endParaRPr>
                    </a:p>
                  </a:txBody>
                  <a:tcPr marL="48035" marR="48035" marT="0" marB="0"/>
                </a:tc>
                <a:tc>
                  <a:txBody>
                    <a:bodyPr/>
                    <a:lstStyle/>
                    <a:p>
                      <a:pPr marL="0" marR="0" algn="ctr">
                        <a:spcBef>
                          <a:spcPts val="0"/>
                        </a:spcBef>
                        <a:spcAft>
                          <a:spcPts val="0"/>
                        </a:spcAft>
                      </a:pPr>
                      <a:r>
                        <a:rPr lang="en-US" sz="1200">
                          <a:effectLst/>
                        </a:rPr>
                        <a:t>General Assembly</a:t>
                      </a:r>
                    </a:p>
                    <a:p>
                      <a:pPr marL="0" marR="0" algn="ctr">
                        <a:spcBef>
                          <a:spcPts val="0"/>
                        </a:spcBef>
                        <a:spcAft>
                          <a:spcPts val="0"/>
                        </a:spcAft>
                      </a:pPr>
                      <a:r>
                        <a:rPr lang="en-US" sz="1200">
                          <a:effectLst/>
                        </a:rPr>
                        <a:t> </a:t>
                      </a:r>
                      <a:endParaRPr lang="en-US" sz="1200">
                        <a:effectLst/>
                        <a:latin typeface="Calibri" charset="0"/>
                        <a:ea typeface="Calibri" charset="0"/>
                        <a:cs typeface="Times New Roman" charset="0"/>
                      </a:endParaRPr>
                    </a:p>
                  </a:txBody>
                  <a:tcPr marL="48035" marR="48035" marT="0" marB="0"/>
                </a:tc>
                <a:tc>
                  <a:txBody>
                    <a:bodyPr/>
                    <a:lstStyle/>
                    <a:p>
                      <a:pPr marL="0" marR="0" algn="ctr">
                        <a:spcBef>
                          <a:spcPts val="0"/>
                        </a:spcBef>
                        <a:spcAft>
                          <a:spcPts val="0"/>
                        </a:spcAft>
                      </a:pPr>
                      <a:r>
                        <a:rPr lang="en-US" sz="1200">
                          <a:effectLst/>
                        </a:rPr>
                        <a:t>1/15 annually</a:t>
                      </a:r>
                    </a:p>
                    <a:p>
                      <a:pPr marL="0" marR="0" algn="ctr">
                        <a:spcBef>
                          <a:spcPts val="0"/>
                        </a:spcBef>
                        <a:spcAft>
                          <a:spcPts val="0"/>
                        </a:spcAft>
                      </a:pPr>
                      <a:r>
                        <a:rPr lang="en-US" sz="1200">
                          <a:effectLst/>
                        </a:rPr>
                        <a:t> </a:t>
                      </a:r>
                      <a:endParaRPr lang="en-US" sz="1200">
                        <a:effectLst/>
                        <a:latin typeface="Calibri" charset="0"/>
                        <a:ea typeface="Calibri" charset="0"/>
                        <a:cs typeface="Times New Roman" charset="0"/>
                      </a:endParaRPr>
                    </a:p>
                  </a:txBody>
                  <a:tcPr marL="48035" marR="48035" marT="0" marB="0"/>
                </a:tc>
                <a:extLst>
                  <a:ext uri="{0D108BD9-81ED-4DB2-BD59-A6C34878D82A}">
                    <a16:rowId xmlns:a16="http://schemas.microsoft.com/office/drawing/2014/main" val="10004"/>
                  </a:ext>
                </a:extLst>
              </a:tr>
              <a:tr h="704190">
                <a:tc>
                  <a:txBody>
                    <a:bodyPr/>
                    <a:lstStyle/>
                    <a:p>
                      <a:pPr marL="0" marR="0" algn="ctr">
                        <a:spcBef>
                          <a:spcPts val="0"/>
                        </a:spcBef>
                        <a:spcAft>
                          <a:spcPts val="0"/>
                        </a:spcAft>
                      </a:pPr>
                      <a:r>
                        <a:rPr lang="en-US" sz="1200">
                          <a:effectLst/>
                        </a:rPr>
                        <a:t>2013 Act 79 Sec 37c(a)</a:t>
                      </a:r>
                    </a:p>
                    <a:p>
                      <a:pPr marL="0" marR="0" algn="ctr">
                        <a:spcBef>
                          <a:spcPts val="0"/>
                        </a:spcBef>
                        <a:spcAft>
                          <a:spcPts val="0"/>
                        </a:spcAft>
                        <a:tabLst>
                          <a:tab pos="914400" algn="l"/>
                        </a:tabLst>
                      </a:pPr>
                      <a:r>
                        <a:rPr lang="en-US" sz="1200">
                          <a:effectLst/>
                        </a:rPr>
                        <a:t> </a:t>
                      </a:r>
                      <a:endParaRPr lang="en-US" sz="1200">
                        <a:effectLst/>
                        <a:latin typeface="Calibri" charset="0"/>
                        <a:ea typeface="Calibri" charset="0"/>
                        <a:cs typeface="Times New Roman" charset="0"/>
                      </a:endParaRPr>
                    </a:p>
                  </a:txBody>
                  <a:tcPr marL="48035" marR="48035" marT="0" marB="0"/>
                </a:tc>
                <a:tc>
                  <a:txBody>
                    <a:bodyPr/>
                    <a:lstStyle/>
                    <a:p>
                      <a:pPr marL="0" marR="0" algn="ctr">
                        <a:spcBef>
                          <a:spcPts val="0"/>
                        </a:spcBef>
                        <a:spcAft>
                          <a:spcPts val="0"/>
                        </a:spcAft>
                      </a:pPr>
                      <a:r>
                        <a:rPr lang="en-US" sz="1200">
                          <a:effectLst/>
                        </a:rPr>
                        <a:t> </a:t>
                      </a:r>
                      <a:endParaRPr lang="en-US" sz="1200">
                        <a:effectLst/>
                        <a:latin typeface="Calibri" charset="0"/>
                        <a:ea typeface="Calibri" charset="0"/>
                        <a:cs typeface="Times New Roman" charset="0"/>
                      </a:endParaRPr>
                    </a:p>
                  </a:txBody>
                  <a:tcPr marL="48035" marR="48035" marT="0" marB="0"/>
                </a:tc>
                <a:tc>
                  <a:txBody>
                    <a:bodyPr/>
                    <a:lstStyle/>
                    <a:p>
                      <a:pPr marL="0" marR="0" algn="ctr">
                        <a:spcBef>
                          <a:spcPts val="0"/>
                        </a:spcBef>
                        <a:spcAft>
                          <a:spcPts val="0"/>
                        </a:spcAft>
                      </a:pPr>
                      <a:r>
                        <a:rPr lang="en-US" sz="1200" dirty="0">
                          <a:effectLst/>
                        </a:rPr>
                        <a:t>Total amount of expenses eligible for allocation and actual billed back to regulated entities during preceding fiscal year</a:t>
                      </a:r>
                    </a:p>
                    <a:p>
                      <a:pPr marL="0" marR="0" algn="ctr">
                        <a:spcBef>
                          <a:spcPts val="0"/>
                        </a:spcBef>
                        <a:spcAft>
                          <a:spcPts val="0"/>
                        </a:spcAft>
                      </a:pPr>
                      <a:r>
                        <a:rPr lang="en-US" sz="1200" dirty="0">
                          <a:effectLst/>
                        </a:rPr>
                        <a:t> </a:t>
                      </a:r>
                      <a:endParaRPr lang="en-US" sz="1200" dirty="0">
                        <a:effectLst/>
                        <a:latin typeface="Calibri" charset="0"/>
                        <a:ea typeface="Calibri" charset="0"/>
                        <a:cs typeface="Times New Roman" charset="0"/>
                      </a:endParaRPr>
                    </a:p>
                  </a:txBody>
                  <a:tcPr marL="48035" marR="48035" marT="0" marB="0"/>
                </a:tc>
                <a:tc>
                  <a:txBody>
                    <a:bodyPr/>
                    <a:lstStyle/>
                    <a:p>
                      <a:pPr marL="0" marR="0" algn="ctr">
                        <a:spcBef>
                          <a:spcPts val="0"/>
                        </a:spcBef>
                        <a:spcAft>
                          <a:spcPts val="0"/>
                        </a:spcAft>
                      </a:pPr>
                      <a:r>
                        <a:rPr lang="en-US" sz="1200" dirty="0">
                          <a:effectLst/>
                        </a:rPr>
                        <a:t>House Health Care and Human Services; Appropriations; and Senate Health and Welfare; and Appropriations Committees</a:t>
                      </a:r>
                    </a:p>
                    <a:p>
                      <a:pPr marL="0" marR="0" algn="ctr">
                        <a:spcBef>
                          <a:spcPts val="0"/>
                        </a:spcBef>
                        <a:spcAft>
                          <a:spcPts val="0"/>
                        </a:spcAft>
                      </a:pPr>
                      <a:r>
                        <a:rPr lang="en-US" sz="1200" dirty="0">
                          <a:effectLst/>
                        </a:rPr>
                        <a:t> </a:t>
                      </a:r>
                      <a:endParaRPr lang="en-US" sz="1200" dirty="0">
                        <a:effectLst/>
                        <a:latin typeface="Calibri" charset="0"/>
                        <a:ea typeface="Calibri" charset="0"/>
                        <a:cs typeface="Times New Roman" charset="0"/>
                      </a:endParaRPr>
                    </a:p>
                  </a:txBody>
                  <a:tcPr marL="48035" marR="48035" marT="0" marB="0"/>
                </a:tc>
                <a:tc>
                  <a:txBody>
                    <a:bodyPr/>
                    <a:lstStyle/>
                    <a:p>
                      <a:pPr marL="0" marR="0" algn="ctr">
                        <a:spcBef>
                          <a:spcPts val="0"/>
                        </a:spcBef>
                        <a:spcAft>
                          <a:spcPts val="0"/>
                        </a:spcAft>
                      </a:pPr>
                      <a:r>
                        <a:rPr lang="en-US" sz="1200">
                          <a:effectLst/>
                        </a:rPr>
                        <a:t>9/15 annually</a:t>
                      </a:r>
                    </a:p>
                    <a:p>
                      <a:pPr marL="0" marR="0" algn="ctr">
                        <a:spcBef>
                          <a:spcPts val="0"/>
                        </a:spcBef>
                        <a:spcAft>
                          <a:spcPts val="0"/>
                        </a:spcAft>
                      </a:pPr>
                      <a:r>
                        <a:rPr lang="en-US" sz="1200">
                          <a:effectLst/>
                        </a:rPr>
                        <a:t> </a:t>
                      </a:r>
                      <a:endParaRPr lang="en-US" sz="1200">
                        <a:effectLst/>
                        <a:latin typeface="Calibri" charset="0"/>
                        <a:ea typeface="Calibri" charset="0"/>
                        <a:cs typeface="Times New Roman" charset="0"/>
                      </a:endParaRPr>
                    </a:p>
                  </a:txBody>
                  <a:tcPr marL="48035" marR="48035" marT="0" marB="0"/>
                </a:tc>
                <a:extLst>
                  <a:ext uri="{0D108BD9-81ED-4DB2-BD59-A6C34878D82A}">
                    <a16:rowId xmlns:a16="http://schemas.microsoft.com/office/drawing/2014/main" val="10005"/>
                  </a:ext>
                </a:extLst>
              </a:tr>
              <a:tr h="545032">
                <a:tc>
                  <a:txBody>
                    <a:bodyPr/>
                    <a:lstStyle/>
                    <a:p>
                      <a:pPr marL="0" marR="0" algn="ctr">
                        <a:spcBef>
                          <a:spcPts val="0"/>
                        </a:spcBef>
                        <a:spcAft>
                          <a:spcPts val="0"/>
                        </a:spcAft>
                      </a:pPr>
                      <a:r>
                        <a:rPr lang="en-US" sz="1200" dirty="0">
                          <a:effectLst/>
                        </a:rPr>
                        <a:t>2013 Act 79 Sec 37c(b)</a:t>
                      </a:r>
                    </a:p>
                    <a:p>
                      <a:pPr marL="0" marR="0" algn="ctr">
                        <a:spcBef>
                          <a:spcPts val="0"/>
                        </a:spcBef>
                        <a:spcAft>
                          <a:spcPts val="0"/>
                        </a:spcAft>
                      </a:pPr>
                      <a:r>
                        <a:rPr lang="en-US" sz="1200" dirty="0">
                          <a:effectLst/>
                        </a:rPr>
                        <a:t> </a:t>
                      </a:r>
                      <a:endParaRPr lang="en-US" sz="1200" dirty="0">
                        <a:effectLst/>
                        <a:latin typeface="Calibri" charset="0"/>
                        <a:ea typeface="Calibri" charset="0"/>
                        <a:cs typeface="Times New Roman" charset="0"/>
                      </a:endParaRPr>
                    </a:p>
                  </a:txBody>
                  <a:tcPr marL="48035" marR="48035" marT="0" marB="0"/>
                </a:tc>
                <a:tc>
                  <a:txBody>
                    <a:bodyPr/>
                    <a:lstStyle/>
                    <a:p>
                      <a:pPr marL="0" marR="0" algn="ctr">
                        <a:spcBef>
                          <a:spcPts val="0"/>
                        </a:spcBef>
                        <a:spcAft>
                          <a:spcPts val="0"/>
                        </a:spcAft>
                      </a:pPr>
                      <a:r>
                        <a:rPr lang="en-US" sz="1200">
                          <a:effectLst/>
                        </a:rPr>
                        <a:t> </a:t>
                      </a:r>
                      <a:endParaRPr lang="en-US" sz="1200">
                        <a:effectLst/>
                        <a:latin typeface="Calibri" charset="0"/>
                        <a:ea typeface="Calibri" charset="0"/>
                        <a:cs typeface="Times New Roman" charset="0"/>
                      </a:endParaRPr>
                    </a:p>
                  </a:txBody>
                  <a:tcPr marL="48035" marR="48035" marT="0" marB="0"/>
                </a:tc>
                <a:tc>
                  <a:txBody>
                    <a:bodyPr/>
                    <a:lstStyle/>
                    <a:p>
                      <a:pPr marL="0" marR="0" algn="ctr">
                        <a:spcBef>
                          <a:spcPts val="0"/>
                        </a:spcBef>
                        <a:spcAft>
                          <a:spcPts val="0"/>
                        </a:spcAft>
                      </a:pPr>
                      <a:r>
                        <a:rPr lang="en-US" sz="1200" dirty="0">
                          <a:effectLst/>
                        </a:rPr>
                        <a:t>Present information required by bill back report</a:t>
                      </a:r>
                    </a:p>
                    <a:p>
                      <a:pPr marL="0" marR="0" algn="ctr">
                        <a:spcBef>
                          <a:spcPts val="0"/>
                        </a:spcBef>
                        <a:spcAft>
                          <a:spcPts val="0"/>
                        </a:spcAft>
                      </a:pPr>
                      <a:r>
                        <a:rPr lang="en-US" sz="1200" dirty="0">
                          <a:effectLst/>
                        </a:rPr>
                        <a:t> </a:t>
                      </a:r>
                      <a:endParaRPr lang="en-US" sz="1200" dirty="0">
                        <a:effectLst/>
                        <a:latin typeface="Calibri" charset="0"/>
                        <a:ea typeface="Calibri" charset="0"/>
                        <a:cs typeface="Times New Roman" charset="0"/>
                      </a:endParaRPr>
                    </a:p>
                  </a:txBody>
                  <a:tcPr marL="48035" marR="48035" marT="0" marB="0"/>
                </a:tc>
                <a:tc>
                  <a:txBody>
                    <a:bodyPr/>
                    <a:lstStyle/>
                    <a:p>
                      <a:pPr marL="0" marR="0" algn="ctr">
                        <a:spcBef>
                          <a:spcPts val="0"/>
                        </a:spcBef>
                        <a:spcAft>
                          <a:spcPts val="0"/>
                        </a:spcAft>
                      </a:pPr>
                      <a:r>
                        <a:rPr lang="en-US" sz="1200" dirty="0">
                          <a:effectLst/>
                        </a:rPr>
                        <a:t>Joint Fiscal Committee</a:t>
                      </a:r>
                    </a:p>
                    <a:p>
                      <a:pPr marL="0" marR="0" algn="ctr">
                        <a:spcBef>
                          <a:spcPts val="0"/>
                        </a:spcBef>
                        <a:spcAft>
                          <a:spcPts val="0"/>
                        </a:spcAft>
                      </a:pPr>
                      <a:r>
                        <a:rPr lang="en-US" sz="1200" dirty="0">
                          <a:effectLst/>
                        </a:rPr>
                        <a:t> </a:t>
                      </a:r>
                      <a:endParaRPr lang="en-US" sz="1200" dirty="0">
                        <a:effectLst/>
                        <a:latin typeface="Calibri" charset="0"/>
                        <a:ea typeface="Calibri" charset="0"/>
                        <a:cs typeface="Times New Roman" charset="0"/>
                      </a:endParaRPr>
                    </a:p>
                  </a:txBody>
                  <a:tcPr marL="48035" marR="48035" marT="0" marB="0"/>
                </a:tc>
                <a:tc>
                  <a:txBody>
                    <a:bodyPr/>
                    <a:lstStyle/>
                    <a:p>
                      <a:pPr marL="0" marR="0" algn="ctr">
                        <a:spcBef>
                          <a:spcPts val="0"/>
                        </a:spcBef>
                        <a:spcAft>
                          <a:spcPts val="0"/>
                        </a:spcAft>
                      </a:pPr>
                      <a:r>
                        <a:rPr lang="en-US" sz="1200" dirty="0">
                          <a:effectLst/>
                        </a:rPr>
                        <a:t>Annually at September JFC meeting</a:t>
                      </a:r>
                    </a:p>
                    <a:p>
                      <a:pPr marL="0" marR="0" algn="ctr">
                        <a:spcBef>
                          <a:spcPts val="0"/>
                        </a:spcBef>
                        <a:spcAft>
                          <a:spcPts val="0"/>
                        </a:spcAft>
                      </a:pPr>
                      <a:r>
                        <a:rPr lang="en-US" sz="1200" dirty="0">
                          <a:effectLst/>
                        </a:rPr>
                        <a:t> </a:t>
                      </a:r>
                      <a:endParaRPr lang="en-US" sz="1200" dirty="0">
                        <a:effectLst/>
                        <a:latin typeface="Calibri" charset="0"/>
                        <a:ea typeface="Calibri" charset="0"/>
                        <a:cs typeface="Times New Roman" charset="0"/>
                      </a:endParaRPr>
                    </a:p>
                  </a:txBody>
                  <a:tcPr marL="48035" marR="48035" marT="0" marB="0"/>
                </a:tc>
                <a:extLst>
                  <a:ext uri="{0D108BD9-81ED-4DB2-BD59-A6C34878D82A}">
                    <a16:rowId xmlns:a16="http://schemas.microsoft.com/office/drawing/2014/main" val="10006"/>
                  </a:ext>
                </a:extLst>
              </a:tr>
              <a:tr h="545523">
                <a:tc>
                  <a:txBody>
                    <a:bodyPr/>
                    <a:lstStyle/>
                    <a:p>
                      <a:pPr marL="0" marR="0" algn="ctr">
                        <a:spcBef>
                          <a:spcPts val="0"/>
                        </a:spcBef>
                        <a:spcAft>
                          <a:spcPts val="0"/>
                        </a:spcAft>
                      </a:pPr>
                      <a:r>
                        <a:rPr lang="en-US" sz="1200" dirty="0">
                          <a:effectLst/>
                          <a:latin typeface="Franklin Gothic Book" panose="020B0503020102020204" pitchFamily="34" charset="0"/>
                          <a:ea typeface="Calibri" panose="020F0502020204030204" pitchFamily="34" charset="0"/>
                          <a:cs typeface="Times New Roman" panose="02020603050405020304" pitchFamily="18" charset="0"/>
                        </a:rPr>
                        <a:t>H.812 Sec.10: Primary Care Professional Advisory Group</a:t>
                      </a:r>
                      <a:endParaRPr lang="en-US" sz="1200" dirty="0">
                        <a:effectLst/>
                        <a:latin typeface="Calibri" charset="0"/>
                        <a:ea typeface="Calibri" charset="0"/>
                        <a:cs typeface="Times New Roman" charset="0"/>
                      </a:endParaRPr>
                    </a:p>
                  </a:txBody>
                  <a:tcPr marL="48035" marR="48035" marT="0" marB="0"/>
                </a:tc>
                <a:tc>
                  <a:txBody>
                    <a:bodyPr/>
                    <a:lstStyle/>
                    <a:p>
                      <a:pPr marL="0" marR="0" algn="ctr">
                        <a:spcBef>
                          <a:spcPts val="0"/>
                        </a:spcBef>
                        <a:spcAft>
                          <a:spcPts val="0"/>
                        </a:spcAft>
                      </a:pPr>
                      <a:endParaRPr lang="en-US" sz="1200">
                        <a:effectLst/>
                        <a:latin typeface="Calibri" charset="0"/>
                        <a:ea typeface="Calibri" charset="0"/>
                        <a:cs typeface="Times New Roman" charset="0"/>
                      </a:endParaRPr>
                    </a:p>
                  </a:txBody>
                  <a:tcPr marL="48035" marR="48035" marT="0" marB="0"/>
                </a:tc>
                <a:tc>
                  <a:txBody>
                    <a:bodyPr/>
                    <a:lstStyle/>
                    <a:p>
                      <a:pPr marL="0" marR="0" algn="ctr">
                        <a:spcBef>
                          <a:spcPts val="0"/>
                        </a:spcBef>
                        <a:spcAft>
                          <a:spcPts val="0"/>
                        </a:spcAft>
                      </a:pPr>
                      <a:r>
                        <a:rPr lang="en-US" sz="1200" dirty="0">
                          <a:effectLst/>
                          <a:latin typeface="Franklin Gothic Book" panose="020B0503020102020204" pitchFamily="34" charset="0"/>
                          <a:ea typeface="Calibri" panose="020F0502020204030204" pitchFamily="34" charset="0"/>
                          <a:cs typeface="Times New Roman" panose="02020603050405020304" pitchFamily="18" charset="0"/>
                        </a:rPr>
                        <a:t>Primary Care Advisory Group</a:t>
                      </a:r>
                      <a:endParaRPr lang="en-US" sz="1200" dirty="0">
                        <a:effectLst/>
                        <a:latin typeface="Calibri" charset="0"/>
                        <a:ea typeface="Calibri" charset="0"/>
                        <a:cs typeface="Times New Roman" charset="0"/>
                      </a:endParaRPr>
                    </a:p>
                  </a:txBody>
                  <a:tcPr marL="48035" marR="48035" marT="0" marB="0"/>
                </a:tc>
                <a:tc>
                  <a:txBody>
                    <a:bodyPr/>
                    <a:lstStyle/>
                    <a:p>
                      <a:pPr marL="0" marR="0" algn="ctr">
                        <a:spcBef>
                          <a:spcPts val="0"/>
                        </a:spcBef>
                        <a:spcAft>
                          <a:spcPts val="0"/>
                        </a:spcAft>
                      </a:pPr>
                      <a:r>
                        <a:rPr lang="en-US" sz="1200" dirty="0">
                          <a:effectLst/>
                          <a:latin typeface="Franklin Gothic Book" panose="020B0503020102020204" pitchFamily="34" charset="0"/>
                          <a:ea typeface="Calibri" panose="020F0502020204030204" pitchFamily="34" charset="0"/>
                          <a:cs typeface="Times New Roman" panose="02020603050405020304" pitchFamily="18" charset="0"/>
                        </a:rPr>
                        <a:t>The Board shall provide an update on the advisory group’s work in the annual report</a:t>
                      </a:r>
                      <a:endParaRPr lang="en-US" sz="1200" dirty="0">
                        <a:effectLst/>
                        <a:latin typeface="Calibri" charset="0"/>
                        <a:ea typeface="Calibri" charset="0"/>
                        <a:cs typeface="Times New Roman" charset="0"/>
                      </a:endParaRPr>
                    </a:p>
                  </a:txBody>
                  <a:tcPr marL="48035" marR="48035" marT="0" marB="0"/>
                </a:tc>
                <a:tc>
                  <a:txBody>
                    <a:bodyPr/>
                    <a:lstStyle/>
                    <a:p>
                      <a:pPr marL="0" marR="0" algn="ctr">
                        <a:spcBef>
                          <a:spcPts val="0"/>
                        </a:spcBef>
                        <a:spcAft>
                          <a:spcPts val="0"/>
                        </a:spcAft>
                      </a:pPr>
                      <a:endParaRPr lang="en-US" sz="1200" dirty="0">
                        <a:effectLst/>
                        <a:latin typeface="Calibri" charset="0"/>
                        <a:ea typeface="Calibri" charset="0"/>
                        <a:cs typeface="Times New Roman" charset="0"/>
                      </a:endParaRPr>
                    </a:p>
                  </a:txBody>
                  <a:tcPr marL="48035" marR="48035" marT="0" marB="0"/>
                </a:tc>
                <a:extLst>
                  <a:ext uri="{0D108BD9-81ED-4DB2-BD59-A6C34878D82A}">
                    <a16:rowId xmlns:a16="http://schemas.microsoft.com/office/drawing/2014/main" val="1941398715"/>
                  </a:ext>
                </a:extLst>
              </a:tr>
            </a:tbl>
          </a:graphicData>
        </a:graphic>
      </p:graphicFrame>
      <p:sp>
        <p:nvSpPr>
          <p:cNvPr id="8" name="TextBox 7"/>
          <p:cNvSpPr txBox="1"/>
          <p:nvPr/>
        </p:nvSpPr>
        <p:spPr>
          <a:xfrm>
            <a:off x="4501662" y="6492876"/>
            <a:ext cx="237566" cy="369332"/>
          </a:xfrm>
          <a:prstGeom prst="rect">
            <a:avLst/>
          </a:prstGeom>
          <a:noFill/>
        </p:spPr>
        <p:txBody>
          <a:bodyPr wrap="none" rtlCol="0">
            <a:spAutoFit/>
          </a:bodyPr>
          <a:lstStyle/>
          <a:p>
            <a:r>
              <a:rPr lang="en-US" dirty="0"/>
              <a:t> </a:t>
            </a:r>
          </a:p>
        </p:txBody>
      </p:sp>
    </p:spTree>
    <p:extLst>
      <p:ext uri="{BB962C8B-B14F-4D97-AF65-F5344CB8AC3E}">
        <p14:creationId xmlns:p14="http://schemas.microsoft.com/office/powerpoint/2010/main" val="1067504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GMCB Schedule for the Next Three Months</a:t>
            </a:r>
          </a:p>
        </p:txBody>
      </p:sp>
      <p:sp>
        <p:nvSpPr>
          <p:cNvPr id="3" name="Content Placeholder 2"/>
          <p:cNvSpPr>
            <a:spLocks noGrp="1"/>
          </p:cNvSpPr>
          <p:nvPr>
            <p:ph idx="1"/>
          </p:nvPr>
        </p:nvSpPr>
        <p:spPr/>
        <p:txBody>
          <a:bodyPr>
            <a:normAutofit fontScale="25000" lnSpcReduction="20000"/>
          </a:bodyPr>
          <a:lstStyle/>
          <a:p>
            <a:r>
              <a:rPr lang="en-US" sz="6400" b="1" u="sng" dirty="0"/>
              <a:t>June 2017 </a:t>
            </a:r>
            <a:endParaRPr lang="en-US" sz="6400" dirty="0"/>
          </a:p>
          <a:p>
            <a:r>
              <a:rPr lang="en-US" sz="6400" dirty="0"/>
              <a:t>Thursday, June 1	Board meeting - Kate Slocum GMCB Budget update (post legislative session), leg. Wrap up/ update </a:t>
            </a:r>
          </a:p>
          <a:p>
            <a:r>
              <a:rPr lang="en-US" sz="6400" dirty="0"/>
              <a:t>Thursday, June 8	Canceled</a:t>
            </a:r>
          </a:p>
          <a:p>
            <a:r>
              <a:rPr lang="en-US" sz="6400" dirty="0"/>
              <a:t>Thursday, June 15	Board meeting – Expenditure Analysis (GMCB Staff)</a:t>
            </a:r>
          </a:p>
          <a:p>
            <a:r>
              <a:rPr lang="en-US" sz="6400" dirty="0"/>
              <a:t>Thursday, June 22	Board meeting – APM/ACO Update Act 113 Update, SIM Evaluation</a:t>
            </a:r>
          </a:p>
          <a:p>
            <a:r>
              <a:rPr lang="en-US" sz="6400" dirty="0"/>
              <a:t>Thursday, June 29	Board meeting – Hearing on Proposed Rule 5.000</a:t>
            </a:r>
          </a:p>
          <a:p>
            <a:endParaRPr lang="en-US" sz="6400" b="1" u="sng" dirty="0"/>
          </a:p>
          <a:p>
            <a:r>
              <a:rPr lang="en-US" sz="6400" b="1" u="sng" dirty="0"/>
              <a:t>July 2017</a:t>
            </a:r>
            <a:endParaRPr lang="en-US" sz="6400" dirty="0"/>
          </a:p>
          <a:p>
            <a:r>
              <a:rPr lang="en-US" sz="6400" dirty="0"/>
              <a:t>Monday, July 3	FY18 Hospital Budgets Due </a:t>
            </a:r>
          </a:p>
          <a:p>
            <a:r>
              <a:rPr lang="en-US" sz="6400" dirty="0"/>
              <a:t>Tuesday, July 4	Holiday</a:t>
            </a:r>
          </a:p>
          <a:p>
            <a:r>
              <a:rPr lang="en-US" sz="6400" dirty="0"/>
              <a:t>Thursday, July 6	Board meeting cancelled</a:t>
            </a:r>
          </a:p>
          <a:p>
            <a:r>
              <a:rPr lang="en-US" sz="6400" dirty="0"/>
              <a:t>Thursday, July 13	Board meeting - ACO Preliminary Budget hearing</a:t>
            </a:r>
          </a:p>
          <a:p>
            <a:r>
              <a:rPr lang="en-US" sz="6400" dirty="0"/>
              <a:t>Wednesday, July 19	Rate Review Hearings - (MVP)</a:t>
            </a:r>
          </a:p>
          <a:p>
            <a:r>
              <a:rPr lang="en-US" sz="6400" dirty="0"/>
              <a:t>Thursday, July 20	Rate Review Hearings - (BCBS) </a:t>
            </a:r>
          </a:p>
          <a:p>
            <a:r>
              <a:rPr lang="en-US" sz="6400" dirty="0"/>
              <a:t>Thursday, July 27	Hospital Budget Presentation – Preliminary look FY18  </a:t>
            </a:r>
          </a:p>
          <a:p>
            <a:r>
              <a:rPr lang="en-US" sz="2700" b="1" dirty="0"/>
              <a:t> </a:t>
            </a:r>
            <a:endParaRPr lang="en-US" sz="2700" dirty="0"/>
          </a:p>
          <a:p>
            <a:endParaRPr lang="en-US" dirty="0"/>
          </a:p>
        </p:txBody>
      </p:sp>
      <p:sp>
        <p:nvSpPr>
          <p:cNvPr id="4" name="Slide Number Placeholder 3"/>
          <p:cNvSpPr>
            <a:spLocks noGrp="1"/>
          </p:cNvSpPr>
          <p:nvPr>
            <p:ph type="sldNum" sz="quarter" idx="12"/>
          </p:nvPr>
        </p:nvSpPr>
        <p:spPr/>
        <p:txBody>
          <a:bodyPr/>
          <a:lstStyle/>
          <a:p>
            <a:fld id="{8C820DE8-B2A3-4495-B05C-4C28FA95D4C8}" type="slidenum">
              <a:rPr lang="en-US" smtClean="0"/>
              <a:pPr/>
              <a:t>9</a:t>
            </a:fld>
            <a:endParaRPr lang="en-US" dirty="0"/>
          </a:p>
        </p:txBody>
      </p:sp>
      <p:sp>
        <p:nvSpPr>
          <p:cNvPr id="5" name="TextBox 4"/>
          <p:cNvSpPr txBox="1"/>
          <p:nvPr/>
        </p:nvSpPr>
        <p:spPr>
          <a:xfrm>
            <a:off x="4325815" y="6352272"/>
            <a:ext cx="1908536" cy="646331"/>
          </a:xfrm>
          <a:prstGeom prst="rect">
            <a:avLst/>
          </a:prstGeom>
          <a:noFill/>
        </p:spPr>
        <p:txBody>
          <a:bodyPr wrap="none" rtlCol="0">
            <a:spAutoFit/>
          </a:bodyPr>
          <a:lstStyle/>
          <a:p>
            <a:r>
              <a:rPr lang="en-US" dirty="0"/>
              <a:t>Subject to change </a:t>
            </a:r>
          </a:p>
          <a:p>
            <a:endParaRPr lang="en-US" dirty="0"/>
          </a:p>
        </p:txBody>
      </p:sp>
    </p:spTree>
    <p:extLst>
      <p:ext uri="{BB962C8B-B14F-4D97-AF65-F5344CB8AC3E}">
        <p14:creationId xmlns:p14="http://schemas.microsoft.com/office/powerpoint/2010/main" val="1267982277"/>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3776</TotalTime>
  <Words>702</Words>
  <Application>Microsoft Office PowerPoint</Application>
  <PresentationFormat>Widescreen</PresentationFormat>
  <Paragraphs>177</Paragraphs>
  <Slides>10</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Franklin Gothic Book</vt:lpstr>
      <vt:lpstr>Franklin Gothic Medium</vt:lpstr>
      <vt:lpstr>Palatino Linotype</vt:lpstr>
      <vt:lpstr>Times New Roman</vt:lpstr>
      <vt:lpstr>Wingdings</vt:lpstr>
      <vt:lpstr>2_Office Theme</vt:lpstr>
      <vt:lpstr>PowerPoint Presentation</vt:lpstr>
      <vt:lpstr>Overview of Presentation</vt:lpstr>
      <vt:lpstr>S.133 An Act Relating to Mental Health Care and Care Coordination</vt:lpstr>
      <vt:lpstr>H.507 An Act Relating to Next Generation Medicaid ACO pilot project reporting requirements </vt:lpstr>
      <vt:lpstr>S.4 An Act Relating to publicly accessible meetings of an Accountable Care Organization’s Governing Body</vt:lpstr>
      <vt:lpstr>Other Legislative Items</vt:lpstr>
      <vt:lpstr>GMCB Required Reports for 2017</vt:lpstr>
      <vt:lpstr>GMCB Required Reports</vt:lpstr>
      <vt:lpstr>GMCB Schedule for the Next Three Months</vt:lpstr>
      <vt:lpstr>GMCB Schedule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Barrett, Susan</dc:creator>
  <cp:lastModifiedBy>Kennedy, Conor</cp:lastModifiedBy>
  <cp:revision>56</cp:revision>
  <cp:lastPrinted>2017-03-26T21:38:43Z</cp:lastPrinted>
  <dcterms:created xsi:type="dcterms:W3CDTF">2017-01-30T20:55:38Z</dcterms:created>
  <dcterms:modified xsi:type="dcterms:W3CDTF">2017-06-01T16:51:24Z</dcterms:modified>
</cp:coreProperties>
</file>