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embeddings/oleObject1.bin" ContentType="application/vnd.openxmlformats-officedocument.oleObject"/>
  <Override PartName="/ppt/tags/tag6.xml" ContentType="application/vnd.openxmlformats-officedocument.presentationml.tags+xml"/>
  <Override PartName="/ppt/embeddings/oleObject2.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embeddings/oleObject3.bin" ContentType="application/vnd.openxmlformats-officedocument.oleObject"/>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notesMasterIdLst>
    <p:notesMasterId r:id="rId18"/>
  </p:notesMasterIdLst>
  <p:handoutMasterIdLst>
    <p:handoutMasterId r:id="rId19"/>
  </p:handoutMasterIdLst>
  <p:sldIdLst>
    <p:sldId id="948" r:id="rId2"/>
    <p:sldId id="938" r:id="rId3"/>
    <p:sldId id="931" r:id="rId4"/>
    <p:sldId id="886" r:id="rId5"/>
    <p:sldId id="885" r:id="rId6"/>
    <p:sldId id="937" r:id="rId7"/>
    <p:sldId id="933" r:id="rId8"/>
    <p:sldId id="934" r:id="rId9"/>
    <p:sldId id="935" r:id="rId10"/>
    <p:sldId id="936" r:id="rId11"/>
    <p:sldId id="929" r:id="rId12"/>
    <p:sldId id="930" r:id="rId13"/>
    <p:sldId id="960" r:id="rId14"/>
    <p:sldId id="928" r:id="rId15"/>
    <p:sldId id="961" r:id="rId16"/>
    <p:sldId id="944" r:id="rId17"/>
  </p:sldIdLst>
  <p:sldSz cx="9144000" cy="6858000" type="screen4x3"/>
  <p:notesSz cx="7099300" cy="10234613"/>
  <p:custDataLst>
    <p:tags r:id="rId21"/>
  </p:custDataLst>
  <p:defaultTextStyle>
    <a:defPPr>
      <a:defRPr lang="de-DE"/>
    </a:defPPr>
    <a:lvl1pPr algn="l" defTabSz="957263" rtl="0" fontAlgn="base">
      <a:spcBef>
        <a:spcPct val="0"/>
      </a:spcBef>
      <a:spcAft>
        <a:spcPct val="0"/>
      </a:spcAft>
      <a:defRPr sz="1900" kern="1200">
        <a:solidFill>
          <a:schemeClr val="tx1"/>
        </a:solidFill>
        <a:latin typeface="Arial" pitchFamily="34" charset="0"/>
        <a:ea typeface="+mn-ea"/>
        <a:cs typeface="+mn-cs"/>
      </a:defRPr>
    </a:lvl1pPr>
    <a:lvl2pPr marL="477838" indent="-20638" algn="l" defTabSz="957263" rtl="0" fontAlgn="base">
      <a:spcBef>
        <a:spcPct val="0"/>
      </a:spcBef>
      <a:spcAft>
        <a:spcPct val="0"/>
      </a:spcAft>
      <a:defRPr sz="1900" kern="1200">
        <a:solidFill>
          <a:schemeClr val="tx1"/>
        </a:solidFill>
        <a:latin typeface="Arial" pitchFamily="34" charset="0"/>
        <a:ea typeface="+mn-ea"/>
        <a:cs typeface="+mn-cs"/>
      </a:defRPr>
    </a:lvl2pPr>
    <a:lvl3pPr marL="957263" indent="-42863" algn="l" defTabSz="957263" rtl="0" fontAlgn="base">
      <a:spcBef>
        <a:spcPct val="0"/>
      </a:spcBef>
      <a:spcAft>
        <a:spcPct val="0"/>
      </a:spcAft>
      <a:defRPr sz="1900" kern="1200">
        <a:solidFill>
          <a:schemeClr val="tx1"/>
        </a:solidFill>
        <a:latin typeface="Arial" pitchFamily="34" charset="0"/>
        <a:ea typeface="+mn-ea"/>
        <a:cs typeface="+mn-cs"/>
      </a:defRPr>
    </a:lvl3pPr>
    <a:lvl4pPr marL="1436688" indent="-65088" algn="l" defTabSz="957263" rtl="0" fontAlgn="base">
      <a:spcBef>
        <a:spcPct val="0"/>
      </a:spcBef>
      <a:spcAft>
        <a:spcPct val="0"/>
      </a:spcAft>
      <a:defRPr sz="1900" kern="1200">
        <a:solidFill>
          <a:schemeClr val="tx1"/>
        </a:solidFill>
        <a:latin typeface="Arial" pitchFamily="34" charset="0"/>
        <a:ea typeface="+mn-ea"/>
        <a:cs typeface="+mn-cs"/>
      </a:defRPr>
    </a:lvl4pPr>
    <a:lvl5pPr marL="1914525" indent="-85725" algn="l" defTabSz="957263" rtl="0" fontAlgn="base">
      <a:spcBef>
        <a:spcPct val="0"/>
      </a:spcBef>
      <a:spcAft>
        <a:spcPct val="0"/>
      </a:spcAft>
      <a:defRPr sz="1900" kern="1200">
        <a:solidFill>
          <a:schemeClr val="tx1"/>
        </a:solidFill>
        <a:latin typeface="Arial" pitchFamily="34" charset="0"/>
        <a:ea typeface="+mn-ea"/>
        <a:cs typeface="+mn-cs"/>
      </a:defRPr>
    </a:lvl5pPr>
    <a:lvl6pPr marL="2286000" algn="l" defTabSz="914400" rtl="0" eaLnBrk="1" latinLnBrk="0" hangingPunct="1">
      <a:defRPr sz="1900" kern="1200">
        <a:solidFill>
          <a:schemeClr val="tx1"/>
        </a:solidFill>
        <a:latin typeface="Arial" pitchFamily="34" charset="0"/>
        <a:ea typeface="+mn-ea"/>
        <a:cs typeface="+mn-cs"/>
      </a:defRPr>
    </a:lvl6pPr>
    <a:lvl7pPr marL="2743200" algn="l" defTabSz="914400" rtl="0" eaLnBrk="1" latinLnBrk="0" hangingPunct="1">
      <a:defRPr sz="1900" kern="1200">
        <a:solidFill>
          <a:schemeClr val="tx1"/>
        </a:solidFill>
        <a:latin typeface="Arial" pitchFamily="34" charset="0"/>
        <a:ea typeface="+mn-ea"/>
        <a:cs typeface="+mn-cs"/>
      </a:defRPr>
    </a:lvl7pPr>
    <a:lvl8pPr marL="3200400" algn="l" defTabSz="914400" rtl="0" eaLnBrk="1" latinLnBrk="0" hangingPunct="1">
      <a:defRPr sz="1900" kern="1200">
        <a:solidFill>
          <a:schemeClr val="tx1"/>
        </a:solidFill>
        <a:latin typeface="Arial" pitchFamily="34" charset="0"/>
        <a:ea typeface="+mn-ea"/>
        <a:cs typeface="+mn-cs"/>
      </a:defRPr>
    </a:lvl8pPr>
    <a:lvl9pPr marL="3657600" algn="l" defTabSz="914400" rtl="0" eaLnBrk="1" latinLnBrk="0" hangingPunct="1">
      <a:defRPr sz="19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i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8D74C2"/>
    <a:srgbClr val="C17DC2"/>
    <a:srgbClr val="347787"/>
    <a:srgbClr val="413535"/>
    <a:srgbClr val="979CA0"/>
    <a:srgbClr val="513438"/>
    <a:srgbClr val="363C3C"/>
    <a:srgbClr val="787274"/>
    <a:srgbClr val="404040"/>
    <a:srgbClr val="C90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79" autoAdjust="0"/>
  </p:normalViewPr>
  <p:slideViewPr>
    <p:cSldViewPr snapToGrid="0">
      <p:cViewPr>
        <p:scale>
          <a:sx n="59" d="100"/>
          <a:sy n="59" d="100"/>
        </p:scale>
        <p:origin x="-2024" y="-800"/>
      </p:cViewPr>
      <p:guideLst>
        <p:guide orient="horz" pos="114"/>
        <p:guide orient="horz" pos="432"/>
        <p:guide pos="5145"/>
      </p:guideLst>
    </p:cSldViewPr>
  </p:slideViewPr>
  <p:notesTextViewPr>
    <p:cViewPr>
      <p:scale>
        <a:sx n="100" d="100"/>
        <a:sy n="100" d="100"/>
      </p:scale>
      <p:origin x="0" y="0"/>
    </p:cViewPr>
  </p:notesTextViewPr>
  <p:sorterViewPr>
    <p:cViewPr>
      <p:scale>
        <a:sx n="137" d="100"/>
        <a:sy n="137" d="100"/>
      </p:scale>
      <p:origin x="0" y="2608"/>
    </p:cViewPr>
  </p:sorterViewPr>
  <p:notesViewPr>
    <p:cSldViewPr snapToGrid="0">
      <p:cViewPr varScale="1">
        <p:scale>
          <a:sx n="79" d="100"/>
          <a:sy n="79" d="100"/>
        </p:scale>
        <p:origin x="-3408"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tags" Target="tags/tag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embeddings/oleObject3.bin"/></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ugues:Desktop:EPHE%20interm%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71354994372606"/>
          <c:y val="0.0343533954316967"/>
          <c:w val="0.636972300984271"/>
          <c:h val="0.888131825508667"/>
        </c:manualLayout>
      </c:layout>
      <c:lineChart>
        <c:grouping val="standard"/>
        <c:varyColors val="0"/>
        <c:ser>
          <c:idx val="0"/>
          <c:order val="0"/>
          <c:tx>
            <c:strRef>
              <c:f>Blad1!$D$6</c:f>
              <c:strCache>
                <c:ptCount val="1"/>
                <c:pt idx="0">
                  <c:v>Holtenbroek</c:v>
                </c:pt>
              </c:strCache>
            </c:strRef>
          </c:tx>
          <c:spPr>
            <a:ln w="53975"/>
          </c:spPr>
          <c:marker>
            <c:symbol val="none"/>
          </c:marker>
          <c:cat>
            <c:numRef>
              <c:f>Blad1!$E$5:$M$5</c:f>
              <c:numCache>
                <c:formatCode>General</c:formatCode>
                <c:ptCount val="9"/>
                <c:pt idx="0">
                  <c:v>1980.0</c:v>
                </c:pt>
                <c:pt idx="1">
                  <c:v>1984.0</c:v>
                </c:pt>
                <c:pt idx="2">
                  <c:v>1988.0</c:v>
                </c:pt>
                <c:pt idx="3">
                  <c:v>1991.0</c:v>
                </c:pt>
                <c:pt idx="4">
                  <c:v>1994.0</c:v>
                </c:pt>
                <c:pt idx="5">
                  <c:v>1997.0</c:v>
                </c:pt>
                <c:pt idx="6">
                  <c:v>2006.0</c:v>
                </c:pt>
                <c:pt idx="7">
                  <c:v>2009.0</c:v>
                </c:pt>
                <c:pt idx="8">
                  <c:v>2012.0</c:v>
                </c:pt>
              </c:numCache>
            </c:numRef>
          </c:cat>
          <c:val>
            <c:numRef>
              <c:f>Blad1!$E$6:$M$6</c:f>
              <c:numCache>
                <c:formatCode>General</c:formatCode>
                <c:ptCount val="9"/>
                <c:pt idx="6">
                  <c:v>16.8</c:v>
                </c:pt>
                <c:pt idx="7">
                  <c:v>18.0</c:v>
                </c:pt>
                <c:pt idx="8">
                  <c:v>16.2</c:v>
                </c:pt>
              </c:numCache>
            </c:numRef>
          </c:val>
          <c:smooth val="0"/>
        </c:ser>
        <c:ser>
          <c:idx val="1"/>
          <c:order val="1"/>
          <c:tx>
            <c:strRef>
              <c:f>Blad1!$D$7</c:f>
              <c:strCache>
                <c:ptCount val="1"/>
                <c:pt idx="0">
                  <c:v>Diezerpoort</c:v>
                </c:pt>
              </c:strCache>
            </c:strRef>
          </c:tx>
          <c:spPr>
            <a:ln w="53975"/>
          </c:spPr>
          <c:marker>
            <c:symbol val="none"/>
          </c:marker>
          <c:cat>
            <c:numRef>
              <c:f>Blad1!$E$5:$M$5</c:f>
              <c:numCache>
                <c:formatCode>General</c:formatCode>
                <c:ptCount val="9"/>
                <c:pt idx="0">
                  <c:v>1980.0</c:v>
                </c:pt>
                <c:pt idx="1">
                  <c:v>1984.0</c:v>
                </c:pt>
                <c:pt idx="2">
                  <c:v>1988.0</c:v>
                </c:pt>
                <c:pt idx="3">
                  <c:v>1991.0</c:v>
                </c:pt>
                <c:pt idx="4">
                  <c:v>1994.0</c:v>
                </c:pt>
                <c:pt idx="5">
                  <c:v>1997.0</c:v>
                </c:pt>
                <c:pt idx="6">
                  <c:v>2006.0</c:v>
                </c:pt>
                <c:pt idx="7">
                  <c:v>2009.0</c:v>
                </c:pt>
                <c:pt idx="8">
                  <c:v>2012.0</c:v>
                </c:pt>
              </c:numCache>
            </c:numRef>
          </c:cat>
          <c:val>
            <c:numRef>
              <c:f>Blad1!$E$7:$M$7</c:f>
              <c:numCache>
                <c:formatCode>General</c:formatCode>
                <c:ptCount val="9"/>
                <c:pt idx="6">
                  <c:v>17.0</c:v>
                </c:pt>
                <c:pt idx="7">
                  <c:v>17.5</c:v>
                </c:pt>
                <c:pt idx="8">
                  <c:v>16.0</c:v>
                </c:pt>
              </c:numCache>
            </c:numRef>
          </c:val>
          <c:smooth val="0"/>
        </c:ser>
        <c:ser>
          <c:idx val="2"/>
          <c:order val="2"/>
          <c:tx>
            <c:strRef>
              <c:f>Blad1!$D$8</c:f>
              <c:strCache>
                <c:ptCount val="1"/>
                <c:pt idx="0">
                  <c:v>Zwolle</c:v>
                </c:pt>
              </c:strCache>
            </c:strRef>
          </c:tx>
          <c:spPr>
            <a:ln w="53975">
              <a:solidFill>
                <a:srgbClr val="FF0000"/>
              </a:solidFill>
            </a:ln>
          </c:spPr>
          <c:marker>
            <c:symbol val="none"/>
          </c:marker>
          <c:cat>
            <c:numRef>
              <c:f>Blad1!$E$5:$M$5</c:f>
              <c:numCache>
                <c:formatCode>General</c:formatCode>
                <c:ptCount val="9"/>
                <c:pt idx="0">
                  <c:v>1980.0</c:v>
                </c:pt>
                <c:pt idx="1">
                  <c:v>1984.0</c:v>
                </c:pt>
                <c:pt idx="2">
                  <c:v>1988.0</c:v>
                </c:pt>
                <c:pt idx="3">
                  <c:v>1991.0</c:v>
                </c:pt>
                <c:pt idx="4">
                  <c:v>1994.0</c:v>
                </c:pt>
                <c:pt idx="5">
                  <c:v>1997.0</c:v>
                </c:pt>
                <c:pt idx="6">
                  <c:v>2006.0</c:v>
                </c:pt>
                <c:pt idx="7">
                  <c:v>2009.0</c:v>
                </c:pt>
                <c:pt idx="8">
                  <c:v>2012.0</c:v>
                </c:pt>
              </c:numCache>
            </c:numRef>
          </c:cat>
          <c:val>
            <c:numRef>
              <c:f>Blad1!$E$8:$M$8</c:f>
              <c:numCache>
                <c:formatCode>General</c:formatCode>
                <c:ptCount val="9"/>
                <c:pt idx="6">
                  <c:v>11.7</c:v>
                </c:pt>
                <c:pt idx="7">
                  <c:v>12.1</c:v>
                </c:pt>
                <c:pt idx="8">
                  <c:v>10.6</c:v>
                </c:pt>
              </c:numCache>
            </c:numRef>
          </c:val>
          <c:smooth val="0"/>
        </c:ser>
        <c:ser>
          <c:idx val="3"/>
          <c:order val="3"/>
          <c:tx>
            <c:strRef>
              <c:f>Blad1!$D$9</c:f>
              <c:strCache>
                <c:ptCount val="1"/>
                <c:pt idx="0">
                  <c:v>Nederland</c:v>
                </c:pt>
              </c:strCache>
            </c:strRef>
          </c:tx>
          <c:spPr>
            <a:ln w="53975"/>
          </c:spPr>
          <c:marker>
            <c:symbol val="none"/>
          </c:marker>
          <c:cat>
            <c:numRef>
              <c:f>Blad1!$E$5:$M$5</c:f>
              <c:numCache>
                <c:formatCode>General</c:formatCode>
                <c:ptCount val="9"/>
                <c:pt idx="0">
                  <c:v>1980.0</c:v>
                </c:pt>
                <c:pt idx="1">
                  <c:v>1984.0</c:v>
                </c:pt>
                <c:pt idx="2">
                  <c:v>1988.0</c:v>
                </c:pt>
                <c:pt idx="3">
                  <c:v>1991.0</c:v>
                </c:pt>
                <c:pt idx="4">
                  <c:v>1994.0</c:v>
                </c:pt>
                <c:pt idx="5">
                  <c:v>1997.0</c:v>
                </c:pt>
                <c:pt idx="6">
                  <c:v>2006.0</c:v>
                </c:pt>
                <c:pt idx="7">
                  <c:v>2009.0</c:v>
                </c:pt>
                <c:pt idx="8">
                  <c:v>2012.0</c:v>
                </c:pt>
              </c:numCache>
            </c:numRef>
          </c:cat>
          <c:val>
            <c:numRef>
              <c:f>Blad1!$E$9:$M$9</c:f>
              <c:numCache>
                <c:formatCode>General</c:formatCode>
                <c:ptCount val="9"/>
                <c:pt idx="0">
                  <c:v>6.149999999999999</c:v>
                </c:pt>
                <c:pt idx="1">
                  <c:v>7.0</c:v>
                </c:pt>
                <c:pt idx="2">
                  <c:v>8.1</c:v>
                </c:pt>
                <c:pt idx="3">
                  <c:v>9.0</c:v>
                </c:pt>
                <c:pt idx="4">
                  <c:v>10.0</c:v>
                </c:pt>
                <c:pt idx="5">
                  <c:v>11.2</c:v>
                </c:pt>
                <c:pt idx="6">
                  <c:v>12.7</c:v>
                </c:pt>
                <c:pt idx="7">
                  <c:v>14.1</c:v>
                </c:pt>
              </c:numCache>
            </c:numRef>
          </c:val>
          <c:smooth val="0"/>
        </c:ser>
        <c:dLbls>
          <c:showLegendKey val="0"/>
          <c:showVal val="0"/>
          <c:showCatName val="0"/>
          <c:showSerName val="0"/>
          <c:showPercent val="0"/>
          <c:showBubbleSize val="0"/>
        </c:dLbls>
        <c:marker val="1"/>
        <c:smooth val="0"/>
        <c:axId val="2104926424"/>
        <c:axId val="2105491288"/>
      </c:lineChart>
      <c:catAx>
        <c:axId val="2104926424"/>
        <c:scaling>
          <c:orientation val="minMax"/>
        </c:scaling>
        <c:delete val="0"/>
        <c:axPos val="b"/>
        <c:numFmt formatCode="General" sourceLinked="1"/>
        <c:majorTickMark val="out"/>
        <c:minorTickMark val="none"/>
        <c:tickLblPos val="nextTo"/>
        <c:txPr>
          <a:bodyPr/>
          <a:lstStyle/>
          <a:p>
            <a:pPr>
              <a:defRPr sz="1100" b="1"/>
            </a:pPr>
            <a:endParaRPr lang="fr-FR"/>
          </a:p>
        </c:txPr>
        <c:crossAx val="2105491288"/>
        <c:crosses val="autoZero"/>
        <c:auto val="1"/>
        <c:lblAlgn val="ctr"/>
        <c:lblOffset val="100"/>
        <c:noMultiLvlLbl val="0"/>
      </c:catAx>
      <c:valAx>
        <c:axId val="2105491288"/>
        <c:scaling>
          <c:orientation val="minMax"/>
        </c:scaling>
        <c:delete val="0"/>
        <c:axPos val="l"/>
        <c:majorGridlines/>
        <c:numFmt formatCode="General" sourceLinked="1"/>
        <c:majorTickMark val="out"/>
        <c:minorTickMark val="none"/>
        <c:tickLblPos val="nextTo"/>
        <c:txPr>
          <a:bodyPr/>
          <a:lstStyle/>
          <a:p>
            <a:pPr>
              <a:defRPr sz="1400" b="1"/>
            </a:pPr>
            <a:endParaRPr lang="fr-FR"/>
          </a:p>
        </c:txPr>
        <c:crossAx val="210492642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475964887607913"/>
          <c:y val="0.0415335463258786"/>
          <c:w val="0.791518007467923"/>
          <c:h val="0.782076637853375"/>
        </c:manualLayout>
      </c:layout>
      <c:barChart>
        <c:barDir val="col"/>
        <c:grouping val="stacked"/>
        <c:varyColors val="0"/>
        <c:ser>
          <c:idx val="0"/>
          <c:order val="0"/>
          <c:tx>
            <c:strRef>
              <c:f>Feuil5!$AC$6</c:f>
              <c:strCache>
                <c:ptCount val="1"/>
                <c:pt idx="0">
                  <c:v>France</c:v>
                </c:pt>
              </c:strCache>
            </c:strRef>
          </c:tx>
          <c:spPr>
            <a:solidFill>
              <a:srgbClr val="FF6600"/>
            </a:solidFill>
            <a:effectLst/>
          </c:spPr>
          <c:invertIfNegative val="0"/>
          <c:cat>
            <c:multiLvlStrRef>
              <c:f>Feuil5!$AD$4:$AK$5</c:f>
              <c:multiLvlStrCache>
                <c:ptCount val="8"/>
                <c:lvl>
                  <c:pt idx="0">
                    <c:v>T0</c:v>
                  </c:pt>
                  <c:pt idx="1">
                    <c:v>T1</c:v>
                  </c:pt>
                  <c:pt idx="2">
                    <c:v>T0</c:v>
                  </c:pt>
                  <c:pt idx="3">
                    <c:v>T1</c:v>
                  </c:pt>
                  <c:pt idx="4">
                    <c:v>T0</c:v>
                  </c:pt>
                  <c:pt idx="5">
                    <c:v>T1</c:v>
                  </c:pt>
                  <c:pt idx="6">
                    <c:v>T0</c:v>
                  </c:pt>
                  <c:pt idx="7">
                    <c:v>T1</c:v>
                  </c:pt>
                </c:lvl>
                <c:lvl>
                  <c:pt idx="0">
                    <c:v>F&amp;V (3)</c:v>
                  </c:pt>
                  <c:pt idx="2">
                    <c:v>Water consumption (4)</c:v>
                  </c:pt>
                  <c:pt idx="4">
                    <c:v>Physical activities (5) </c:v>
                  </c:pt>
                  <c:pt idx="6">
                    <c:v>Sleeping(2)</c:v>
                  </c:pt>
                </c:lvl>
              </c:multiLvlStrCache>
            </c:multiLvlStrRef>
          </c:cat>
          <c:val>
            <c:numRef>
              <c:f>Feuil5!$AD$6:$AK$6</c:f>
              <c:numCache>
                <c:formatCode>General</c:formatCode>
                <c:ptCount val="8"/>
                <c:pt idx="0">
                  <c:v>0.0</c:v>
                </c:pt>
                <c:pt idx="1">
                  <c:v>0.0</c:v>
                </c:pt>
                <c:pt idx="2">
                  <c:v>0.0</c:v>
                </c:pt>
                <c:pt idx="3">
                  <c:v>1.0</c:v>
                </c:pt>
                <c:pt idx="4">
                  <c:v>3.0</c:v>
                </c:pt>
                <c:pt idx="5">
                  <c:v>0.0</c:v>
                </c:pt>
                <c:pt idx="6">
                  <c:v>0.0</c:v>
                </c:pt>
                <c:pt idx="7">
                  <c:v>0.0</c:v>
                </c:pt>
              </c:numCache>
            </c:numRef>
          </c:val>
        </c:ser>
        <c:ser>
          <c:idx val="1"/>
          <c:order val="1"/>
          <c:tx>
            <c:strRef>
              <c:f>Feuil5!$AC$7</c:f>
              <c:strCache>
                <c:ptCount val="1"/>
                <c:pt idx="0">
                  <c:v>Belgium</c:v>
                </c:pt>
              </c:strCache>
            </c:strRef>
          </c:tx>
          <c:spPr>
            <a:solidFill>
              <a:srgbClr val="404040"/>
            </a:solidFill>
            <a:effectLst/>
          </c:spPr>
          <c:invertIfNegative val="0"/>
          <c:cat>
            <c:multiLvlStrRef>
              <c:f>Feuil5!$AD$4:$AK$5</c:f>
              <c:multiLvlStrCache>
                <c:ptCount val="8"/>
                <c:lvl>
                  <c:pt idx="0">
                    <c:v>T0</c:v>
                  </c:pt>
                  <c:pt idx="1">
                    <c:v>T1</c:v>
                  </c:pt>
                  <c:pt idx="2">
                    <c:v>T0</c:v>
                  </c:pt>
                  <c:pt idx="3">
                    <c:v>T1</c:v>
                  </c:pt>
                  <c:pt idx="4">
                    <c:v>T0</c:v>
                  </c:pt>
                  <c:pt idx="5">
                    <c:v>T1</c:v>
                  </c:pt>
                  <c:pt idx="6">
                    <c:v>T0</c:v>
                  </c:pt>
                  <c:pt idx="7">
                    <c:v>T1</c:v>
                  </c:pt>
                </c:lvl>
                <c:lvl>
                  <c:pt idx="0">
                    <c:v>F&amp;V (3)</c:v>
                  </c:pt>
                  <c:pt idx="2">
                    <c:v>Water consumption (4)</c:v>
                  </c:pt>
                  <c:pt idx="4">
                    <c:v>Physical activities (5) </c:v>
                  </c:pt>
                  <c:pt idx="6">
                    <c:v>Sleeping(2)</c:v>
                  </c:pt>
                </c:lvl>
              </c:multiLvlStrCache>
            </c:multiLvlStrRef>
          </c:cat>
          <c:val>
            <c:numRef>
              <c:f>Feuil5!$AD$7:$AK$7</c:f>
              <c:numCache>
                <c:formatCode>General</c:formatCode>
                <c:ptCount val="8"/>
                <c:pt idx="0">
                  <c:v>0.0</c:v>
                </c:pt>
                <c:pt idx="1">
                  <c:v>0.0</c:v>
                </c:pt>
                <c:pt idx="2">
                  <c:v>1.0</c:v>
                </c:pt>
                <c:pt idx="3">
                  <c:v>0.0</c:v>
                </c:pt>
                <c:pt idx="4">
                  <c:v>5.0</c:v>
                </c:pt>
                <c:pt idx="5">
                  <c:v>1.0</c:v>
                </c:pt>
                <c:pt idx="6">
                  <c:v>0.0</c:v>
                </c:pt>
                <c:pt idx="7">
                  <c:v>0.0</c:v>
                </c:pt>
              </c:numCache>
            </c:numRef>
          </c:val>
        </c:ser>
        <c:ser>
          <c:idx val="2"/>
          <c:order val="2"/>
          <c:tx>
            <c:strRef>
              <c:f>Feuil5!$AC$8</c:f>
              <c:strCache>
                <c:ptCount val="1"/>
                <c:pt idx="0">
                  <c:v>Greece</c:v>
                </c:pt>
              </c:strCache>
            </c:strRef>
          </c:tx>
          <c:spPr>
            <a:solidFill>
              <a:srgbClr val="BBC609"/>
            </a:solidFill>
            <a:effectLst/>
          </c:spPr>
          <c:invertIfNegative val="0"/>
          <c:cat>
            <c:multiLvlStrRef>
              <c:f>Feuil5!$AD$4:$AK$5</c:f>
              <c:multiLvlStrCache>
                <c:ptCount val="8"/>
                <c:lvl>
                  <c:pt idx="0">
                    <c:v>T0</c:v>
                  </c:pt>
                  <c:pt idx="1">
                    <c:v>T1</c:v>
                  </c:pt>
                  <c:pt idx="2">
                    <c:v>T0</c:v>
                  </c:pt>
                  <c:pt idx="3">
                    <c:v>T1</c:v>
                  </c:pt>
                  <c:pt idx="4">
                    <c:v>T0</c:v>
                  </c:pt>
                  <c:pt idx="5">
                    <c:v>T1</c:v>
                  </c:pt>
                  <c:pt idx="6">
                    <c:v>T0</c:v>
                  </c:pt>
                  <c:pt idx="7">
                    <c:v>T1</c:v>
                  </c:pt>
                </c:lvl>
                <c:lvl>
                  <c:pt idx="0">
                    <c:v>F&amp;V (3)</c:v>
                  </c:pt>
                  <c:pt idx="2">
                    <c:v>Water consumption (4)</c:v>
                  </c:pt>
                  <c:pt idx="4">
                    <c:v>Physical activities (5) </c:v>
                  </c:pt>
                  <c:pt idx="6">
                    <c:v>Sleeping(2)</c:v>
                  </c:pt>
                </c:lvl>
              </c:multiLvlStrCache>
            </c:multiLvlStrRef>
          </c:cat>
          <c:val>
            <c:numRef>
              <c:f>Feuil5!$AD$8:$AK$8</c:f>
              <c:numCache>
                <c:formatCode>General</c:formatCode>
                <c:ptCount val="8"/>
                <c:pt idx="0">
                  <c:v>0.0</c:v>
                </c:pt>
                <c:pt idx="1">
                  <c:v>0.0</c:v>
                </c:pt>
                <c:pt idx="2">
                  <c:v>0.0</c:v>
                </c:pt>
                <c:pt idx="3">
                  <c:v>0.0</c:v>
                </c:pt>
                <c:pt idx="4">
                  <c:v>2.0</c:v>
                </c:pt>
                <c:pt idx="5">
                  <c:v>2.0</c:v>
                </c:pt>
                <c:pt idx="6">
                  <c:v>0.0</c:v>
                </c:pt>
                <c:pt idx="7">
                  <c:v>0.0</c:v>
                </c:pt>
              </c:numCache>
            </c:numRef>
          </c:val>
        </c:ser>
        <c:ser>
          <c:idx val="3"/>
          <c:order val="3"/>
          <c:tx>
            <c:strRef>
              <c:f>Feuil5!$AC$9</c:f>
              <c:strCache>
                <c:ptCount val="1"/>
                <c:pt idx="0">
                  <c:v>Netherlands</c:v>
                </c:pt>
              </c:strCache>
            </c:strRef>
          </c:tx>
          <c:spPr>
            <a:solidFill>
              <a:srgbClr val="41A566"/>
            </a:solidFill>
            <a:effectLst/>
          </c:spPr>
          <c:invertIfNegative val="0"/>
          <c:cat>
            <c:multiLvlStrRef>
              <c:f>Feuil5!$AD$4:$AK$5</c:f>
              <c:multiLvlStrCache>
                <c:ptCount val="8"/>
                <c:lvl>
                  <c:pt idx="0">
                    <c:v>T0</c:v>
                  </c:pt>
                  <c:pt idx="1">
                    <c:v>T1</c:v>
                  </c:pt>
                  <c:pt idx="2">
                    <c:v>T0</c:v>
                  </c:pt>
                  <c:pt idx="3">
                    <c:v>T1</c:v>
                  </c:pt>
                  <c:pt idx="4">
                    <c:v>T0</c:v>
                  </c:pt>
                  <c:pt idx="5">
                    <c:v>T1</c:v>
                  </c:pt>
                  <c:pt idx="6">
                    <c:v>T0</c:v>
                  </c:pt>
                  <c:pt idx="7">
                    <c:v>T1</c:v>
                  </c:pt>
                </c:lvl>
                <c:lvl>
                  <c:pt idx="0">
                    <c:v>F&amp;V (3)</c:v>
                  </c:pt>
                  <c:pt idx="2">
                    <c:v>Water consumption (4)</c:v>
                  </c:pt>
                  <c:pt idx="4">
                    <c:v>Physical activities (5) </c:v>
                  </c:pt>
                  <c:pt idx="6">
                    <c:v>Sleeping(2)</c:v>
                  </c:pt>
                </c:lvl>
              </c:multiLvlStrCache>
            </c:multiLvlStrRef>
          </c:cat>
          <c:val>
            <c:numRef>
              <c:f>Feuil5!$AD$9:$AK$9</c:f>
              <c:numCache>
                <c:formatCode>General</c:formatCode>
                <c:ptCount val="8"/>
                <c:pt idx="0">
                  <c:v>1.0</c:v>
                </c:pt>
                <c:pt idx="1">
                  <c:v>0.0</c:v>
                </c:pt>
                <c:pt idx="2">
                  <c:v>1.0</c:v>
                </c:pt>
                <c:pt idx="3">
                  <c:v>0.0</c:v>
                </c:pt>
                <c:pt idx="4">
                  <c:v>0.0</c:v>
                </c:pt>
                <c:pt idx="5">
                  <c:v>0.0</c:v>
                </c:pt>
                <c:pt idx="6">
                  <c:v>2.0</c:v>
                </c:pt>
                <c:pt idx="7">
                  <c:v>0.0</c:v>
                </c:pt>
              </c:numCache>
            </c:numRef>
          </c:val>
        </c:ser>
        <c:ser>
          <c:idx val="4"/>
          <c:order val="4"/>
          <c:tx>
            <c:strRef>
              <c:f>Feuil5!$AC$10</c:f>
              <c:strCache>
                <c:ptCount val="1"/>
                <c:pt idx="0">
                  <c:v>Portugal</c:v>
                </c:pt>
              </c:strCache>
            </c:strRef>
          </c:tx>
          <c:spPr>
            <a:solidFill>
              <a:srgbClr val="CF386C"/>
            </a:solidFill>
            <a:effectLst/>
          </c:spPr>
          <c:invertIfNegative val="0"/>
          <c:cat>
            <c:multiLvlStrRef>
              <c:f>Feuil5!$AD$4:$AK$5</c:f>
              <c:multiLvlStrCache>
                <c:ptCount val="8"/>
                <c:lvl>
                  <c:pt idx="0">
                    <c:v>T0</c:v>
                  </c:pt>
                  <c:pt idx="1">
                    <c:v>T1</c:v>
                  </c:pt>
                  <c:pt idx="2">
                    <c:v>T0</c:v>
                  </c:pt>
                  <c:pt idx="3">
                    <c:v>T1</c:v>
                  </c:pt>
                  <c:pt idx="4">
                    <c:v>T0</c:v>
                  </c:pt>
                  <c:pt idx="5">
                    <c:v>T1</c:v>
                  </c:pt>
                  <c:pt idx="6">
                    <c:v>T0</c:v>
                  </c:pt>
                  <c:pt idx="7">
                    <c:v>T1</c:v>
                  </c:pt>
                </c:lvl>
                <c:lvl>
                  <c:pt idx="0">
                    <c:v>F&amp;V (3)</c:v>
                  </c:pt>
                  <c:pt idx="2">
                    <c:v>Water consumption (4)</c:v>
                  </c:pt>
                  <c:pt idx="4">
                    <c:v>Physical activities (5) </c:v>
                  </c:pt>
                  <c:pt idx="6">
                    <c:v>Sleeping(2)</c:v>
                  </c:pt>
                </c:lvl>
              </c:multiLvlStrCache>
            </c:multiLvlStrRef>
          </c:cat>
          <c:val>
            <c:numRef>
              <c:f>Feuil5!$AD$10:$AK$10</c:f>
              <c:numCache>
                <c:formatCode>General</c:formatCode>
                <c:ptCount val="8"/>
                <c:pt idx="0">
                  <c:v>3.0</c:v>
                </c:pt>
                <c:pt idx="1">
                  <c:v>3.0</c:v>
                </c:pt>
                <c:pt idx="2">
                  <c:v>2.0</c:v>
                </c:pt>
                <c:pt idx="3">
                  <c:v>0.0</c:v>
                </c:pt>
                <c:pt idx="4">
                  <c:v>3.0</c:v>
                </c:pt>
                <c:pt idx="5">
                  <c:v>1.0</c:v>
                </c:pt>
                <c:pt idx="6">
                  <c:v>0.0</c:v>
                </c:pt>
                <c:pt idx="7">
                  <c:v>0.0</c:v>
                </c:pt>
              </c:numCache>
            </c:numRef>
          </c:val>
        </c:ser>
        <c:ser>
          <c:idx val="5"/>
          <c:order val="5"/>
          <c:tx>
            <c:strRef>
              <c:f>Feuil5!$AC$11</c:f>
              <c:strCache>
                <c:ptCount val="1"/>
                <c:pt idx="0">
                  <c:v>Romania</c:v>
                </c:pt>
              </c:strCache>
            </c:strRef>
          </c:tx>
          <c:spPr>
            <a:solidFill>
              <a:srgbClr val="149BAA"/>
            </a:solidFill>
            <a:effectLst/>
          </c:spPr>
          <c:invertIfNegative val="0"/>
          <c:cat>
            <c:multiLvlStrRef>
              <c:f>Feuil5!$AD$4:$AK$5</c:f>
              <c:multiLvlStrCache>
                <c:ptCount val="8"/>
                <c:lvl>
                  <c:pt idx="0">
                    <c:v>T0</c:v>
                  </c:pt>
                  <c:pt idx="1">
                    <c:v>T1</c:v>
                  </c:pt>
                  <c:pt idx="2">
                    <c:v>T0</c:v>
                  </c:pt>
                  <c:pt idx="3">
                    <c:v>T1</c:v>
                  </c:pt>
                  <c:pt idx="4">
                    <c:v>T0</c:v>
                  </c:pt>
                  <c:pt idx="5">
                    <c:v>T1</c:v>
                  </c:pt>
                  <c:pt idx="6">
                    <c:v>T0</c:v>
                  </c:pt>
                  <c:pt idx="7">
                    <c:v>T1</c:v>
                  </c:pt>
                </c:lvl>
                <c:lvl>
                  <c:pt idx="0">
                    <c:v>F&amp;V (3)</c:v>
                  </c:pt>
                  <c:pt idx="2">
                    <c:v>Water consumption (4)</c:v>
                  </c:pt>
                  <c:pt idx="4">
                    <c:v>Physical activities (5) </c:v>
                  </c:pt>
                  <c:pt idx="6">
                    <c:v>Sleeping(2)</c:v>
                  </c:pt>
                </c:lvl>
              </c:multiLvlStrCache>
            </c:multiLvlStrRef>
          </c:cat>
          <c:val>
            <c:numRef>
              <c:f>Feuil5!$AD$11:$AK$11</c:f>
              <c:numCache>
                <c:formatCode>General</c:formatCode>
                <c:ptCount val="8"/>
                <c:pt idx="0">
                  <c:v>2.0</c:v>
                </c:pt>
                <c:pt idx="1">
                  <c:v>0.0</c:v>
                </c:pt>
                <c:pt idx="2">
                  <c:v>4.0</c:v>
                </c:pt>
                <c:pt idx="3">
                  <c:v>2.0</c:v>
                </c:pt>
                <c:pt idx="4">
                  <c:v>2.0</c:v>
                </c:pt>
                <c:pt idx="5">
                  <c:v>0.0</c:v>
                </c:pt>
                <c:pt idx="6">
                  <c:v>0.0</c:v>
                </c:pt>
                <c:pt idx="7">
                  <c:v>0.0</c:v>
                </c:pt>
              </c:numCache>
            </c:numRef>
          </c:val>
        </c:ser>
        <c:ser>
          <c:idx val="6"/>
          <c:order val="6"/>
          <c:tx>
            <c:strRef>
              <c:f>Feuil5!$AC$12</c:f>
              <c:strCache>
                <c:ptCount val="1"/>
                <c:pt idx="0">
                  <c:v>Bulgaria</c:v>
                </c:pt>
              </c:strCache>
            </c:strRef>
          </c:tx>
          <c:spPr>
            <a:solidFill>
              <a:srgbClr val="FCAE28"/>
            </a:solidFill>
            <a:effectLst/>
          </c:spPr>
          <c:invertIfNegative val="0"/>
          <c:cat>
            <c:multiLvlStrRef>
              <c:f>Feuil5!$AD$4:$AK$5</c:f>
              <c:multiLvlStrCache>
                <c:ptCount val="8"/>
                <c:lvl>
                  <c:pt idx="0">
                    <c:v>T0</c:v>
                  </c:pt>
                  <c:pt idx="1">
                    <c:v>T1</c:v>
                  </c:pt>
                  <c:pt idx="2">
                    <c:v>T0</c:v>
                  </c:pt>
                  <c:pt idx="3">
                    <c:v>T1</c:v>
                  </c:pt>
                  <c:pt idx="4">
                    <c:v>T0</c:v>
                  </c:pt>
                  <c:pt idx="5">
                    <c:v>T1</c:v>
                  </c:pt>
                  <c:pt idx="6">
                    <c:v>T0</c:v>
                  </c:pt>
                  <c:pt idx="7">
                    <c:v>T1</c:v>
                  </c:pt>
                </c:lvl>
                <c:lvl>
                  <c:pt idx="0">
                    <c:v>F&amp;V (3)</c:v>
                  </c:pt>
                  <c:pt idx="2">
                    <c:v>Water consumption (4)</c:v>
                  </c:pt>
                  <c:pt idx="4">
                    <c:v>Physical activities (5) </c:v>
                  </c:pt>
                  <c:pt idx="6">
                    <c:v>Sleeping(2)</c:v>
                  </c:pt>
                </c:lvl>
              </c:multiLvlStrCache>
            </c:multiLvlStrRef>
          </c:cat>
          <c:val>
            <c:numRef>
              <c:f>Feuil5!$AD$12:$AK$12</c:f>
              <c:numCache>
                <c:formatCode>General</c:formatCode>
                <c:ptCount val="8"/>
                <c:pt idx="0">
                  <c:v>0.0</c:v>
                </c:pt>
                <c:pt idx="1">
                  <c:v>0.0</c:v>
                </c:pt>
                <c:pt idx="2">
                  <c:v>1.0</c:v>
                </c:pt>
                <c:pt idx="3">
                  <c:v>0.0</c:v>
                </c:pt>
                <c:pt idx="4">
                  <c:v>3.0</c:v>
                </c:pt>
                <c:pt idx="5">
                  <c:v>0.0</c:v>
                </c:pt>
                <c:pt idx="6">
                  <c:v>0.0</c:v>
                </c:pt>
                <c:pt idx="7">
                  <c:v>0.0</c:v>
                </c:pt>
              </c:numCache>
            </c:numRef>
          </c:val>
        </c:ser>
        <c:dLbls>
          <c:showLegendKey val="0"/>
          <c:showVal val="0"/>
          <c:showCatName val="0"/>
          <c:showSerName val="0"/>
          <c:showPercent val="0"/>
          <c:showBubbleSize val="0"/>
        </c:dLbls>
        <c:gapWidth val="220"/>
        <c:overlap val="100"/>
        <c:axId val="-2128645928"/>
        <c:axId val="-2128643080"/>
      </c:barChart>
      <c:catAx>
        <c:axId val="-2128645928"/>
        <c:scaling>
          <c:orientation val="minMax"/>
        </c:scaling>
        <c:delete val="1"/>
        <c:axPos val="b"/>
        <c:majorTickMark val="out"/>
        <c:minorTickMark val="none"/>
        <c:tickLblPos val="none"/>
        <c:crossAx val="-2128643080"/>
        <c:crosses val="autoZero"/>
        <c:auto val="1"/>
        <c:lblAlgn val="ctr"/>
        <c:lblOffset val="100"/>
        <c:noMultiLvlLbl val="0"/>
      </c:catAx>
      <c:valAx>
        <c:axId val="-2128643080"/>
        <c:scaling>
          <c:orientation val="minMax"/>
        </c:scaling>
        <c:delete val="0"/>
        <c:axPos val="l"/>
        <c:majorGridlines/>
        <c:numFmt formatCode="General" sourceLinked="1"/>
        <c:majorTickMark val="out"/>
        <c:minorTickMark val="none"/>
        <c:tickLblPos val="nextTo"/>
        <c:spPr>
          <a:ln>
            <a:noFill/>
          </a:ln>
        </c:spPr>
        <c:txPr>
          <a:bodyPr/>
          <a:lstStyle/>
          <a:p>
            <a:pPr>
              <a:defRPr b="1">
                <a:solidFill>
                  <a:srgbClr val="7F7F7F"/>
                </a:solidFill>
                <a:latin typeface="Trebuchet MS" pitchFamily="34" charset="0"/>
                <a:cs typeface="Open Sans"/>
              </a:defRPr>
            </a:pPr>
            <a:endParaRPr lang="fr-FR"/>
          </a:p>
        </c:txPr>
        <c:crossAx val="-2128645928"/>
        <c:crosses val="autoZero"/>
        <c:crossBetween val="between"/>
      </c:valAx>
      <c:spPr>
        <a:noFill/>
        <a:ln w="25400">
          <a:noFill/>
        </a:ln>
      </c:spPr>
    </c:plotArea>
    <c:plotVisOnly val="1"/>
    <c:dispBlanksAs val="gap"/>
    <c:showDLblsOverMax val="0"/>
  </c:chart>
  <c:spPr>
    <a:effectLst/>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defTabSz="957816" fontAlgn="auto">
              <a:spcBef>
                <a:spcPts val="0"/>
              </a:spcBef>
              <a:spcAft>
                <a:spcPts val="0"/>
              </a:spcAft>
              <a:defRPr sz="1200">
                <a:latin typeface="+mn-lt"/>
              </a:defRPr>
            </a:lvl1pPr>
          </a:lstStyle>
          <a:p>
            <a:pPr>
              <a:defRPr/>
            </a:pPr>
            <a:endParaRPr lang="de-DE"/>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defTabSz="957816" fontAlgn="auto">
              <a:spcBef>
                <a:spcPts val="0"/>
              </a:spcBef>
              <a:spcAft>
                <a:spcPts val="0"/>
              </a:spcAft>
              <a:defRPr sz="1200" smtClean="0">
                <a:latin typeface="+mn-lt"/>
              </a:defRPr>
            </a:lvl1pPr>
          </a:lstStyle>
          <a:p>
            <a:pPr>
              <a:defRPr/>
            </a:pPr>
            <a:fld id="{5DB53615-A3E0-4420-99F1-A7DCB309E91E}" type="datetimeFigureOut">
              <a:rPr lang="en-US"/>
              <a:pPr>
                <a:defRPr/>
              </a:pPr>
              <a:t>13/04/16</a:t>
            </a:fld>
            <a:endParaRPr lang="de-DE"/>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defTabSz="957816" fontAlgn="auto">
              <a:spcBef>
                <a:spcPts val="0"/>
              </a:spcBef>
              <a:spcAft>
                <a:spcPts val="0"/>
              </a:spcAft>
              <a:defRPr sz="1200">
                <a:latin typeface="+mn-lt"/>
              </a:defRPr>
            </a:lvl1pPr>
          </a:lstStyle>
          <a:p>
            <a:pPr>
              <a:defRPr/>
            </a:pPr>
            <a:endParaRPr lang="de-DE"/>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defTabSz="957816" fontAlgn="auto">
              <a:spcBef>
                <a:spcPts val="0"/>
              </a:spcBef>
              <a:spcAft>
                <a:spcPts val="0"/>
              </a:spcAft>
              <a:defRPr sz="1200" smtClean="0">
                <a:latin typeface="+mn-lt"/>
              </a:defRPr>
            </a:lvl1pPr>
          </a:lstStyle>
          <a:p>
            <a:pPr>
              <a:defRPr/>
            </a:pPr>
            <a:fld id="{6A077577-18DF-4E8D-8CE4-158F7C5EFA26}" type="slidenum">
              <a:rPr lang="de-DE"/>
              <a:pPr>
                <a:defRPr/>
              </a:pPr>
              <a:t>‹#›</a:t>
            </a:fld>
            <a:endParaRPr lang="de-DE"/>
          </a:p>
        </p:txBody>
      </p:sp>
    </p:spTree>
    <p:extLst>
      <p:ext uri="{BB962C8B-B14F-4D97-AF65-F5344CB8AC3E}">
        <p14:creationId xmlns:p14="http://schemas.microsoft.com/office/powerpoint/2010/main" val="3411536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defTabSz="957816" fontAlgn="auto">
              <a:spcBef>
                <a:spcPts val="0"/>
              </a:spcBef>
              <a:spcAft>
                <a:spcPts val="0"/>
              </a:spcAft>
              <a:defRPr sz="1300">
                <a:latin typeface="+mn-lt"/>
              </a:defRPr>
            </a:lvl1pPr>
          </a:lstStyle>
          <a:p>
            <a:pPr>
              <a:defRPr/>
            </a:pPr>
            <a:endParaRPr lang="fr-FR"/>
          </a:p>
        </p:txBody>
      </p:sp>
      <p:sp>
        <p:nvSpPr>
          <p:cNvPr id="3" name="Date Placeholder 2"/>
          <p:cNvSpPr>
            <a:spLocks noGrp="1"/>
          </p:cNvSpPr>
          <p:nvPr>
            <p:ph type="dt" idx="1"/>
          </p:nvPr>
        </p:nvSpPr>
        <p:spPr>
          <a:xfrm>
            <a:off x="4021138" y="0"/>
            <a:ext cx="3076575" cy="511175"/>
          </a:xfrm>
          <a:prstGeom prst="rect">
            <a:avLst/>
          </a:prstGeom>
        </p:spPr>
        <p:txBody>
          <a:bodyPr vert="horz" lIns="99048" tIns="49524" rIns="99048" bIns="49524" rtlCol="0"/>
          <a:lstStyle>
            <a:lvl1pPr algn="r" defTabSz="957816" fontAlgn="auto">
              <a:spcBef>
                <a:spcPts val="0"/>
              </a:spcBef>
              <a:spcAft>
                <a:spcPts val="0"/>
              </a:spcAft>
              <a:defRPr sz="1300" smtClean="0">
                <a:latin typeface="+mn-lt"/>
              </a:defRPr>
            </a:lvl1pPr>
          </a:lstStyle>
          <a:p>
            <a:pPr>
              <a:defRPr/>
            </a:pPr>
            <a:fld id="{BE780BDD-5998-491E-B5E5-98CFEF158DC3}" type="datetimeFigureOut">
              <a:rPr lang="fr-FR"/>
              <a:pPr>
                <a:defRPr/>
              </a:pPr>
              <a:t>13/04/16</a:t>
            </a:fld>
            <a:endParaRPr lang="fr-F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endParaRPr lang="fr-FR"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defTabSz="957816" fontAlgn="auto">
              <a:spcBef>
                <a:spcPts val="0"/>
              </a:spcBef>
              <a:spcAft>
                <a:spcPts val="0"/>
              </a:spcAft>
              <a:defRPr sz="1300">
                <a:latin typeface="+mn-lt"/>
              </a:defRPr>
            </a:lvl1pPr>
          </a:lstStyle>
          <a:p>
            <a:pPr>
              <a:defRPr/>
            </a:pPr>
            <a:endParaRPr lang="fr-FR"/>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defTabSz="957816" fontAlgn="auto">
              <a:spcBef>
                <a:spcPts val="0"/>
              </a:spcBef>
              <a:spcAft>
                <a:spcPts val="0"/>
              </a:spcAft>
              <a:defRPr sz="1300" smtClean="0">
                <a:latin typeface="+mn-lt"/>
              </a:defRPr>
            </a:lvl1pPr>
          </a:lstStyle>
          <a:p>
            <a:pPr>
              <a:defRPr/>
            </a:pPr>
            <a:fld id="{8D4B27B4-61A0-438C-92FA-D7D9E0F8D157}" type="slidenum">
              <a:rPr lang="fr-FR"/>
              <a:pPr>
                <a:defRPr/>
              </a:pPr>
              <a:t>‹#›</a:t>
            </a:fld>
            <a:endParaRPr lang="fr-FR"/>
          </a:p>
        </p:txBody>
      </p:sp>
    </p:spTree>
    <p:extLst>
      <p:ext uri="{BB962C8B-B14F-4D97-AF65-F5344CB8AC3E}">
        <p14:creationId xmlns:p14="http://schemas.microsoft.com/office/powerpoint/2010/main" val="25239955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ncbi.nlm.nih.gov/pubmed/22106871"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Espace réservé de l'image des diapositives 1"/>
          <p:cNvSpPr>
            <a:spLocks noGrp="1" noRot="1" noChangeAspec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9330" name="Espace réservé des commentaires 2"/>
          <p:cNvSpPr>
            <a:spLocks noGrp="1"/>
          </p:cNvSpPr>
          <p:nvPr>
            <p:ph type="body" idx="1"/>
          </p:nvPr>
        </p:nvSpPr>
        <p:spPr bwMode="auto">
          <a:xfrm>
            <a:off x="946575" y="4861441"/>
            <a:ext cx="5206153" cy="4605576"/>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s-ES" dirty="0"/>
          </a:p>
        </p:txBody>
      </p:sp>
      <p:sp>
        <p:nvSpPr>
          <p:cNvPr id="99331" name="Espace réservé du numéro de diapositive 3"/>
          <p:cNvSpPr txBox="1">
            <a:spLocks noGrp="1"/>
          </p:cNvSpPr>
          <p:nvPr/>
        </p:nvSpPr>
        <p:spPr bwMode="auto">
          <a:xfrm>
            <a:off x="4022938" y="9722882"/>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fld id="{6F8B6BA8-E5F2-BB40-80E8-5AF510303374}" type="slidenum">
              <a:rPr lang="fr-FR" sz="1300">
                <a:latin typeface="Tahoma" charset="0"/>
              </a:rPr>
              <a:pPr algn="r" eaLnBrk="1" hangingPunct="1"/>
              <a:t>1</a:t>
            </a:fld>
            <a:endParaRPr lang="fr-FR" sz="1300">
              <a:latin typeface="Tahom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E9D7AF-3659-4FC0-BC17-C746DE25FAC2}" type="slidenum">
              <a:rPr lang="nl-NL"/>
              <a:pPr fontAlgn="base">
                <a:spcBef>
                  <a:spcPct val="0"/>
                </a:spcBef>
                <a:spcAft>
                  <a:spcPct val="0"/>
                </a:spcAft>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D78F869-4A92-7244-BAF3-26D9F1F705EE}" type="slidenum">
              <a:rPr lang="fr-FR" smtClean="0"/>
              <a:pPr/>
              <a:t>11</a:t>
            </a:fld>
            <a:endParaRPr lang="fr-FR"/>
          </a:p>
        </p:txBody>
      </p:sp>
    </p:spTree>
    <p:extLst>
      <p:ext uri="{BB962C8B-B14F-4D97-AF65-F5344CB8AC3E}">
        <p14:creationId xmlns:p14="http://schemas.microsoft.com/office/powerpoint/2010/main" val="3829988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r>
              <a:rPr lang="fr-FR" sz="1200" b="1" kern="1200" dirty="0" smtClean="0">
                <a:solidFill>
                  <a:schemeClr val="tx1"/>
                </a:solidFill>
                <a:effectLst/>
                <a:latin typeface="+mn-lt"/>
                <a:ea typeface="+mn-ea"/>
                <a:cs typeface="+mn-cs"/>
              </a:rPr>
              <a:t>In 2014 EIN has 42 PROGRAMME MEMBERS in 29 COUNTRIES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BRAZIL – AGITA SAO PAULO</a:t>
            </a:r>
          </a:p>
          <a:p>
            <a:r>
              <a:rPr lang="fr-FR" sz="1200" kern="1200" dirty="0" smtClean="0">
                <a:solidFill>
                  <a:schemeClr val="tx1"/>
                </a:solidFill>
                <a:effectLst/>
                <a:latin typeface="+mn-lt"/>
                <a:ea typeface="+mn-ea"/>
                <a:cs typeface="+mn-cs"/>
              </a:rPr>
              <a:t>CHILE – ELIGE VIVIR SANO</a:t>
            </a:r>
          </a:p>
          <a:p>
            <a:r>
              <a:rPr lang="fr-FR" sz="1200" kern="1200" dirty="0" smtClean="0">
                <a:solidFill>
                  <a:schemeClr val="tx1"/>
                </a:solidFill>
                <a:effectLst/>
                <a:latin typeface="+mn-lt"/>
                <a:ea typeface="+mn-ea"/>
                <a:cs typeface="+mn-cs"/>
              </a:rPr>
              <a:t>VENEZUELA- NUTRIR</a:t>
            </a:r>
          </a:p>
          <a:p>
            <a:r>
              <a:rPr lang="fr-FR" sz="1200" kern="1200" dirty="0" smtClean="0">
                <a:solidFill>
                  <a:schemeClr val="tx1"/>
                </a:solidFill>
                <a:effectLst/>
                <a:latin typeface="+mn-lt"/>
                <a:ea typeface="+mn-ea"/>
                <a:cs typeface="+mn-cs"/>
              </a:rPr>
              <a:t>MEXICO - MUEVETE Y METETE EN CINTURA</a:t>
            </a:r>
          </a:p>
          <a:p>
            <a:r>
              <a:rPr lang="fr-FR" sz="1200" kern="1200" dirty="0" smtClean="0">
                <a:solidFill>
                  <a:schemeClr val="tx1"/>
                </a:solidFill>
                <a:effectLst/>
                <a:latin typeface="+mn-lt"/>
                <a:ea typeface="+mn-ea"/>
                <a:cs typeface="+mn-cs"/>
              </a:rPr>
              <a:t>MEXICO - COLIMA - 5 PASOS POR TU SALUD PARA VIVIR MEJOR</a:t>
            </a:r>
          </a:p>
          <a:p>
            <a:r>
              <a:rPr lang="fr-FR" sz="1200" kern="1200" dirty="0" smtClean="0">
                <a:solidFill>
                  <a:schemeClr val="tx1"/>
                </a:solidFill>
                <a:effectLst/>
                <a:latin typeface="+mn-lt"/>
                <a:ea typeface="+mn-ea"/>
                <a:cs typeface="+mn-cs"/>
              </a:rPr>
              <a:t>MEXICO  - HIDALGO - YA BÁJALE</a:t>
            </a:r>
          </a:p>
          <a:p>
            <a:r>
              <a:rPr lang="fr-FR" sz="1200" kern="1200" dirty="0" smtClean="0">
                <a:solidFill>
                  <a:schemeClr val="tx1"/>
                </a:solidFill>
                <a:effectLst/>
                <a:latin typeface="+mn-lt"/>
                <a:ea typeface="+mn-ea"/>
                <a:cs typeface="+mn-cs"/>
              </a:rPr>
              <a:t>MEXICO -  SONORA-  5 PASOS - SONORA</a:t>
            </a:r>
          </a:p>
          <a:p>
            <a:r>
              <a:rPr lang="fr-FR" sz="1200" kern="1200" dirty="0" smtClean="0">
                <a:solidFill>
                  <a:schemeClr val="tx1"/>
                </a:solidFill>
                <a:effectLst/>
                <a:latin typeface="+mn-lt"/>
                <a:ea typeface="+mn-ea"/>
                <a:cs typeface="+mn-cs"/>
              </a:rPr>
              <a:t>MEXICO AGUASCALIENTES 2 - 5 PASOS POR UN AGUASCALIENTES SALUDABLE</a:t>
            </a:r>
          </a:p>
          <a:p>
            <a:r>
              <a:rPr lang="fr-FR" sz="1200" kern="1200" dirty="0" smtClean="0">
                <a:solidFill>
                  <a:schemeClr val="tx1"/>
                </a:solidFill>
                <a:effectLst/>
                <a:latin typeface="+mn-lt"/>
                <a:ea typeface="+mn-ea"/>
                <a:cs typeface="+mn-cs"/>
              </a:rPr>
              <a:t>MEXICO - PUEBLA - 5 PASOS POR TU SALUD EN FAMILIA</a:t>
            </a:r>
          </a:p>
          <a:p>
            <a:r>
              <a:rPr lang="fr-FR" sz="1200" kern="1200" dirty="0" smtClean="0">
                <a:solidFill>
                  <a:schemeClr val="tx1"/>
                </a:solidFill>
                <a:effectLst/>
                <a:latin typeface="+mn-lt"/>
                <a:ea typeface="+mn-ea"/>
                <a:cs typeface="+mn-cs"/>
              </a:rPr>
              <a:t>MEXICO - DURANGO - ATREVETE VIVE SALUDABLE EN 5 PASOS</a:t>
            </a:r>
          </a:p>
          <a:p>
            <a:r>
              <a:rPr lang="fr-FR" sz="1200" kern="1200" dirty="0" smtClean="0">
                <a:solidFill>
                  <a:schemeClr val="tx1"/>
                </a:solidFill>
                <a:effectLst/>
                <a:latin typeface="+mn-lt"/>
                <a:ea typeface="+mn-ea"/>
                <a:cs typeface="+mn-cs"/>
              </a:rPr>
              <a:t>MEXICO - AGUASCALIENTES - 5 PASOS POR TU SALUD</a:t>
            </a:r>
          </a:p>
          <a:p>
            <a:r>
              <a:rPr lang="fr-FR" sz="1200" kern="1200" dirty="0" smtClean="0">
                <a:solidFill>
                  <a:schemeClr val="tx1"/>
                </a:solidFill>
                <a:effectLst/>
                <a:latin typeface="+mn-lt"/>
                <a:ea typeface="+mn-ea"/>
                <a:cs typeface="+mn-cs"/>
              </a:rPr>
              <a:t>MEXICO - MONTEMORELOS - MONTEMORELOS ADELANTE CON 5 PASOS</a:t>
            </a:r>
          </a:p>
          <a:p>
            <a:r>
              <a:rPr lang="fr-FR" sz="1200" kern="1200" dirty="0" smtClean="0">
                <a:solidFill>
                  <a:schemeClr val="tx1"/>
                </a:solidFill>
                <a:effectLst/>
                <a:latin typeface="+mn-lt"/>
                <a:ea typeface="+mn-ea"/>
                <a:cs typeface="+mn-cs"/>
              </a:rPr>
              <a:t>MEXICO - EDOMEX 5 PASOS - CONTROL DE PESO EN CAPULHUAC</a:t>
            </a:r>
          </a:p>
          <a:p>
            <a:r>
              <a:rPr lang="fr-FR" sz="1200" kern="1200" dirty="0" smtClean="0">
                <a:solidFill>
                  <a:schemeClr val="tx1"/>
                </a:solidFill>
                <a:effectLst/>
                <a:latin typeface="+mn-lt"/>
                <a:ea typeface="+mn-ea"/>
                <a:cs typeface="+mn-cs"/>
              </a:rPr>
              <a:t>USA- WORLD FIT</a:t>
            </a:r>
          </a:p>
          <a:p>
            <a:r>
              <a:rPr lang="fr-FR" sz="1200" kern="1200" dirty="0" smtClean="0">
                <a:solidFill>
                  <a:schemeClr val="tx1"/>
                </a:solidFill>
                <a:effectLst/>
                <a:latin typeface="+mn-lt"/>
                <a:ea typeface="+mn-ea"/>
                <a:cs typeface="+mn-cs"/>
              </a:rPr>
              <a:t>CANADA – REAL FOOD FOR REAL KIDS</a:t>
            </a:r>
          </a:p>
          <a:p>
            <a:r>
              <a:rPr lang="fr-FR" sz="1200" kern="1200" dirty="0" smtClean="0">
                <a:solidFill>
                  <a:schemeClr val="tx1"/>
                </a:solidFill>
                <a:effectLst/>
                <a:latin typeface="+mn-lt"/>
                <a:ea typeface="+mn-ea"/>
                <a:cs typeface="+mn-cs"/>
              </a:rPr>
              <a:t>CANADA – HEALTHY KIDS COMMUNITY CHALLENGE</a:t>
            </a:r>
          </a:p>
          <a:p>
            <a:r>
              <a:rPr lang="fr-FR" sz="1200" kern="1200" dirty="0" smtClean="0">
                <a:solidFill>
                  <a:schemeClr val="tx1"/>
                </a:solidFill>
                <a:effectLst/>
                <a:latin typeface="+mn-lt"/>
                <a:ea typeface="+mn-ea"/>
                <a:cs typeface="+mn-cs"/>
              </a:rPr>
              <a:t>CANADA- BOYS AND GIRLS CLUBS </a:t>
            </a:r>
          </a:p>
          <a:p>
            <a:r>
              <a:rPr lang="fr-FR" sz="1200" kern="1200" dirty="0" smtClean="0">
                <a:solidFill>
                  <a:schemeClr val="tx1"/>
                </a:solidFill>
                <a:effectLst/>
                <a:latin typeface="+mn-lt"/>
                <a:ea typeface="+mn-ea"/>
                <a:cs typeface="+mn-cs"/>
              </a:rPr>
              <a:t>CANADA- HEART FOUNDATION  </a:t>
            </a:r>
          </a:p>
          <a:p>
            <a:r>
              <a:rPr lang="fr-FR" sz="1200" kern="1200" dirty="0" smtClean="0">
                <a:solidFill>
                  <a:schemeClr val="tx1"/>
                </a:solidFill>
                <a:effectLst/>
                <a:latin typeface="+mn-lt"/>
                <a:ea typeface="+mn-ea"/>
                <a:cs typeface="+mn-cs"/>
              </a:rPr>
              <a:t>CROATIA – </a:t>
            </a:r>
            <a:r>
              <a:rPr lang="fr-FR" sz="1200" kern="1200" dirty="0" err="1" smtClean="0">
                <a:solidFill>
                  <a:schemeClr val="tx1"/>
                </a:solidFill>
                <a:effectLst/>
                <a:latin typeface="+mn-lt"/>
                <a:ea typeface="+mn-ea"/>
                <a:cs typeface="+mn-cs"/>
              </a:rPr>
              <a:t>Croatian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Medical</a:t>
            </a:r>
            <a:r>
              <a:rPr lang="fr-FR" sz="1200" kern="1200" dirty="0" smtClean="0">
                <a:solidFill>
                  <a:schemeClr val="tx1"/>
                </a:solidFill>
                <a:effectLst/>
                <a:latin typeface="+mn-lt"/>
                <a:ea typeface="+mn-ea"/>
                <a:cs typeface="+mn-cs"/>
              </a:rPr>
              <a:t> Association *</a:t>
            </a:r>
          </a:p>
          <a:p>
            <a:r>
              <a:rPr lang="fr-FR" sz="1200" kern="1200" dirty="0" smtClean="0">
                <a:solidFill>
                  <a:schemeClr val="tx1"/>
                </a:solidFill>
                <a:effectLst/>
                <a:latin typeface="+mn-lt"/>
                <a:ea typeface="+mn-ea"/>
                <a:cs typeface="+mn-cs"/>
              </a:rPr>
              <a:t>AUSTRIA – SALTO *</a:t>
            </a:r>
          </a:p>
          <a:p>
            <a:r>
              <a:rPr lang="fr-FR" sz="1200" kern="1200" dirty="0" smtClean="0">
                <a:solidFill>
                  <a:schemeClr val="tx1"/>
                </a:solidFill>
                <a:effectLst/>
                <a:latin typeface="+mn-lt"/>
                <a:ea typeface="+mn-ea"/>
                <a:cs typeface="+mn-cs"/>
              </a:rPr>
              <a:t>CYPRUS – CEPS *</a:t>
            </a:r>
          </a:p>
          <a:p>
            <a:r>
              <a:rPr lang="fr-FR" sz="1200" kern="1200" dirty="0" smtClean="0">
                <a:solidFill>
                  <a:schemeClr val="tx1"/>
                </a:solidFill>
                <a:effectLst/>
                <a:latin typeface="+mn-lt"/>
                <a:ea typeface="+mn-ea"/>
                <a:cs typeface="+mn-cs"/>
              </a:rPr>
              <a:t>BELGIUM - VIASANO</a:t>
            </a:r>
          </a:p>
          <a:p>
            <a:r>
              <a:rPr lang="fr-FR" sz="1200" kern="1200" dirty="0" smtClean="0">
                <a:solidFill>
                  <a:schemeClr val="tx1"/>
                </a:solidFill>
                <a:effectLst/>
                <a:latin typeface="+mn-lt"/>
                <a:ea typeface="+mn-ea"/>
                <a:cs typeface="+mn-cs"/>
              </a:rPr>
              <a:t>BULGARIA – HEALTHY KIDS</a:t>
            </a:r>
          </a:p>
          <a:p>
            <a:r>
              <a:rPr lang="fr-FR" sz="1200" kern="1200" dirty="0" smtClean="0">
                <a:solidFill>
                  <a:schemeClr val="tx1"/>
                </a:solidFill>
                <a:effectLst/>
                <a:latin typeface="+mn-lt"/>
                <a:ea typeface="+mn-ea"/>
                <a:cs typeface="+mn-cs"/>
              </a:rPr>
              <a:t>FRANCE – EPODE</a:t>
            </a:r>
          </a:p>
          <a:p>
            <a:r>
              <a:rPr lang="fr-FR" sz="1200" kern="1200" dirty="0" smtClean="0">
                <a:solidFill>
                  <a:schemeClr val="tx1"/>
                </a:solidFill>
                <a:effectLst/>
                <a:latin typeface="+mn-lt"/>
                <a:ea typeface="+mn-ea"/>
                <a:cs typeface="+mn-cs"/>
              </a:rPr>
              <a:t>GREECE – PAIDEIATROFI</a:t>
            </a:r>
          </a:p>
          <a:p>
            <a:r>
              <a:rPr lang="fr-FR" sz="1200" kern="1200" dirty="0" smtClean="0">
                <a:solidFill>
                  <a:schemeClr val="tx1"/>
                </a:solidFill>
                <a:effectLst/>
                <a:latin typeface="+mn-lt"/>
                <a:ea typeface="+mn-ea"/>
                <a:cs typeface="+mn-cs"/>
              </a:rPr>
              <a:t>ISRAEL – HEALTHY LIVING</a:t>
            </a:r>
          </a:p>
          <a:p>
            <a:r>
              <a:rPr lang="fr-FR" sz="1200" kern="1200" dirty="0" smtClean="0">
                <a:solidFill>
                  <a:schemeClr val="tx1"/>
                </a:solidFill>
                <a:effectLst/>
                <a:latin typeface="+mn-lt"/>
                <a:ea typeface="+mn-ea"/>
                <a:cs typeface="+mn-cs"/>
              </a:rPr>
              <a:t>LEBANON – HEALTHY KIDS</a:t>
            </a:r>
          </a:p>
          <a:p>
            <a:r>
              <a:rPr lang="fr-FR" sz="1200" kern="1200" dirty="0" smtClean="0">
                <a:solidFill>
                  <a:schemeClr val="tx1"/>
                </a:solidFill>
                <a:effectLst/>
                <a:latin typeface="+mn-lt"/>
                <a:ea typeface="+mn-ea"/>
                <a:cs typeface="+mn-cs"/>
              </a:rPr>
              <a:t>Ireland- </a:t>
            </a:r>
            <a:r>
              <a:rPr lang="fr-FR" sz="1200" kern="1200" dirty="0" err="1" smtClean="0">
                <a:solidFill>
                  <a:schemeClr val="tx1"/>
                </a:solidFill>
                <a:effectLst/>
                <a:latin typeface="+mn-lt"/>
                <a:ea typeface="+mn-ea"/>
                <a:cs typeface="+mn-cs"/>
              </a:rPr>
              <a:t>Sproai</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ITALY - EUROBIS</a:t>
            </a:r>
          </a:p>
          <a:p>
            <a:r>
              <a:rPr lang="fr-FR" sz="1200" kern="1200" dirty="0" smtClean="0">
                <a:solidFill>
                  <a:schemeClr val="tx1"/>
                </a:solidFill>
                <a:effectLst/>
                <a:latin typeface="+mn-lt"/>
                <a:ea typeface="+mn-ea"/>
                <a:cs typeface="+mn-cs"/>
              </a:rPr>
              <a:t>THE NETHERLANDS – JOGG</a:t>
            </a:r>
          </a:p>
          <a:p>
            <a:r>
              <a:rPr lang="fr-FR" sz="1200" kern="1200" dirty="0" smtClean="0">
                <a:solidFill>
                  <a:schemeClr val="tx1"/>
                </a:solidFill>
                <a:effectLst/>
                <a:latin typeface="+mn-lt"/>
                <a:ea typeface="+mn-ea"/>
                <a:cs typeface="+mn-cs"/>
              </a:rPr>
              <a:t>POLAND – KEEP FIT</a:t>
            </a:r>
          </a:p>
          <a:p>
            <a:r>
              <a:rPr lang="fr-FR" sz="1200" kern="1200" dirty="0" smtClean="0">
                <a:solidFill>
                  <a:schemeClr val="tx1"/>
                </a:solidFill>
                <a:effectLst/>
                <a:latin typeface="+mn-lt"/>
                <a:ea typeface="+mn-ea"/>
                <a:cs typeface="+mn-cs"/>
              </a:rPr>
              <a:t>PORTUGAL – MUNSI</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ROMANIA – SETS</a:t>
            </a:r>
          </a:p>
          <a:p>
            <a:r>
              <a:rPr lang="fr-FR" sz="1200" kern="1200" dirty="0" smtClean="0">
                <a:solidFill>
                  <a:schemeClr val="tx1"/>
                </a:solidFill>
                <a:effectLst/>
                <a:latin typeface="+mn-lt"/>
                <a:ea typeface="+mn-ea"/>
                <a:cs typeface="+mn-cs"/>
              </a:rPr>
              <a:t>ROMANIA – HEALTHY TRADITIONS</a:t>
            </a:r>
          </a:p>
          <a:p>
            <a:r>
              <a:rPr lang="fr-FR" sz="1200" kern="1200" dirty="0" smtClean="0">
                <a:solidFill>
                  <a:schemeClr val="tx1"/>
                </a:solidFill>
                <a:effectLst/>
                <a:latin typeface="+mn-lt"/>
                <a:ea typeface="+mn-ea"/>
                <a:cs typeface="+mn-cs"/>
              </a:rPr>
              <a:t>SLOVAKIA – SPORTTUBE</a:t>
            </a:r>
          </a:p>
          <a:p>
            <a:r>
              <a:rPr lang="fr-FR" sz="1200" kern="1200" dirty="0" smtClean="0">
                <a:solidFill>
                  <a:schemeClr val="tx1"/>
                </a:solidFill>
                <a:effectLst/>
                <a:latin typeface="+mn-lt"/>
                <a:ea typeface="+mn-ea"/>
                <a:cs typeface="+mn-cs"/>
              </a:rPr>
              <a:t>SPAIN – THAO</a:t>
            </a:r>
          </a:p>
          <a:p>
            <a:r>
              <a:rPr lang="fr-FR" sz="1200" kern="1200" dirty="0" smtClean="0">
                <a:solidFill>
                  <a:schemeClr val="tx1"/>
                </a:solidFill>
                <a:effectLst/>
                <a:latin typeface="+mn-lt"/>
                <a:ea typeface="+mn-ea"/>
                <a:cs typeface="+mn-cs"/>
              </a:rPr>
              <a:t>UNITED KINGDOM – PHUNKYFOODS</a:t>
            </a:r>
          </a:p>
          <a:p>
            <a:r>
              <a:rPr lang="fr-FR" sz="1200" kern="1200" dirty="0" smtClean="0">
                <a:solidFill>
                  <a:schemeClr val="tx1"/>
                </a:solidFill>
                <a:effectLst/>
                <a:latin typeface="+mn-lt"/>
                <a:ea typeface="+mn-ea"/>
                <a:cs typeface="+mn-cs"/>
              </a:rPr>
              <a:t>UNITED KINGDOM – BEAT THE STREET</a:t>
            </a:r>
          </a:p>
          <a:p>
            <a:r>
              <a:rPr lang="fr-FR" sz="1200" kern="1200" dirty="0" smtClean="0">
                <a:solidFill>
                  <a:schemeClr val="tx1"/>
                </a:solidFill>
                <a:effectLst/>
                <a:latin typeface="+mn-lt"/>
                <a:ea typeface="+mn-ea"/>
                <a:cs typeface="+mn-cs"/>
              </a:rPr>
              <a:t>AUSTRALIA – OPAL</a:t>
            </a:r>
          </a:p>
          <a:p>
            <a:r>
              <a:rPr lang="fr-FR" sz="1200" kern="1200" dirty="0" smtClean="0">
                <a:solidFill>
                  <a:schemeClr val="tx1"/>
                </a:solidFill>
                <a:effectLst/>
                <a:latin typeface="+mn-lt"/>
                <a:ea typeface="+mn-ea"/>
                <a:cs typeface="+mn-cs"/>
              </a:rPr>
              <a:t>AUSTRALIA – </a:t>
            </a:r>
            <a:r>
              <a:rPr lang="fr-FR" sz="1200" kern="1200" dirty="0" err="1" smtClean="0">
                <a:solidFill>
                  <a:schemeClr val="tx1"/>
                </a:solidFill>
                <a:effectLst/>
                <a:latin typeface="+mn-lt"/>
                <a:ea typeface="+mn-ea"/>
                <a:cs typeface="+mn-cs"/>
              </a:rPr>
              <a:t>Prevention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Community</a:t>
            </a:r>
            <a:r>
              <a:rPr lang="fr-FR" sz="1200" kern="1200" dirty="0" smtClean="0">
                <a:solidFill>
                  <a:schemeClr val="tx1"/>
                </a:solidFill>
                <a:effectLst/>
                <a:latin typeface="+mn-lt"/>
                <a:ea typeface="+mn-ea"/>
                <a:cs typeface="+mn-cs"/>
              </a:rPr>
              <a:t> Model =</a:t>
            </a:r>
            <a:r>
              <a:rPr lang="fr-FR" sz="1200" kern="1200" dirty="0" err="1" smtClean="0">
                <a:solidFill>
                  <a:schemeClr val="tx1"/>
                </a:solidFill>
                <a:effectLst/>
                <a:latin typeface="+mn-lt"/>
                <a:ea typeface="+mn-ea"/>
                <a:cs typeface="+mn-cs"/>
              </a:rPr>
              <a:t>Heatlhy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Together</a:t>
            </a:r>
            <a:r>
              <a:rPr lang="fr-FR" sz="1200" kern="1200" dirty="0" smtClean="0">
                <a:solidFill>
                  <a:schemeClr val="tx1"/>
                </a:solidFill>
                <a:effectLst/>
                <a:latin typeface="+mn-lt"/>
                <a:ea typeface="+mn-ea"/>
                <a:cs typeface="+mn-cs"/>
              </a:rPr>
              <a:t> Victoria</a:t>
            </a:r>
          </a:p>
          <a:p>
            <a:r>
              <a:rPr lang="fr-FR" sz="1200" kern="1200" dirty="0" smtClean="0">
                <a:solidFill>
                  <a:schemeClr val="tx1"/>
                </a:solidFill>
                <a:effectLst/>
                <a:latin typeface="+mn-lt"/>
                <a:ea typeface="+mn-ea"/>
                <a:cs typeface="+mn-cs"/>
              </a:rPr>
              <a:t>NEW ZEALAND – ENERGIZE</a:t>
            </a:r>
          </a:p>
          <a:p>
            <a:r>
              <a:rPr lang="fr-FR" sz="1200" kern="1200" dirty="0" smtClean="0">
                <a:solidFill>
                  <a:schemeClr val="tx1"/>
                </a:solidFill>
                <a:effectLst/>
                <a:latin typeface="+mn-lt"/>
                <a:ea typeface="+mn-ea"/>
                <a:cs typeface="+mn-cs"/>
              </a:rPr>
              <a:t>TAIWAN – HEALTH PROMOTION</a:t>
            </a:r>
          </a:p>
          <a:p>
            <a:r>
              <a:rPr lang="fr-FR" sz="1200" kern="1200" dirty="0" smtClean="0">
                <a:solidFill>
                  <a:schemeClr val="tx1"/>
                </a:solidFill>
                <a:effectLst/>
                <a:latin typeface="+mn-lt"/>
                <a:ea typeface="+mn-ea"/>
                <a:cs typeface="+mn-cs"/>
              </a:rPr>
              <a:t>SINGAPORE – HEALTH PROMOTION</a:t>
            </a:r>
          </a:p>
          <a:p>
            <a:r>
              <a:rPr lang="fr-FR" sz="1200" kern="1200" dirty="0" smtClean="0">
                <a:solidFill>
                  <a:schemeClr val="tx1"/>
                </a:solidFill>
                <a:effectLst/>
                <a:latin typeface="+mn-lt"/>
                <a:ea typeface="+mn-ea"/>
                <a:cs typeface="+mn-cs"/>
              </a:rPr>
              <a:t>HUNGARY – </a:t>
            </a:r>
            <a:r>
              <a:rPr lang="fr-FR" sz="1200" kern="1200" dirty="0" err="1" smtClean="0">
                <a:solidFill>
                  <a:schemeClr val="tx1"/>
                </a:solidFill>
                <a:effectLst/>
                <a:latin typeface="+mn-lt"/>
                <a:ea typeface="+mn-ea"/>
                <a:cs typeface="+mn-cs"/>
              </a:rPr>
              <a:t>Children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Health</a:t>
            </a:r>
            <a:r>
              <a:rPr lang="fr-FR" sz="1200" kern="1200" dirty="0" smtClean="0">
                <a:solidFill>
                  <a:schemeClr val="tx1"/>
                </a:solidFill>
                <a:effectLst/>
                <a:latin typeface="+mn-lt"/>
                <a:ea typeface="+mn-ea"/>
                <a:cs typeface="+mn-cs"/>
              </a:rPr>
              <a:t> program </a:t>
            </a:r>
            <a:r>
              <a:rPr lang="fr-FR" sz="1200" kern="1200" dirty="0" err="1" smtClean="0">
                <a:solidFill>
                  <a:schemeClr val="tx1"/>
                </a:solidFill>
                <a:effectLst/>
                <a:latin typeface="+mn-lt"/>
                <a:ea typeface="+mn-ea"/>
                <a:cs typeface="+mn-cs"/>
              </a:rPr>
              <a:t>Gyermekek</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Egészsége</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Pending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Board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approval</a:t>
            </a:r>
            <a:endParaRPr lang="fr-FR"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Upcoming</a:t>
            </a:r>
            <a:r>
              <a:rPr lang="fr-FR" sz="1200" kern="1200" dirty="0" smtClean="0">
                <a:solidFill>
                  <a:schemeClr val="tx1"/>
                </a:solidFill>
                <a:effectLst/>
                <a:latin typeface="+mn-lt"/>
                <a:ea typeface="+mn-ea"/>
                <a:cs typeface="+mn-cs"/>
              </a:rPr>
              <a:t>: UAE-Dubaï – </a:t>
            </a:r>
            <a:r>
              <a:rPr lang="fr-FR" sz="1200" kern="1200" dirty="0" err="1" smtClean="0">
                <a:solidFill>
                  <a:schemeClr val="tx1"/>
                </a:solidFill>
                <a:effectLst/>
                <a:latin typeface="+mn-lt"/>
                <a:ea typeface="+mn-ea"/>
                <a:cs typeface="+mn-cs"/>
              </a:rPr>
              <a:t>Healthy</a:t>
            </a:r>
            <a:r>
              <a:rPr lang="fr-FR" sz="1200" kern="1200" dirty="0" smtClean="0">
                <a:solidFill>
                  <a:schemeClr val="tx1"/>
                </a:solidFill>
                <a:effectLst/>
                <a:latin typeface="+mn-lt"/>
                <a:ea typeface="+mn-ea"/>
                <a:cs typeface="+mn-cs"/>
              </a:rPr>
              <a:t> Kids and </a:t>
            </a:r>
            <a:r>
              <a:rPr lang="fr-FR" sz="1200" kern="1200" dirty="0" err="1" smtClean="0">
                <a:solidFill>
                  <a:schemeClr val="tx1"/>
                </a:solidFill>
                <a:effectLst/>
                <a:latin typeface="+mn-lt"/>
                <a:ea typeface="+mn-ea"/>
                <a:cs typeface="+mn-cs"/>
              </a:rPr>
              <a:t>Saudi</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Arabia</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Healthy</a:t>
            </a:r>
            <a:r>
              <a:rPr lang="fr-FR" sz="1200" kern="1200" dirty="0" smtClean="0">
                <a:solidFill>
                  <a:schemeClr val="tx1"/>
                </a:solidFill>
                <a:effectLst/>
                <a:latin typeface="+mn-lt"/>
                <a:ea typeface="+mn-ea"/>
                <a:cs typeface="+mn-cs"/>
              </a:rPr>
              <a:t> Kids</a:t>
            </a: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fr-FR" dirty="0" smtClean="0"/>
          </a:p>
        </p:txBody>
      </p:sp>
      <p:sp>
        <p:nvSpPr>
          <p:cNvPr id="4" name="Slide Number Placeholder 3"/>
          <p:cNvSpPr>
            <a:spLocks noGrp="1"/>
          </p:cNvSpPr>
          <p:nvPr>
            <p:ph type="sldNum" sz="quarter" idx="10"/>
          </p:nvPr>
        </p:nvSpPr>
        <p:spPr/>
        <p:txBody>
          <a:bodyPr/>
          <a:lstStyle/>
          <a:p>
            <a:pPr algn="r" defTabSz="957816" rtl="0"/>
            <a:fld id="{71E7D22E-2FCF-4181-8686-08BDCDF94062}" type="slidenum">
              <a:rPr lang="fr-FR" sz="1200" kern="1200">
                <a:solidFill>
                  <a:prstClr val="black"/>
                </a:solidFill>
                <a:latin typeface="Calibri"/>
                <a:ea typeface="+mn-ea"/>
                <a:cs typeface="+mn-cs"/>
              </a:rPr>
              <a:pPr algn="r" defTabSz="957816" rtl="0"/>
              <a:t>13</a:t>
            </a:fld>
            <a:endParaRPr lang="fr-FR" sz="1200" kern="1200">
              <a:solidFill>
                <a:prstClr val="black"/>
              </a:solidFill>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baseline="0" dirty="0" smtClean="0"/>
          </a:p>
        </p:txBody>
      </p:sp>
      <p:sp>
        <p:nvSpPr>
          <p:cNvPr id="4" name="Marcador de número de diapositiva 3"/>
          <p:cNvSpPr>
            <a:spLocks noGrp="1"/>
          </p:cNvSpPr>
          <p:nvPr>
            <p:ph type="sldNum" sz="quarter" idx="10"/>
          </p:nvPr>
        </p:nvSpPr>
        <p:spPr/>
        <p:txBody>
          <a:bodyPr/>
          <a:lstStyle/>
          <a:p>
            <a:fld id="{5F223A8A-7CE4-3042-846F-758A3B050FBD}" type="slidenum">
              <a:rPr lang="fr-FR" smtClean="0"/>
              <a:t>14</a:t>
            </a:fld>
            <a:endParaRPr lang="fr-FR"/>
          </a:p>
        </p:txBody>
      </p:sp>
    </p:spTree>
    <p:extLst>
      <p:ext uri="{BB962C8B-B14F-4D97-AF65-F5344CB8AC3E}">
        <p14:creationId xmlns:p14="http://schemas.microsoft.com/office/powerpoint/2010/main" val="3370375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baseline="0" dirty="0" smtClean="0"/>
          </a:p>
        </p:txBody>
      </p:sp>
      <p:sp>
        <p:nvSpPr>
          <p:cNvPr id="4" name="Marcador de número de diapositiva 3"/>
          <p:cNvSpPr>
            <a:spLocks noGrp="1"/>
          </p:cNvSpPr>
          <p:nvPr>
            <p:ph type="sldNum" sz="quarter" idx="10"/>
          </p:nvPr>
        </p:nvSpPr>
        <p:spPr/>
        <p:txBody>
          <a:bodyPr/>
          <a:lstStyle/>
          <a:p>
            <a:fld id="{5F223A8A-7CE4-3042-846F-758A3B050FBD}" type="slidenum">
              <a:rPr lang="fr-FR" smtClean="0"/>
              <a:t>15</a:t>
            </a:fld>
            <a:endParaRPr lang="fr-FR"/>
          </a:p>
        </p:txBody>
      </p:sp>
    </p:spTree>
    <p:extLst>
      <p:ext uri="{BB962C8B-B14F-4D97-AF65-F5344CB8AC3E}">
        <p14:creationId xmlns:p14="http://schemas.microsoft.com/office/powerpoint/2010/main" val="3370375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Espace réservé de l'image des diapositives 1"/>
          <p:cNvSpPr>
            <a:spLocks noGrp="1" noRot="1" noChangeAspec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9330" name="Espace réservé des commentaires 2"/>
          <p:cNvSpPr>
            <a:spLocks noGrp="1"/>
          </p:cNvSpPr>
          <p:nvPr>
            <p:ph type="body" idx="1"/>
          </p:nvPr>
        </p:nvSpPr>
        <p:spPr bwMode="auto">
          <a:xfrm>
            <a:off x="946574" y="4861441"/>
            <a:ext cx="5206153" cy="4605576"/>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s-ES" dirty="0"/>
          </a:p>
        </p:txBody>
      </p:sp>
      <p:sp>
        <p:nvSpPr>
          <p:cNvPr id="99331" name="Espace réservé du numéro de diapositive 3"/>
          <p:cNvSpPr txBox="1">
            <a:spLocks noGrp="1"/>
          </p:cNvSpPr>
          <p:nvPr/>
        </p:nvSpPr>
        <p:spPr bwMode="auto">
          <a:xfrm>
            <a:off x="4022937" y="9722882"/>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fld id="{6F8B6BA8-E5F2-BB40-80E8-5AF510303374}" type="slidenum">
              <a:rPr lang="fr-FR" sz="1300">
                <a:latin typeface="Tahoma" charset="0"/>
              </a:rPr>
              <a:pPr algn="r" eaLnBrk="1" hangingPunct="1"/>
              <a:t>16</a:t>
            </a:fld>
            <a:endParaRPr lang="fr-FR" sz="1300">
              <a:latin typeface="Tahom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GB" sz="900" dirty="0">
                <a:solidFill>
                  <a:schemeClr val="bg1">
                    <a:lumMod val="65000"/>
                  </a:schemeClr>
                </a:solidFill>
                <a:latin typeface="Trebuchet MS" pitchFamily="34" charset="0"/>
                <a:ea typeface="Open Sans Light" pitchFamily="34" charset="0"/>
                <a:cs typeface="Open Sans Light" pitchFamily="34" charset="0"/>
              </a:rPr>
              <a:t>EPODE approach for childhood obesity prevention: methods, progress and international development. </a:t>
            </a:r>
            <a:r>
              <a:rPr lang="en-GB" sz="900" dirty="0" err="1">
                <a:solidFill>
                  <a:schemeClr val="bg1">
                    <a:lumMod val="65000"/>
                  </a:schemeClr>
                </a:solidFill>
                <a:latin typeface="Trebuchet MS" pitchFamily="34" charset="0"/>
                <a:ea typeface="Open Sans Light" pitchFamily="34" charset="0"/>
                <a:cs typeface="Open Sans Light" pitchFamily="34" charset="0"/>
              </a:rPr>
              <a:t>Borys</a:t>
            </a:r>
            <a:r>
              <a:rPr lang="en-GB" sz="900" dirty="0">
                <a:solidFill>
                  <a:schemeClr val="bg1">
                    <a:lumMod val="65000"/>
                  </a:schemeClr>
                </a:solidFill>
                <a:latin typeface="Trebuchet MS" pitchFamily="34" charset="0"/>
                <a:ea typeface="Open Sans Light" pitchFamily="34" charset="0"/>
                <a:cs typeface="Open Sans Light" pitchFamily="34" charset="0"/>
              </a:rPr>
              <a:t> JM, Le </a:t>
            </a:r>
            <a:r>
              <a:rPr lang="en-GB" sz="900" dirty="0" err="1">
                <a:solidFill>
                  <a:schemeClr val="bg1">
                    <a:lumMod val="65000"/>
                  </a:schemeClr>
                </a:solidFill>
                <a:latin typeface="Trebuchet MS" pitchFamily="34" charset="0"/>
                <a:ea typeface="Open Sans Light" pitchFamily="34" charset="0"/>
                <a:cs typeface="Open Sans Light" pitchFamily="34" charset="0"/>
              </a:rPr>
              <a:t>Bodo</a:t>
            </a:r>
            <a:r>
              <a:rPr lang="en-GB" sz="900" dirty="0">
                <a:solidFill>
                  <a:schemeClr val="bg1">
                    <a:lumMod val="65000"/>
                  </a:schemeClr>
                </a:solidFill>
                <a:latin typeface="Trebuchet MS" pitchFamily="34" charset="0"/>
                <a:ea typeface="Open Sans Light" pitchFamily="34" charset="0"/>
                <a:cs typeface="Open Sans Light" pitchFamily="34" charset="0"/>
              </a:rPr>
              <a:t> Y, </a:t>
            </a:r>
            <a:r>
              <a:rPr lang="en-GB" sz="900" dirty="0" err="1">
                <a:solidFill>
                  <a:schemeClr val="bg1">
                    <a:lumMod val="65000"/>
                  </a:schemeClr>
                </a:solidFill>
                <a:latin typeface="Trebuchet MS" pitchFamily="34" charset="0"/>
                <a:ea typeface="Open Sans Light" pitchFamily="34" charset="0"/>
                <a:cs typeface="Open Sans Light" pitchFamily="34" charset="0"/>
              </a:rPr>
              <a:t>Jebb</a:t>
            </a:r>
            <a:r>
              <a:rPr lang="en-GB" sz="900" dirty="0">
                <a:solidFill>
                  <a:schemeClr val="bg1">
                    <a:lumMod val="65000"/>
                  </a:schemeClr>
                </a:solidFill>
                <a:latin typeface="Trebuchet MS" pitchFamily="34" charset="0"/>
                <a:ea typeface="Open Sans Light" pitchFamily="34" charset="0"/>
                <a:cs typeface="Open Sans Light" pitchFamily="34" charset="0"/>
              </a:rPr>
              <a:t> SA, </a:t>
            </a:r>
            <a:r>
              <a:rPr lang="en-GB" sz="900" dirty="0" err="1">
                <a:solidFill>
                  <a:schemeClr val="bg1">
                    <a:lumMod val="65000"/>
                  </a:schemeClr>
                </a:solidFill>
                <a:latin typeface="Trebuchet MS" pitchFamily="34" charset="0"/>
                <a:ea typeface="Open Sans Light" pitchFamily="34" charset="0"/>
                <a:cs typeface="Open Sans Light" pitchFamily="34" charset="0"/>
              </a:rPr>
              <a:t>Seidell</a:t>
            </a:r>
            <a:r>
              <a:rPr lang="en-GB" sz="900" dirty="0">
                <a:solidFill>
                  <a:schemeClr val="bg1">
                    <a:lumMod val="65000"/>
                  </a:schemeClr>
                </a:solidFill>
                <a:latin typeface="Trebuchet MS" pitchFamily="34" charset="0"/>
                <a:ea typeface="Open Sans Light" pitchFamily="34" charset="0"/>
                <a:cs typeface="Open Sans Light" pitchFamily="34" charset="0"/>
              </a:rPr>
              <a:t> JC, </a:t>
            </a:r>
            <a:r>
              <a:rPr lang="en-GB" sz="900" dirty="0" err="1">
                <a:solidFill>
                  <a:schemeClr val="bg1">
                    <a:lumMod val="65000"/>
                  </a:schemeClr>
                </a:solidFill>
                <a:latin typeface="Trebuchet MS" pitchFamily="34" charset="0"/>
                <a:ea typeface="Open Sans Light" pitchFamily="34" charset="0"/>
                <a:cs typeface="Open Sans Light" pitchFamily="34" charset="0"/>
              </a:rPr>
              <a:t>Summerbell</a:t>
            </a:r>
            <a:r>
              <a:rPr lang="en-GB" sz="900" dirty="0">
                <a:solidFill>
                  <a:schemeClr val="bg1">
                    <a:lumMod val="65000"/>
                  </a:schemeClr>
                </a:solidFill>
                <a:latin typeface="Trebuchet MS" pitchFamily="34" charset="0"/>
                <a:ea typeface="Open Sans Light" pitchFamily="34" charset="0"/>
                <a:cs typeface="Open Sans Light" pitchFamily="34" charset="0"/>
              </a:rPr>
              <a:t> C, Richard D, De </a:t>
            </a:r>
            <a:r>
              <a:rPr lang="en-GB" sz="900" dirty="0" err="1">
                <a:solidFill>
                  <a:schemeClr val="bg1">
                    <a:lumMod val="65000"/>
                  </a:schemeClr>
                </a:solidFill>
                <a:latin typeface="Trebuchet MS" pitchFamily="34" charset="0"/>
                <a:ea typeface="Open Sans Light" pitchFamily="34" charset="0"/>
                <a:cs typeface="Open Sans Light" pitchFamily="34" charset="0"/>
              </a:rPr>
              <a:t>Henauw</a:t>
            </a:r>
            <a:r>
              <a:rPr lang="en-GB" sz="900" dirty="0">
                <a:solidFill>
                  <a:schemeClr val="bg1">
                    <a:lumMod val="65000"/>
                  </a:schemeClr>
                </a:solidFill>
                <a:latin typeface="Trebuchet MS" pitchFamily="34" charset="0"/>
                <a:ea typeface="Open Sans Light" pitchFamily="34" charset="0"/>
                <a:cs typeface="Open Sans Light" pitchFamily="34" charset="0"/>
              </a:rPr>
              <a:t> S, Moreno LA, M. </a:t>
            </a:r>
            <a:r>
              <a:rPr lang="en-GB" sz="900" dirty="0" err="1">
                <a:solidFill>
                  <a:schemeClr val="bg1">
                    <a:lumMod val="65000"/>
                  </a:schemeClr>
                </a:solidFill>
                <a:latin typeface="Trebuchet MS" pitchFamily="34" charset="0"/>
                <a:ea typeface="Open Sans Light" pitchFamily="34" charset="0"/>
                <a:cs typeface="Open Sans Light" pitchFamily="34" charset="0"/>
              </a:rPr>
              <a:t>Romon</a:t>
            </a:r>
            <a:r>
              <a:rPr lang="en-GB" sz="900" dirty="0">
                <a:solidFill>
                  <a:schemeClr val="bg1">
                    <a:lumMod val="65000"/>
                  </a:schemeClr>
                </a:solidFill>
                <a:latin typeface="Trebuchet MS" pitchFamily="34" charset="0"/>
                <a:ea typeface="Open Sans Light" pitchFamily="34" charset="0"/>
                <a:cs typeface="Open Sans Light" pitchFamily="34" charset="0"/>
              </a:rPr>
              <a:t> M, </a:t>
            </a:r>
            <a:r>
              <a:rPr lang="en-GB" sz="900" dirty="0" err="1">
                <a:solidFill>
                  <a:schemeClr val="bg1">
                    <a:lumMod val="65000"/>
                  </a:schemeClr>
                </a:solidFill>
                <a:latin typeface="Trebuchet MS" pitchFamily="34" charset="0"/>
                <a:ea typeface="Open Sans Light" pitchFamily="34" charset="0"/>
                <a:cs typeface="Open Sans Light" pitchFamily="34" charset="0"/>
              </a:rPr>
              <a:t>Visscher</a:t>
            </a:r>
            <a:r>
              <a:rPr lang="en-GB" sz="900" dirty="0">
                <a:solidFill>
                  <a:schemeClr val="bg1">
                    <a:lumMod val="65000"/>
                  </a:schemeClr>
                </a:solidFill>
                <a:latin typeface="Trebuchet MS" pitchFamily="34" charset="0"/>
                <a:ea typeface="Open Sans Light" pitchFamily="34" charset="0"/>
                <a:cs typeface="Open Sans Light" pitchFamily="34" charset="0"/>
              </a:rPr>
              <a:t> TLS, </a:t>
            </a:r>
            <a:r>
              <a:rPr lang="en-GB" sz="900" dirty="0" err="1">
                <a:solidFill>
                  <a:schemeClr val="bg1">
                    <a:lumMod val="65000"/>
                  </a:schemeClr>
                </a:solidFill>
                <a:latin typeface="Trebuchet MS" pitchFamily="34" charset="0"/>
                <a:ea typeface="Open Sans Light" pitchFamily="34" charset="0"/>
                <a:cs typeface="Open Sans Light" pitchFamily="34" charset="0"/>
              </a:rPr>
              <a:t>Raffin</a:t>
            </a:r>
            <a:r>
              <a:rPr lang="en-GB" sz="900" dirty="0">
                <a:solidFill>
                  <a:schemeClr val="bg1">
                    <a:lumMod val="65000"/>
                  </a:schemeClr>
                </a:solidFill>
                <a:latin typeface="Trebuchet MS" pitchFamily="34" charset="0"/>
                <a:ea typeface="Open Sans Light" pitchFamily="34" charset="0"/>
                <a:cs typeface="Open Sans Light" pitchFamily="34" charset="0"/>
              </a:rPr>
              <a:t> S, </a:t>
            </a:r>
            <a:r>
              <a:rPr lang="en-GB" sz="900" dirty="0" err="1">
                <a:solidFill>
                  <a:schemeClr val="bg1">
                    <a:lumMod val="65000"/>
                  </a:schemeClr>
                </a:solidFill>
                <a:latin typeface="Trebuchet MS" pitchFamily="34" charset="0"/>
                <a:ea typeface="Open Sans Light" pitchFamily="34" charset="0"/>
                <a:cs typeface="Open Sans Light" pitchFamily="34" charset="0"/>
              </a:rPr>
              <a:t>Swinburn</a:t>
            </a:r>
            <a:r>
              <a:rPr lang="en-GB" sz="900" dirty="0">
                <a:solidFill>
                  <a:schemeClr val="bg1">
                    <a:lumMod val="65000"/>
                  </a:schemeClr>
                </a:solidFill>
                <a:latin typeface="Trebuchet MS" pitchFamily="34" charset="0"/>
                <a:ea typeface="Open Sans Light" pitchFamily="34" charset="0"/>
                <a:cs typeface="Open Sans Light" pitchFamily="34" charset="0"/>
              </a:rPr>
              <a:t>, B, the EEN Study Group. </a:t>
            </a:r>
            <a:r>
              <a:rPr lang="en-GB" sz="900" dirty="0">
                <a:solidFill>
                  <a:schemeClr val="bg1">
                    <a:lumMod val="65000"/>
                  </a:schemeClr>
                </a:solidFill>
                <a:latin typeface="Trebuchet MS" pitchFamily="34" charset="0"/>
                <a:ea typeface="Open Sans Light" pitchFamily="34" charset="0"/>
                <a:cs typeface="Open Sans Light" pitchFamily="34" charset="0"/>
                <a:hlinkClick r:id="rId3" tooltip="Obesity reviews : an official journal of the International Association for the Study of Obesity."/>
              </a:rPr>
              <a:t>Obes Rev.</a:t>
            </a:r>
            <a:r>
              <a:rPr lang="en-GB" sz="900" dirty="0">
                <a:solidFill>
                  <a:schemeClr val="bg1">
                    <a:lumMod val="65000"/>
                  </a:schemeClr>
                </a:solidFill>
                <a:latin typeface="Trebuchet MS" pitchFamily="34" charset="0"/>
                <a:ea typeface="Open Sans Light" pitchFamily="34" charset="0"/>
                <a:cs typeface="Open Sans Light" pitchFamily="34" charset="0"/>
              </a:rPr>
              <a:t> 2012 Apr;13(4):299-315</a:t>
            </a:r>
            <a:endParaRPr lang="fr-FR" sz="900" dirty="0">
              <a:solidFill>
                <a:schemeClr val="bg1">
                  <a:lumMod val="65000"/>
                </a:schemeClr>
              </a:solidFill>
              <a:latin typeface="Trebuchet MS" pitchFamily="34" charset="0"/>
              <a:ea typeface="Open Sans Light" pitchFamily="34" charset="0"/>
              <a:cs typeface="Open Sans Light" pitchFamily="34" charset="0"/>
            </a:endParaRPr>
          </a:p>
          <a:p>
            <a:r>
              <a:rPr lang="fr-FR" sz="900" dirty="0">
                <a:solidFill>
                  <a:schemeClr val="bg1">
                    <a:lumMod val="65000"/>
                  </a:schemeClr>
                </a:solidFill>
                <a:latin typeface="Trebuchet MS" pitchFamily="34" charset="0"/>
                <a:ea typeface="Open Sans Light" pitchFamily="34" charset="0"/>
                <a:cs typeface="Open Sans Light" pitchFamily="34" charset="0"/>
              </a:rPr>
              <a:t>Évolution de la prévalence du surpoids et de l’obésité chez les enfants de 4 à 11 ans entre 2005 et 2010 dans les villes « EPODE M </a:t>
            </a:r>
            <a:r>
              <a:rPr lang="fr-FR" sz="900" dirty="0" err="1">
                <a:solidFill>
                  <a:schemeClr val="bg1">
                    <a:lumMod val="65000"/>
                  </a:schemeClr>
                </a:solidFill>
                <a:latin typeface="Trebuchet MS" pitchFamily="34" charset="0"/>
                <a:ea typeface="Open Sans Light" pitchFamily="34" charset="0"/>
                <a:cs typeface="Open Sans Light" pitchFamily="34" charset="0"/>
              </a:rPr>
              <a:t>Romon</a:t>
            </a:r>
            <a:r>
              <a:rPr lang="fr-FR" sz="900" dirty="0">
                <a:solidFill>
                  <a:schemeClr val="bg1">
                    <a:lumMod val="65000"/>
                  </a:schemeClr>
                </a:solidFill>
                <a:latin typeface="Trebuchet MS" pitchFamily="34" charset="0"/>
                <a:ea typeface="Open Sans Light" pitchFamily="34" charset="0"/>
                <a:cs typeface="Open Sans Light" pitchFamily="34" charset="0"/>
              </a:rPr>
              <a:t> et al. . Nutrition clinique et métabolisme, Vol 24, N° S1, </a:t>
            </a:r>
            <a:r>
              <a:rPr lang="fr-FR" sz="900" dirty="0" err="1">
                <a:solidFill>
                  <a:schemeClr val="bg1">
                    <a:lumMod val="65000"/>
                  </a:schemeClr>
                </a:solidFill>
                <a:latin typeface="Trebuchet MS" pitchFamily="34" charset="0"/>
                <a:ea typeface="Open Sans Light" pitchFamily="34" charset="0"/>
                <a:cs typeface="Open Sans Light" pitchFamily="34" charset="0"/>
              </a:rPr>
              <a:t>dec</a:t>
            </a:r>
            <a:r>
              <a:rPr lang="fr-FR" sz="900" dirty="0">
                <a:solidFill>
                  <a:schemeClr val="bg1">
                    <a:lumMod val="65000"/>
                  </a:schemeClr>
                </a:solidFill>
                <a:latin typeface="Trebuchet MS" pitchFamily="34" charset="0"/>
                <a:ea typeface="Open Sans Light" pitchFamily="34" charset="0"/>
                <a:cs typeface="Open Sans Light" pitchFamily="34" charset="0"/>
              </a:rPr>
              <a:t> 2010, p. 58</a:t>
            </a:r>
          </a:p>
          <a:p>
            <a:r>
              <a:rPr lang="fr-FR" sz="900" dirty="0" err="1">
                <a:solidFill>
                  <a:schemeClr val="bg1">
                    <a:lumMod val="65000"/>
                  </a:schemeClr>
                </a:solidFill>
                <a:latin typeface="Trebuchet MS" pitchFamily="34" charset="0"/>
                <a:ea typeface="Open Sans Light" pitchFamily="34" charset="0"/>
                <a:cs typeface="Open Sans Light" pitchFamily="34" charset="0"/>
              </a:rPr>
              <a:t>Downward</a:t>
            </a:r>
            <a:r>
              <a:rPr lang="fr-FR" sz="900" dirty="0">
                <a:solidFill>
                  <a:schemeClr val="bg1">
                    <a:lumMod val="65000"/>
                  </a:schemeClr>
                </a:solidFill>
                <a:latin typeface="Trebuchet MS" pitchFamily="34" charset="0"/>
                <a:ea typeface="Open Sans Light" pitchFamily="34" charset="0"/>
                <a:cs typeface="Open Sans Light" pitchFamily="34" charset="0"/>
              </a:rPr>
              <a:t> trends in the </a:t>
            </a:r>
            <a:r>
              <a:rPr lang="fr-FR" sz="900" dirty="0" err="1">
                <a:solidFill>
                  <a:schemeClr val="bg1">
                    <a:lumMod val="65000"/>
                  </a:schemeClr>
                </a:solidFill>
                <a:latin typeface="Trebuchet MS" pitchFamily="34" charset="0"/>
                <a:ea typeface="Open Sans Light" pitchFamily="34" charset="0"/>
                <a:cs typeface="Open Sans Light" pitchFamily="34" charset="0"/>
              </a:rPr>
              <a:t>prevalence</a:t>
            </a:r>
            <a:r>
              <a:rPr lang="fr-FR" sz="900" dirty="0">
                <a:solidFill>
                  <a:schemeClr val="bg1">
                    <a:lumMod val="65000"/>
                  </a:schemeClr>
                </a:solidFill>
                <a:latin typeface="Trebuchet MS" pitchFamily="34" charset="0"/>
                <a:ea typeface="Open Sans Light" pitchFamily="34" charset="0"/>
                <a:cs typeface="Open Sans Light" pitchFamily="34" charset="0"/>
              </a:rPr>
              <a:t> of </a:t>
            </a:r>
            <a:r>
              <a:rPr lang="fr-FR" sz="900" dirty="0" err="1">
                <a:solidFill>
                  <a:schemeClr val="bg1">
                    <a:lumMod val="65000"/>
                  </a:schemeClr>
                </a:solidFill>
                <a:latin typeface="Trebuchet MS" pitchFamily="34" charset="0"/>
                <a:ea typeface="Open Sans Light" pitchFamily="34" charset="0"/>
                <a:cs typeface="Open Sans Light" pitchFamily="34" charset="0"/>
              </a:rPr>
              <a:t>childhood</a:t>
            </a:r>
            <a:r>
              <a:rPr lang="fr-FR" sz="900" dirty="0">
                <a:solidFill>
                  <a:schemeClr val="bg1">
                    <a:lumMod val="65000"/>
                  </a:schemeClr>
                </a:solidFill>
                <a:latin typeface="Trebuchet MS" pitchFamily="34" charset="0"/>
                <a:ea typeface="Open Sans Light" pitchFamily="34" charset="0"/>
                <a:cs typeface="Open Sans Light" pitchFamily="34" charset="0"/>
              </a:rPr>
              <a:t> </a:t>
            </a:r>
            <a:r>
              <a:rPr lang="fr-FR" sz="900" dirty="0" err="1">
                <a:solidFill>
                  <a:schemeClr val="bg1">
                    <a:lumMod val="65000"/>
                  </a:schemeClr>
                </a:solidFill>
                <a:latin typeface="Trebuchet MS" pitchFamily="34" charset="0"/>
                <a:ea typeface="Open Sans Light" pitchFamily="34" charset="0"/>
                <a:cs typeface="Open Sans Light" pitchFamily="34" charset="0"/>
              </a:rPr>
              <a:t>overweight</a:t>
            </a:r>
            <a:r>
              <a:rPr lang="fr-FR" sz="900" dirty="0">
                <a:solidFill>
                  <a:schemeClr val="bg1">
                    <a:lumMod val="65000"/>
                  </a:schemeClr>
                </a:solidFill>
                <a:latin typeface="Trebuchet MS" pitchFamily="34" charset="0"/>
                <a:ea typeface="Open Sans Light" pitchFamily="34" charset="0"/>
                <a:cs typeface="Open Sans Light" pitchFamily="34" charset="0"/>
              </a:rPr>
              <a:t> in </a:t>
            </a:r>
            <a:r>
              <a:rPr lang="fr-FR" sz="900" dirty="0" err="1">
                <a:solidFill>
                  <a:schemeClr val="bg1">
                    <a:lumMod val="65000"/>
                  </a:schemeClr>
                </a:solidFill>
                <a:latin typeface="Trebuchet MS" pitchFamily="34" charset="0"/>
                <a:ea typeface="Open Sans Light" pitchFamily="34" charset="0"/>
                <a:cs typeface="Open Sans Light" pitchFamily="34" charset="0"/>
              </a:rPr>
              <a:t>two</a:t>
            </a:r>
            <a:r>
              <a:rPr lang="fr-FR" sz="900" dirty="0">
                <a:solidFill>
                  <a:schemeClr val="bg1">
                    <a:lumMod val="65000"/>
                  </a:schemeClr>
                </a:solidFill>
                <a:latin typeface="Trebuchet MS" pitchFamily="34" charset="0"/>
                <a:ea typeface="Open Sans Light" pitchFamily="34" charset="0"/>
                <a:cs typeface="Open Sans Light" pitchFamily="34" charset="0"/>
              </a:rPr>
              <a:t> pilot </a:t>
            </a:r>
            <a:r>
              <a:rPr lang="fr-FR" sz="900" dirty="0" err="1">
                <a:solidFill>
                  <a:schemeClr val="bg1">
                    <a:lumMod val="65000"/>
                  </a:schemeClr>
                </a:solidFill>
                <a:latin typeface="Trebuchet MS" pitchFamily="34" charset="0"/>
                <a:ea typeface="Open Sans Light" pitchFamily="34" charset="0"/>
                <a:cs typeface="Open Sans Light" pitchFamily="34" charset="0"/>
              </a:rPr>
              <a:t>towns</a:t>
            </a:r>
            <a:r>
              <a:rPr lang="fr-FR" sz="900" dirty="0">
                <a:solidFill>
                  <a:schemeClr val="bg1">
                    <a:lumMod val="65000"/>
                  </a:schemeClr>
                </a:solidFill>
                <a:latin typeface="Trebuchet MS" pitchFamily="34" charset="0"/>
                <a:ea typeface="Open Sans Light" pitchFamily="34" charset="0"/>
                <a:cs typeface="Open Sans Light" pitchFamily="34" charset="0"/>
              </a:rPr>
              <a:t> </a:t>
            </a:r>
            <a:r>
              <a:rPr lang="fr-FR" sz="900" dirty="0" err="1">
                <a:solidFill>
                  <a:schemeClr val="bg1">
                    <a:lumMod val="65000"/>
                  </a:schemeClr>
                </a:solidFill>
                <a:latin typeface="Trebuchet MS" pitchFamily="34" charset="0"/>
                <a:ea typeface="Open Sans Light" pitchFamily="34" charset="0"/>
                <a:cs typeface="Open Sans Light" pitchFamily="34" charset="0"/>
              </a:rPr>
              <a:t>taking</a:t>
            </a:r>
            <a:r>
              <a:rPr lang="fr-FR" sz="900" dirty="0">
                <a:solidFill>
                  <a:schemeClr val="bg1">
                    <a:lumMod val="65000"/>
                  </a:schemeClr>
                </a:solidFill>
                <a:latin typeface="Trebuchet MS" pitchFamily="34" charset="0"/>
                <a:ea typeface="Open Sans Light" pitchFamily="34" charset="0"/>
                <a:cs typeface="Open Sans Light" pitchFamily="34" charset="0"/>
              </a:rPr>
              <a:t> part in the VIASANO </a:t>
            </a:r>
            <a:r>
              <a:rPr lang="fr-FR" sz="900" dirty="0" err="1">
                <a:solidFill>
                  <a:schemeClr val="bg1">
                    <a:lumMod val="65000"/>
                  </a:schemeClr>
                </a:solidFill>
                <a:latin typeface="Trebuchet MS" pitchFamily="34" charset="0"/>
                <a:ea typeface="Open Sans Light" pitchFamily="34" charset="0"/>
                <a:cs typeface="Open Sans Light" pitchFamily="34" charset="0"/>
              </a:rPr>
              <a:t>community-based</a:t>
            </a:r>
            <a:r>
              <a:rPr lang="fr-FR" sz="900" dirty="0">
                <a:solidFill>
                  <a:schemeClr val="bg1">
                    <a:lumMod val="65000"/>
                  </a:schemeClr>
                </a:solidFill>
                <a:latin typeface="Trebuchet MS" pitchFamily="34" charset="0"/>
                <a:ea typeface="Open Sans Light" pitchFamily="34" charset="0"/>
                <a:cs typeface="Open Sans Light" pitchFamily="34" charset="0"/>
              </a:rPr>
              <a:t> programme in </a:t>
            </a:r>
            <a:r>
              <a:rPr lang="fr-FR" sz="900" dirty="0" err="1">
                <a:solidFill>
                  <a:schemeClr val="bg1">
                    <a:lumMod val="65000"/>
                  </a:schemeClr>
                </a:solidFill>
                <a:latin typeface="Trebuchet MS" pitchFamily="34" charset="0"/>
                <a:ea typeface="Open Sans Light" pitchFamily="34" charset="0"/>
                <a:cs typeface="Open Sans Light" pitchFamily="34" charset="0"/>
              </a:rPr>
              <a:t>Belgium</a:t>
            </a:r>
            <a:r>
              <a:rPr lang="fr-FR" sz="900" dirty="0">
                <a:solidFill>
                  <a:schemeClr val="bg1">
                    <a:lumMod val="65000"/>
                  </a:schemeClr>
                </a:solidFill>
                <a:latin typeface="Trebuchet MS" pitchFamily="34" charset="0"/>
                <a:ea typeface="Open Sans Light" pitchFamily="34" charset="0"/>
                <a:cs typeface="Open Sans Light" pitchFamily="34" charset="0"/>
              </a:rPr>
              <a:t>: data </a:t>
            </a:r>
            <a:r>
              <a:rPr lang="fr-FR" sz="900" dirty="0" err="1">
                <a:solidFill>
                  <a:schemeClr val="bg1">
                    <a:lumMod val="65000"/>
                  </a:schemeClr>
                </a:solidFill>
                <a:latin typeface="Trebuchet MS" pitchFamily="34" charset="0"/>
                <a:ea typeface="Open Sans Light" pitchFamily="34" charset="0"/>
                <a:cs typeface="Open Sans Light" pitchFamily="34" charset="0"/>
              </a:rPr>
              <a:t>from</a:t>
            </a:r>
            <a:r>
              <a:rPr lang="fr-FR" sz="900" dirty="0">
                <a:solidFill>
                  <a:schemeClr val="bg1">
                    <a:lumMod val="65000"/>
                  </a:schemeClr>
                </a:solidFill>
                <a:latin typeface="Trebuchet MS" pitchFamily="34" charset="0"/>
                <a:ea typeface="Open Sans Light" pitchFamily="34" charset="0"/>
                <a:cs typeface="Open Sans Light" pitchFamily="34" charset="0"/>
              </a:rPr>
              <a:t> a national </a:t>
            </a:r>
            <a:r>
              <a:rPr lang="fr-FR" sz="900" dirty="0" err="1">
                <a:solidFill>
                  <a:schemeClr val="bg1">
                    <a:lumMod val="65000"/>
                  </a:schemeClr>
                </a:solidFill>
                <a:latin typeface="Trebuchet MS" pitchFamily="34" charset="0"/>
                <a:ea typeface="Open Sans Light" pitchFamily="34" charset="0"/>
                <a:cs typeface="Open Sans Light" pitchFamily="34" charset="0"/>
              </a:rPr>
              <a:t>school</a:t>
            </a:r>
            <a:r>
              <a:rPr lang="fr-FR" sz="900" dirty="0">
                <a:solidFill>
                  <a:schemeClr val="bg1">
                    <a:lumMod val="65000"/>
                  </a:schemeClr>
                </a:solidFill>
                <a:latin typeface="Trebuchet MS" pitchFamily="34" charset="0"/>
                <a:ea typeface="Open Sans Light" pitchFamily="34" charset="0"/>
                <a:cs typeface="Open Sans Light" pitchFamily="34" charset="0"/>
              </a:rPr>
              <a:t> </a:t>
            </a:r>
            <a:r>
              <a:rPr lang="fr-FR" sz="900" dirty="0" err="1">
                <a:solidFill>
                  <a:schemeClr val="bg1">
                    <a:lumMod val="65000"/>
                  </a:schemeClr>
                </a:solidFill>
                <a:latin typeface="Trebuchet MS" pitchFamily="34" charset="0"/>
                <a:ea typeface="Open Sans Light" pitchFamily="34" charset="0"/>
                <a:cs typeface="Open Sans Light" pitchFamily="34" charset="0"/>
              </a:rPr>
              <a:t>health</a:t>
            </a:r>
            <a:r>
              <a:rPr lang="fr-FR" sz="900" dirty="0">
                <a:solidFill>
                  <a:schemeClr val="bg1">
                    <a:lumMod val="65000"/>
                  </a:schemeClr>
                </a:solidFill>
                <a:latin typeface="Trebuchet MS" pitchFamily="34" charset="0"/>
                <a:ea typeface="Open Sans Light" pitchFamily="34" charset="0"/>
                <a:cs typeface="Open Sans Light" pitchFamily="34" charset="0"/>
              </a:rPr>
              <a:t> monitoring system. </a:t>
            </a:r>
            <a:r>
              <a:rPr lang="fr-FR" sz="900" dirty="0" err="1">
                <a:solidFill>
                  <a:schemeClr val="bg1">
                    <a:lumMod val="65000"/>
                  </a:schemeClr>
                </a:solidFill>
                <a:latin typeface="Trebuchet MS" pitchFamily="34" charset="0"/>
                <a:ea typeface="Open Sans Light" pitchFamily="34" charset="0"/>
                <a:cs typeface="Open Sans Light" pitchFamily="34" charset="0"/>
              </a:rPr>
              <a:t>Vinck</a:t>
            </a:r>
            <a:r>
              <a:rPr lang="fr-FR" sz="900" dirty="0">
                <a:solidFill>
                  <a:schemeClr val="bg1">
                    <a:lumMod val="65000"/>
                  </a:schemeClr>
                </a:solidFill>
                <a:latin typeface="Trebuchet MS" pitchFamily="34" charset="0"/>
                <a:ea typeface="Open Sans Light" pitchFamily="34" charset="0"/>
                <a:cs typeface="Open Sans Light" pitchFamily="34" charset="0"/>
              </a:rPr>
              <a:t>, </a:t>
            </a:r>
            <a:r>
              <a:rPr lang="fr-FR" sz="900" dirty="0" err="1">
                <a:solidFill>
                  <a:schemeClr val="bg1">
                    <a:lumMod val="65000"/>
                  </a:schemeClr>
                </a:solidFill>
                <a:latin typeface="Trebuchet MS" pitchFamily="34" charset="0"/>
                <a:ea typeface="Open Sans Light" pitchFamily="34" charset="0"/>
                <a:cs typeface="Open Sans Light" pitchFamily="34" charset="0"/>
              </a:rPr>
              <a:t>J.et</a:t>
            </a:r>
            <a:r>
              <a:rPr lang="fr-FR" sz="900" dirty="0">
                <a:solidFill>
                  <a:schemeClr val="bg1">
                    <a:lumMod val="65000"/>
                  </a:schemeClr>
                </a:solidFill>
                <a:latin typeface="Trebuchet MS" pitchFamily="34" charset="0"/>
                <a:ea typeface="Open Sans Light" pitchFamily="34" charset="0"/>
                <a:cs typeface="Open Sans Light" pitchFamily="34" charset="0"/>
              </a:rPr>
              <a:t> al. (2015),  </a:t>
            </a:r>
            <a:r>
              <a:rPr lang="fr-FR" sz="900" dirty="0" err="1">
                <a:solidFill>
                  <a:schemeClr val="bg1">
                    <a:lumMod val="65000"/>
                  </a:schemeClr>
                </a:solidFill>
                <a:latin typeface="Trebuchet MS" pitchFamily="34" charset="0"/>
                <a:ea typeface="Open Sans Light" pitchFamily="34" charset="0"/>
                <a:cs typeface="Open Sans Light" pitchFamily="34" charset="0"/>
              </a:rPr>
              <a:t>Pediatric</a:t>
            </a:r>
            <a:r>
              <a:rPr lang="fr-FR" sz="900" dirty="0">
                <a:solidFill>
                  <a:schemeClr val="bg1">
                    <a:lumMod val="65000"/>
                  </a:schemeClr>
                </a:solidFill>
                <a:latin typeface="Trebuchet MS" pitchFamily="34" charset="0"/>
                <a:ea typeface="Open Sans Light" pitchFamily="34" charset="0"/>
                <a:cs typeface="Open Sans Light" pitchFamily="34" charset="0"/>
              </a:rPr>
              <a:t> </a:t>
            </a:r>
            <a:r>
              <a:rPr lang="fr-FR" sz="900" dirty="0" err="1">
                <a:solidFill>
                  <a:schemeClr val="bg1">
                    <a:lumMod val="65000"/>
                  </a:schemeClr>
                </a:solidFill>
                <a:latin typeface="Trebuchet MS" pitchFamily="34" charset="0"/>
                <a:ea typeface="Open Sans Light" pitchFamily="34" charset="0"/>
                <a:cs typeface="Open Sans Light" pitchFamily="34" charset="0"/>
              </a:rPr>
              <a:t>Obesity</a:t>
            </a:r>
            <a:r>
              <a:rPr lang="fr-FR" sz="900" dirty="0">
                <a:solidFill>
                  <a:schemeClr val="bg1">
                    <a:lumMod val="65000"/>
                  </a:schemeClr>
                </a:solidFill>
                <a:latin typeface="Trebuchet MS" pitchFamily="34" charset="0"/>
                <a:ea typeface="Open Sans Light" pitchFamily="34" charset="0"/>
                <a:cs typeface="Open Sans Light" pitchFamily="34" charset="0"/>
              </a:rPr>
              <a:t>. </a:t>
            </a:r>
            <a:r>
              <a:rPr lang="fr-FR" sz="900" dirty="0" err="1">
                <a:solidFill>
                  <a:schemeClr val="bg1">
                    <a:lumMod val="65000"/>
                  </a:schemeClr>
                </a:solidFill>
                <a:latin typeface="Trebuchet MS" pitchFamily="34" charset="0"/>
                <a:ea typeface="Open Sans Light" pitchFamily="34" charset="0"/>
                <a:cs typeface="Open Sans Light" pitchFamily="34" charset="0"/>
              </a:rPr>
              <a:t>doi</a:t>
            </a:r>
            <a:r>
              <a:rPr lang="fr-FR" sz="900" dirty="0">
                <a:solidFill>
                  <a:schemeClr val="bg1">
                    <a:lumMod val="65000"/>
                  </a:schemeClr>
                </a:solidFill>
                <a:latin typeface="Trebuchet MS" pitchFamily="34" charset="0"/>
                <a:ea typeface="Open Sans Light" pitchFamily="34" charset="0"/>
                <a:cs typeface="Open Sans Light" pitchFamily="34" charset="0"/>
              </a:rPr>
              <a:t>: 10.1111/ijpo.12022</a:t>
            </a:r>
          </a:p>
          <a:p>
            <a:endParaRPr lang="fr-FR" dirty="0"/>
          </a:p>
        </p:txBody>
      </p:sp>
      <p:sp>
        <p:nvSpPr>
          <p:cNvPr id="4" name="Espace réservé du numéro de diapositive 3"/>
          <p:cNvSpPr>
            <a:spLocks noGrp="1"/>
          </p:cNvSpPr>
          <p:nvPr>
            <p:ph type="sldNum" sz="quarter" idx="10"/>
          </p:nvPr>
        </p:nvSpPr>
        <p:spPr/>
        <p:txBody>
          <a:bodyPr/>
          <a:lstStyle/>
          <a:p>
            <a:fld id="{3D78F869-4A92-7244-BAF3-26D9F1F705EE}" type="slidenum">
              <a:rPr lang="fr-FR" smtClean="0"/>
              <a:pPr/>
              <a:t>2</a:t>
            </a:fld>
            <a:endParaRPr lang="fr-FR"/>
          </a:p>
        </p:txBody>
      </p:sp>
    </p:spTree>
    <p:extLst>
      <p:ext uri="{BB962C8B-B14F-4D97-AF65-F5344CB8AC3E}">
        <p14:creationId xmlns:p14="http://schemas.microsoft.com/office/powerpoint/2010/main" val="78674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p:cNvSpPr>
          <p:nvPr>
            <p:ph type="sldImg"/>
          </p:nvPr>
        </p:nvSpPr>
        <p:spPr bwMode="auto">
          <a:xfrm>
            <a:off x="992188" y="768350"/>
            <a:ext cx="5114925" cy="383698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722" name="Rectangle 3"/>
          <p:cNvSpPr>
            <a:spLocks noGrp="1" noChangeArrowheads="1"/>
          </p:cNvSpPr>
          <p:nvPr>
            <p:ph type="body" idx="1"/>
          </p:nvPr>
        </p:nvSpPr>
        <p:spPr bwMode="auto">
          <a:xfrm>
            <a:off x="946574" y="4861441"/>
            <a:ext cx="5206153" cy="4605576"/>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In each country or region, EPODE promotes </a:t>
            </a:r>
            <a:r>
              <a:rPr lang="en-GB" b="1" dirty="0" smtClean="0"/>
              <a:t>the involvement of a multi-level and multiple stakeholders approach at central level</a:t>
            </a:r>
            <a:r>
              <a:rPr lang="en-GB" dirty="0" smtClean="0"/>
              <a:t> (endorsement from ministries, support from health groups, NGOs, and private partners) and benefits from the expertise and guidance of </a:t>
            </a:r>
            <a:r>
              <a:rPr lang="en-GB" b="1" dirty="0" smtClean="0"/>
              <a:t>an independent scientific advisory board</a:t>
            </a:r>
            <a:r>
              <a:rPr lang="en-GB" dirty="0" smtClean="0"/>
              <a:t> that provides general recommendations related to the implementation and the transferability of the methodology in other contexts.</a:t>
            </a:r>
            <a:endParaRPr lang="fr-FR" dirty="0" smtClean="0"/>
          </a:p>
          <a:p>
            <a:pPr>
              <a:spcBef>
                <a:spcPct val="0"/>
              </a:spcBef>
            </a:pPr>
            <a:r>
              <a:rPr lang="en-GB" dirty="0" smtClean="0"/>
              <a:t> </a:t>
            </a:r>
            <a:endParaRPr lang="fr-FR" dirty="0" smtClean="0"/>
          </a:p>
          <a:p>
            <a:pPr>
              <a:spcBef>
                <a:spcPct val="0"/>
              </a:spcBef>
            </a:pPr>
            <a:r>
              <a:rPr lang="en-GB" dirty="0" smtClean="0"/>
              <a:t>To put the EPODE methodology into practice, </a:t>
            </a:r>
            <a:r>
              <a:rPr lang="en-GB" b="1" dirty="0" smtClean="0"/>
              <a:t>a</a:t>
            </a:r>
            <a:r>
              <a:rPr lang="en-GB" dirty="0" smtClean="0"/>
              <a:t> </a:t>
            </a:r>
            <a:r>
              <a:rPr lang="en-GB" b="1" dirty="0" smtClean="0"/>
              <a:t>central coordination team</a:t>
            </a:r>
            <a:r>
              <a:rPr lang="en-GB" dirty="0" smtClean="0"/>
              <a:t>, using social marketing and organisational techniques, trains and coaches a local project manager appointed in each community by the </a:t>
            </a:r>
            <a:r>
              <a:rPr lang="en-GB" b="1" dirty="0" smtClean="0"/>
              <a:t>local political leader </a:t>
            </a:r>
            <a:r>
              <a:rPr lang="en-GB" dirty="0" smtClean="0"/>
              <a:t>(e.g. the Mayor) </a:t>
            </a:r>
            <a:r>
              <a:rPr lang="en-GB" b="1" dirty="0" smtClean="0"/>
              <a:t>able to champion the programme.</a:t>
            </a:r>
            <a:r>
              <a:rPr lang="en-GB" dirty="0" smtClean="0"/>
              <a:t> </a:t>
            </a:r>
            <a:endParaRPr lang="fr-FR" dirty="0" smtClean="0"/>
          </a:p>
          <a:p>
            <a:pPr>
              <a:spcBef>
                <a:spcPct val="0"/>
              </a:spcBef>
            </a:pPr>
            <a:r>
              <a:rPr lang="en-GB" dirty="0" smtClean="0"/>
              <a:t> </a:t>
            </a:r>
            <a:endParaRPr lang="fr-FR" dirty="0" smtClean="0"/>
          </a:p>
          <a:p>
            <a:pPr>
              <a:spcBef>
                <a:spcPct val="0"/>
              </a:spcBef>
            </a:pPr>
            <a:r>
              <a:rPr lang="en-GB" dirty="0" smtClean="0"/>
              <a:t>The role of the local project manager is to </a:t>
            </a:r>
            <a:r>
              <a:rPr lang="en-GB" b="1" dirty="0" smtClean="0"/>
              <a:t>mobilize a multifaceted local steering committee and, by peer-to-peer dynamics, a diversity of local stakeholders</a:t>
            </a:r>
            <a:r>
              <a:rPr lang="en-GB" dirty="0" smtClean="0"/>
              <a:t> especially in schools, pre-schools, extracurricular organizations and social network of associations, which are key settings to implement activities with children and families. So, the city or town is at the heart of the system. </a:t>
            </a:r>
            <a:endParaRPr lang="fr-FR" dirty="0" smtClean="0"/>
          </a:p>
          <a:p>
            <a:pPr>
              <a:spcBef>
                <a:spcPct val="0"/>
              </a:spcBef>
            </a:pPr>
            <a:r>
              <a:rPr lang="en-GB" dirty="0" smtClean="0"/>
              <a:t> </a:t>
            </a:r>
            <a:endParaRPr lang="en-GB" b="1" i="1" dirty="0" smtClean="0"/>
          </a:p>
          <a:p>
            <a:pPr>
              <a:spcBef>
                <a:spcPct val="0"/>
              </a:spcBef>
            </a:pPr>
            <a:r>
              <a:rPr lang="en-GB" b="1" dirty="0" smtClean="0"/>
              <a:t>The social mobilization group dynamics</a:t>
            </a:r>
            <a:r>
              <a:rPr lang="en-GB" dirty="0" smtClean="0"/>
              <a:t>, involving a wide diversity of local stakeholders should play a role in impacting on local living conditions of the family, in order to facilitate the adoption of healthier lifestyles. </a:t>
            </a:r>
          </a:p>
          <a:p>
            <a:pPr>
              <a:spcBef>
                <a:spcPct val="0"/>
              </a:spcBef>
            </a:pPr>
            <a:endParaRPr lang="en-GB" dirty="0" smtClean="0"/>
          </a:p>
          <a:p>
            <a:pPr>
              <a:lnSpc>
                <a:spcPct val="90000"/>
              </a:lnSpc>
              <a:spcBef>
                <a:spcPct val="0"/>
              </a:spcBef>
              <a:buClr>
                <a:srgbClr val="016D9C"/>
              </a:buClr>
              <a:buFont typeface="Wingdings" pitchFamily="2" charset="2"/>
              <a:buChar char="ü"/>
            </a:pPr>
            <a:r>
              <a:rPr lang="en-GB" sz="1400" b="1" dirty="0" smtClean="0">
                <a:solidFill>
                  <a:srgbClr val="FF0000"/>
                </a:solidFill>
                <a:latin typeface="Arial" pitchFamily="34" charset="0"/>
                <a:ea typeface="ＭＳ Ｐゴシック"/>
                <a:cs typeface="ＭＳ Ｐゴシック"/>
              </a:rPr>
              <a:t>Advice to national or central EPODE coordination</a:t>
            </a:r>
            <a:r>
              <a:rPr lang="en-GB" sz="1400" dirty="0" smtClean="0">
                <a:latin typeface="Arial" pitchFamily="34" charset="0"/>
                <a:ea typeface="ＭＳ Ｐゴシック"/>
                <a:cs typeface="ＭＳ Ｐゴシック"/>
              </a:rPr>
              <a:t>:</a:t>
            </a:r>
          </a:p>
          <a:p>
            <a:pPr>
              <a:lnSpc>
                <a:spcPct val="90000"/>
              </a:lnSpc>
              <a:spcBef>
                <a:spcPct val="0"/>
              </a:spcBef>
              <a:buClr>
                <a:srgbClr val="016D9C"/>
              </a:buClr>
              <a:buFontTx/>
              <a:buChar char="-"/>
            </a:pPr>
            <a:r>
              <a:rPr lang="en-GB" dirty="0" smtClean="0">
                <a:latin typeface="Arial" pitchFamily="34" charset="0"/>
                <a:ea typeface="ＭＳ Ｐゴシック"/>
                <a:cs typeface="ＭＳ Ｐゴシック"/>
              </a:rPr>
              <a:t>Do not want to measure everything;</a:t>
            </a:r>
          </a:p>
          <a:p>
            <a:pPr>
              <a:lnSpc>
                <a:spcPct val="90000"/>
              </a:lnSpc>
              <a:spcBef>
                <a:spcPct val="0"/>
              </a:spcBef>
              <a:buClr>
                <a:srgbClr val="016D9C"/>
              </a:buClr>
              <a:buFontTx/>
              <a:buChar char="-"/>
            </a:pPr>
            <a:r>
              <a:rPr lang="en-GB" dirty="0" smtClean="0">
                <a:latin typeface="Arial" pitchFamily="34" charset="0"/>
                <a:ea typeface="ＭＳ Ｐゴシック"/>
                <a:cs typeface="ＭＳ Ｐゴシック"/>
              </a:rPr>
              <a:t>Create an “Evaluation and Monitoring” Roadmap; </a:t>
            </a:r>
          </a:p>
          <a:p>
            <a:pPr>
              <a:lnSpc>
                <a:spcPct val="90000"/>
              </a:lnSpc>
              <a:spcBef>
                <a:spcPct val="0"/>
              </a:spcBef>
              <a:buClr>
                <a:srgbClr val="016D9C"/>
              </a:buClr>
              <a:buFontTx/>
              <a:buChar char="-"/>
            </a:pPr>
            <a:r>
              <a:rPr lang="en-GB" dirty="0" smtClean="0">
                <a:latin typeface="Arial" pitchFamily="34" charset="0"/>
                <a:ea typeface="ＭＳ Ｐゴシック"/>
                <a:cs typeface="ＭＳ Ｐゴシック"/>
              </a:rPr>
              <a:t>describe each step to be taken by central and local organisation;</a:t>
            </a:r>
          </a:p>
          <a:p>
            <a:pPr marL="0" marR="0" indent="0" algn="l" defTabSz="914400" rtl="0" eaLnBrk="1" fontAlgn="base" latinLnBrk="0" hangingPunct="1">
              <a:lnSpc>
                <a:spcPct val="90000"/>
              </a:lnSpc>
              <a:spcBef>
                <a:spcPct val="0"/>
              </a:spcBef>
              <a:spcAft>
                <a:spcPct val="0"/>
              </a:spcAft>
              <a:buClr>
                <a:srgbClr val="016D9C"/>
              </a:buClr>
              <a:buSzTx/>
              <a:buFontTx/>
              <a:buChar char="-"/>
              <a:tabLst/>
              <a:defRPr/>
            </a:pPr>
            <a:r>
              <a:rPr lang="en-GB" dirty="0" smtClean="0">
                <a:latin typeface="Arial" pitchFamily="34" charset="0"/>
                <a:ea typeface="ＭＳ Ｐゴシック"/>
                <a:cs typeface="ＭＳ Ｐゴシック"/>
              </a:rPr>
              <a:t>Continuous deliberation with EPODE coordination team and other EPODE cities on indicators and measurement of indicators;</a:t>
            </a:r>
          </a:p>
          <a:p>
            <a:pPr>
              <a:lnSpc>
                <a:spcPct val="90000"/>
              </a:lnSpc>
              <a:spcBef>
                <a:spcPct val="0"/>
              </a:spcBef>
              <a:buClr>
                <a:srgbClr val="016D9C"/>
              </a:buClr>
              <a:buFontTx/>
              <a:buChar char="-"/>
            </a:pPr>
            <a:r>
              <a:rPr lang="en-GB" dirty="0" smtClean="0">
                <a:latin typeface="Arial" pitchFamily="34" charset="0"/>
                <a:ea typeface="ＭＳ Ｐゴシック"/>
                <a:cs typeface="ＭＳ Ｐゴシック"/>
              </a:rPr>
              <a:t>Create an “Evaluation and Monitoring of EPODE” Evaluation Course;</a:t>
            </a:r>
          </a:p>
          <a:p>
            <a:pPr>
              <a:lnSpc>
                <a:spcPct val="90000"/>
              </a:lnSpc>
              <a:spcBef>
                <a:spcPct val="0"/>
              </a:spcBef>
              <a:buClr>
                <a:srgbClr val="016D9C"/>
              </a:buClr>
              <a:buFontTx/>
              <a:buChar char="-"/>
            </a:pPr>
            <a:r>
              <a:rPr lang="en-GB" dirty="0" smtClean="0">
                <a:latin typeface="Arial" pitchFamily="34" charset="0"/>
                <a:ea typeface="ＭＳ Ｐゴシック"/>
                <a:cs typeface="ＭＳ Ｐゴシック"/>
              </a:rPr>
              <a:t>Identify experts in community health promotion evaluation in each EPODE country;</a:t>
            </a:r>
          </a:p>
          <a:p>
            <a:pPr>
              <a:lnSpc>
                <a:spcPct val="90000"/>
              </a:lnSpc>
              <a:spcBef>
                <a:spcPct val="0"/>
              </a:spcBef>
              <a:buClr>
                <a:srgbClr val="016D9C"/>
              </a:buClr>
              <a:buFontTx/>
              <a:buChar char="-"/>
            </a:pPr>
            <a:r>
              <a:rPr lang="en-GB" dirty="0" smtClean="0">
                <a:latin typeface="Arial" pitchFamily="34" charset="0"/>
                <a:ea typeface="ＭＳ Ｐゴシック"/>
                <a:cs typeface="ＭＳ Ｐゴシック"/>
              </a:rPr>
              <a:t>appoint an Evaluation Counsellor in the central coordination team;</a:t>
            </a:r>
          </a:p>
          <a:p>
            <a:pPr>
              <a:lnSpc>
                <a:spcPct val="90000"/>
              </a:lnSpc>
              <a:spcBef>
                <a:spcPct val="0"/>
              </a:spcBef>
              <a:buClr>
                <a:srgbClr val="016D9C"/>
              </a:buClr>
              <a:buFontTx/>
              <a:buChar char="-"/>
            </a:pPr>
            <a:r>
              <a:rPr lang="en-GB" dirty="0" smtClean="0">
                <a:latin typeface="Arial" pitchFamily="34" charset="0"/>
                <a:ea typeface="ＭＳ Ｐゴシック"/>
                <a:cs typeface="ＭＳ Ｐゴシック"/>
              </a:rPr>
              <a:t>decide on the measurement of common indicators (give advice to communities)</a:t>
            </a:r>
          </a:p>
          <a:p>
            <a:pPr>
              <a:lnSpc>
                <a:spcPct val="90000"/>
              </a:lnSpc>
              <a:spcBef>
                <a:spcPct val="0"/>
              </a:spcBef>
              <a:buClr>
                <a:srgbClr val="016D9C"/>
              </a:buClr>
              <a:buFontTx/>
              <a:buChar char="-"/>
            </a:pPr>
            <a:r>
              <a:rPr lang="en-GB" dirty="0" smtClean="0">
                <a:latin typeface="Arial" pitchFamily="34" charset="0"/>
                <a:ea typeface="ＭＳ Ｐゴシック"/>
                <a:cs typeface="ＭＳ Ｐゴシック"/>
              </a:rPr>
              <a:t>Ask for statistics to support evaluation set-up and in analysing the data</a:t>
            </a:r>
            <a:endParaRPr lang="fr-FR" dirty="0" smtClean="0">
              <a:latin typeface="+mn-lt"/>
              <a:ea typeface="+mn-ea"/>
              <a:cs typeface="+mn-cs"/>
            </a:endParaRPr>
          </a:p>
          <a:p>
            <a:pPr>
              <a:lnSpc>
                <a:spcPct val="90000"/>
              </a:lnSpc>
              <a:spcBef>
                <a:spcPct val="0"/>
              </a:spcBef>
              <a:buClr>
                <a:srgbClr val="016D9C"/>
              </a:buClr>
              <a:buFontTx/>
              <a:buChar char="-"/>
            </a:pPr>
            <a:r>
              <a:rPr lang="en-GB" dirty="0" smtClean="0">
                <a:latin typeface="Arial" pitchFamily="34" charset="0"/>
                <a:ea typeface="ＭＳ Ｐゴシック"/>
                <a:cs typeface="ＭＳ Ｐゴシック"/>
              </a:rPr>
              <a:t>Establish a local evaluation group responsible for the evaluation of the programme; key-stakeholders should be involved in this group to secure sustainability.</a:t>
            </a:r>
          </a:p>
          <a:p>
            <a:pPr>
              <a:lnSpc>
                <a:spcPct val="90000"/>
              </a:lnSpc>
              <a:spcBef>
                <a:spcPct val="0"/>
              </a:spcBef>
              <a:buClr>
                <a:srgbClr val="016D9C"/>
              </a:buClr>
              <a:buFontTx/>
              <a:buChar char="-"/>
            </a:pPr>
            <a:endParaRPr lang="en-GB" sz="1100" dirty="0" smtClean="0">
              <a:latin typeface="Arial" pitchFamily="34" charset="0"/>
              <a:ea typeface="ＭＳ Ｐゴシック"/>
              <a:cs typeface="ＭＳ Ｐゴシック"/>
            </a:endParaRPr>
          </a:p>
          <a:p>
            <a:pPr eaLnBrk="1" hangingPunct="1">
              <a:lnSpc>
                <a:spcPct val="90000"/>
              </a:lnSpc>
              <a:buClr>
                <a:srgbClr val="8576B0"/>
              </a:buClr>
              <a:buFont typeface="Wingdings" charset="2"/>
              <a:buChar char="§"/>
              <a:defRPr/>
            </a:pPr>
            <a:r>
              <a:rPr lang="en-GB" sz="1100" dirty="0" smtClean="0">
                <a:solidFill>
                  <a:srgbClr val="5B4C79"/>
                </a:solidFill>
                <a:latin typeface="Arial"/>
                <a:cs typeface="Arial"/>
              </a:rPr>
              <a:t>EPODE is a coordinated, capacity-building approach for communities</a:t>
            </a:r>
            <a:endParaRPr lang="en-GB" sz="1100" dirty="0" smtClean="0">
              <a:latin typeface="Arial" charset="0"/>
            </a:endParaRPr>
          </a:p>
          <a:p>
            <a:pPr eaLnBrk="1" hangingPunct="1">
              <a:lnSpc>
                <a:spcPct val="90000"/>
              </a:lnSpc>
              <a:buClr>
                <a:srgbClr val="8576B0"/>
              </a:buClr>
              <a:buFont typeface="Wingdings" charset="2"/>
              <a:buChar char="§"/>
              <a:defRPr/>
            </a:pPr>
            <a:r>
              <a:rPr lang="en-GB" sz="1100" dirty="0" smtClean="0">
                <a:solidFill>
                  <a:srgbClr val="5B4C79"/>
                </a:solidFill>
                <a:latin typeface="Arial"/>
                <a:cs typeface="Arial"/>
              </a:rPr>
              <a:t>EPODE’s goal </a:t>
            </a:r>
            <a:r>
              <a:rPr lang="en-GB" sz="1100" dirty="0" smtClean="0">
                <a:solidFill>
                  <a:srgbClr val="5B4C79"/>
                </a:solidFill>
                <a:latin typeface="Arial" charset="0"/>
              </a:rPr>
              <a:t>is to</a:t>
            </a:r>
            <a:r>
              <a:rPr lang="en-GB" sz="1100" dirty="0" smtClean="0">
                <a:solidFill>
                  <a:srgbClr val="5B4C79"/>
                </a:solidFill>
                <a:latin typeface="Calibri" charset="0"/>
                <a:cs typeface="Cambria" charset="0"/>
              </a:rPr>
              <a:t> </a:t>
            </a:r>
            <a:r>
              <a:rPr lang="en-GB" sz="1100" dirty="0" smtClean="0">
                <a:solidFill>
                  <a:srgbClr val="5B4C79"/>
                </a:solidFill>
                <a:latin typeface="Arial"/>
                <a:cs typeface="Arial"/>
              </a:rPr>
              <a:t>enable community stakeholders </a:t>
            </a:r>
            <a:r>
              <a:rPr lang="en-GB" sz="1100" dirty="0" smtClean="0">
                <a:solidFill>
                  <a:srgbClr val="5B4C79"/>
                </a:solidFill>
                <a:latin typeface="Arial" charset="0"/>
              </a:rPr>
              <a:t>to implement effective and sustainable strategies to prevent childhood obesity</a:t>
            </a:r>
            <a:r>
              <a:rPr lang="en-GB" sz="1100" b="1" dirty="0" smtClean="0">
                <a:solidFill>
                  <a:srgbClr val="5B4C79"/>
                </a:solidFill>
                <a:latin typeface="Arial" charset="0"/>
              </a:rPr>
              <a:t> </a:t>
            </a:r>
            <a:r>
              <a:rPr lang="en-GB" sz="1100" dirty="0" smtClean="0">
                <a:solidFill>
                  <a:srgbClr val="5B4C79"/>
                </a:solidFill>
                <a:latin typeface="Arial" charset="0"/>
              </a:rPr>
              <a:t>at</a:t>
            </a:r>
            <a:r>
              <a:rPr lang="en-GB" sz="1100" b="1" dirty="0" smtClean="0">
                <a:solidFill>
                  <a:srgbClr val="5B4C79"/>
                </a:solidFill>
                <a:latin typeface="Arial" charset="0"/>
              </a:rPr>
              <a:t> </a:t>
            </a:r>
            <a:r>
              <a:rPr lang="en-GB" sz="1100" dirty="0" smtClean="0">
                <a:solidFill>
                  <a:srgbClr val="5B4C79"/>
                </a:solidFill>
                <a:latin typeface="Arial" charset="0"/>
              </a:rPr>
              <a:t>local level</a:t>
            </a:r>
          </a:p>
          <a:p>
            <a:pPr eaLnBrk="1" hangingPunct="1">
              <a:lnSpc>
                <a:spcPct val="90000"/>
              </a:lnSpc>
              <a:buClr>
                <a:srgbClr val="8576B0"/>
              </a:buClr>
              <a:buFont typeface="Wingdings" charset="2"/>
              <a:buChar char="§"/>
              <a:defRPr/>
            </a:pPr>
            <a:r>
              <a:rPr lang="en-GB" sz="1100" dirty="0" smtClean="0">
                <a:solidFill>
                  <a:srgbClr val="5B4C79"/>
                </a:solidFill>
                <a:latin typeface="Arial" charset="0"/>
              </a:rPr>
              <a:t>By changing the social lifestyle norms and behaviours especially in the field of nutrition and physical activity </a:t>
            </a:r>
          </a:p>
          <a:p>
            <a:pPr eaLnBrk="1" hangingPunct="1">
              <a:lnSpc>
                <a:spcPct val="90000"/>
              </a:lnSpc>
              <a:buClr>
                <a:srgbClr val="8576B0"/>
              </a:buClr>
              <a:buFont typeface="Wingdings" charset="2"/>
              <a:buChar char="§"/>
              <a:defRPr/>
            </a:pPr>
            <a:r>
              <a:rPr lang="en-GB" sz="1100" dirty="0" smtClean="0">
                <a:solidFill>
                  <a:srgbClr val="5B4C79"/>
                </a:solidFill>
                <a:latin typeface="Arial" charset="0"/>
              </a:rPr>
              <a:t>Encouraging changes in the local environment to be less </a:t>
            </a:r>
            <a:r>
              <a:rPr lang="en-GB" sz="1100" dirty="0" err="1" smtClean="0">
                <a:solidFill>
                  <a:srgbClr val="5B4C79"/>
                </a:solidFill>
                <a:latin typeface="Arial" charset="0"/>
              </a:rPr>
              <a:t>obesogenic</a:t>
            </a:r>
            <a:endParaRPr lang="en-US" sz="1000" dirty="0" smtClean="0">
              <a:solidFill>
                <a:srgbClr val="5B4C79"/>
              </a:solidFill>
              <a:latin typeface="Calibri" charset="0"/>
            </a:endParaRPr>
          </a:p>
          <a:p>
            <a:endParaRPr lang="en-GB" sz="1100" dirty="0" smtClean="0">
              <a:latin typeface="Calibri" charset="0"/>
            </a:endParaRPr>
          </a:p>
          <a:p>
            <a:r>
              <a:rPr lang="en-GB" sz="1100" dirty="0" smtClean="0">
                <a:latin typeface="Calibri" charset="0"/>
              </a:rPr>
              <a:t>In the Epode methodology we have </a:t>
            </a:r>
            <a:r>
              <a:rPr lang="en-GB" sz="1100" b="1" dirty="0" smtClean="0">
                <a:latin typeface="Calibri" charset="0"/>
              </a:rPr>
              <a:t>four pillars</a:t>
            </a:r>
            <a:r>
              <a:rPr lang="en-GB" sz="1100" dirty="0" smtClean="0">
                <a:latin typeface="Calibri" charset="0"/>
              </a:rPr>
              <a:t>. </a:t>
            </a:r>
          </a:p>
          <a:p>
            <a:r>
              <a:rPr lang="en-GB" sz="1100" dirty="0" smtClean="0">
                <a:latin typeface="Calibri" charset="0"/>
              </a:rPr>
              <a:t>The first one is: </a:t>
            </a:r>
            <a:r>
              <a:rPr lang="en-GB" sz="1100" b="1" dirty="0" smtClean="0">
                <a:latin typeface="Calibri" charset="0"/>
              </a:rPr>
              <a:t>creating a political commitment</a:t>
            </a:r>
            <a:r>
              <a:rPr lang="en-GB" sz="1100" dirty="0" smtClean="0">
                <a:latin typeface="Calibri" charset="0"/>
              </a:rPr>
              <a:t>. If we want to prevent obesity, we need a very strong political will at all level from national (</a:t>
            </a:r>
            <a:r>
              <a:rPr lang="en-GB" sz="1100" dirty="0" err="1" smtClean="0">
                <a:latin typeface="Calibri" charset="0"/>
              </a:rPr>
              <a:t>parlimentaries</a:t>
            </a:r>
            <a:r>
              <a:rPr lang="en-GB" sz="1100" dirty="0" smtClean="0">
                <a:latin typeface="Calibri" charset="0"/>
              </a:rPr>
              <a:t>, institutions..) to local level (mayors, governors deputy mayors). This is the first point. </a:t>
            </a:r>
          </a:p>
          <a:p>
            <a:r>
              <a:rPr lang="en-GB" sz="1100" dirty="0" smtClean="0">
                <a:latin typeface="Calibri" charset="0"/>
              </a:rPr>
              <a:t>The second one is to </a:t>
            </a:r>
            <a:r>
              <a:rPr lang="en-GB" sz="1100" b="1" dirty="0" smtClean="0">
                <a:latin typeface="Calibri" charset="0"/>
              </a:rPr>
              <a:t>mobilize resources</a:t>
            </a:r>
            <a:r>
              <a:rPr lang="en-GB" sz="1100" dirty="0" smtClean="0">
                <a:latin typeface="Calibri" charset="0"/>
              </a:rPr>
              <a:t>: human and financial resources. </a:t>
            </a:r>
          </a:p>
          <a:p>
            <a:r>
              <a:rPr lang="en-GB" sz="1100" dirty="0" smtClean="0">
                <a:latin typeface="Calibri" charset="0"/>
              </a:rPr>
              <a:t>The third is to have </a:t>
            </a:r>
            <a:r>
              <a:rPr lang="en-GB" sz="1100" b="1" dirty="0" smtClean="0">
                <a:latin typeface="Calibri" charset="0"/>
              </a:rPr>
              <a:t>coordination and support services (as for example social marketing and communication expertise)</a:t>
            </a:r>
            <a:r>
              <a:rPr lang="en-GB" sz="1100" dirty="0" smtClean="0">
                <a:latin typeface="Calibri" charset="0"/>
              </a:rPr>
              <a:t>.</a:t>
            </a:r>
          </a:p>
          <a:p>
            <a:r>
              <a:rPr lang="en-GB" sz="1100" dirty="0" smtClean="0">
                <a:latin typeface="Calibri" charset="0"/>
              </a:rPr>
              <a:t>The fourth: to have an </a:t>
            </a:r>
            <a:r>
              <a:rPr lang="en-GB" sz="1100" b="1" dirty="0" smtClean="0">
                <a:latin typeface="Calibri" charset="0"/>
              </a:rPr>
              <a:t>evidence-based evaluation </a:t>
            </a:r>
            <a:r>
              <a:rPr lang="en-GB" sz="1100" dirty="0" smtClean="0">
                <a:latin typeface="Calibri" charset="0"/>
              </a:rPr>
              <a:t>for what we are doing. </a:t>
            </a:r>
          </a:p>
          <a:p>
            <a:r>
              <a:rPr lang="en-GB" sz="1100" dirty="0" smtClean="0">
                <a:latin typeface="Calibri" charset="0"/>
              </a:rPr>
              <a:t>All these four pillars are to implement effective and sustainable strategies to prevent childhood obesity through a </a:t>
            </a:r>
            <a:r>
              <a:rPr lang="en-GB" sz="1100" b="1" dirty="0" smtClean="0">
                <a:latin typeface="Calibri" charset="0"/>
              </a:rPr>
              <a:t>bottom-up and top-down </a:t>
            </a:r>
            <a:r>
              <a:rPr lang="en-GB" sz="1100" b="1" dirty="0" err="1" smtClean="0">
                <a:latin typeface="Calibri" charset="0"/>
              </a:rPr>
              <a:t>multistakeholder</a:t>
            </a:r>
            <a:r>
              <a:rPr lang="en-GB" sz="1100" b="1" dirty="0" smtClean="0">
                <a:latin typeface="Calibri" charset="0"/>
              </a:rPr>
              <a:t> approach </a:t>
            </a:r>
            <a:r>
              <a:rPr lang="en-GB" sz="1100" dirty="0" smtClean="0">
                <a:latin typeface="Calibri" charset="0"/>
              </a:rPr>
              <a:t>(</a:t>
            </a:r>
            <a:r>
              <a:rPr lang="en-GB" sz="1100" dirty="0" err="1" smtClean="0">
                <a:solidFill>
                  <a:srgbClr val="FF0000"/>
                </a:solidFill>
                <a:latin typeface="Calibri" charset="0"/>
              </a:rPr>
              <a:t>démarrage</a:t>
            </a:r>
            <a:r>
              <a:rPr lang="en-GB" sz="1100" dirty="0" smtClean="0">
                <a:solidFill>
                  <a:srgbClr val="FF0000"/>
                </a:solidFill>
                <a:latin typeface="Calibri" charset="0"/>
              </a:rPr>
              <a:t> animation</a:t>
            </a:r>
            <a:r>
              <a:rPr lang="en-GB" sz="1100" dirty="0" smtClean="0">
                <a:latin typeface="Calibri" charset="0"/>
              </a:rPr>
              <a:t>).</a:t>
            </a:r>
          </a:p>
          <a:p>
            <a:endParaRPr lang="en-GB" sz="1100" dirty="0" smtClean="0">
              <a:latin typeface="Calibri" charset="0"/>
            </a:endParaRPr>
          </a:p>
          <a:p>
            <a:r>
              <a:rPr lang="en-GB" sz="1100" dirty="0" smtClean="0">
                <a:latin typeface="Calibri" charset="0"/>
              </a:rPr>
              <a:t>Therefore in each country or region, the EPODE methodology promotes the </a:t>
            </a:r>
            <a:r>
              <a:rPr lang="en-GB" sz="1100" b="1" dirty="0" smtClean="0">
                <a:latin typeface="Calibri" charset="0"/>
              </a:rPr>
              <a:t>involvement of multiple stakeholders at central level</a:t>
            </a:r>
            <a:r>
              <a:rPr lang="en-GB" sz="1100" dirty="0" smtClean="0">
                <a:latin typeface="Calibri" charset="0"/>
              </a:rPr>
              <a:t> (endorsement from ministries, support from health groups, NGOs, and private partners) and the programme benefits from the </a:t>
            </a:r>
            <a:r>
              <a:rPr lang="en-GB" sz="1100" b="1" dirty="0" smtClean="0">
                <a:latin typeface="Calibri" charset="0"/>
              </a:rPr>
              <a:t>expertise and guidance of an independent expert committee. </a:t>
            </a:r>
          </a:p>
          <a:p>
            <a:endParaRPr lang="en-GB" sz="1100" dirty="0" smtClean="0">
              <a:latin typeface="Calibri" charset="0"/>
            </a:endParaRPr>
          </a:p>
          <a:p>
            <a:r>
              <a:rPr lang="en-GB" sz="1100" dirty="0" smtClean="0">
                <a:latin typeface="Calibri" charset="0"/>
              </a:rPr>
              <a:t>To put the EPODE methodology into practice, a </a:t>
            </a:r>
            <a:r>
              <a:rPr lang="en-GB" sz="1100" b="1" dirty="0" smtClean="0">
                <a:latin typeface="Calibri" charset="0"/>
              </a:rPr>
              <a:t>central coordination team, using social marketing and organisational techniques, trains and coaches a local project manager appointed in each community by the mayor </a:t>
            </a:r>
            <a:r>
              <a:rPr lang="en-GB" sz="1100" dirty="0" smtClean="0">
                <a:latin typeface="Calibri" charset="0"/>
              </a:rPr>
              <a:t>(or other local leader able to champion the programme). </a:t>
            </a:r>
          </a:p>
          <a:p>
            <a:r>
              <a:rPr lang="en-GB" sz="1100" dirty="0" smtClean="0">
                <a:latin typeface="Calibri" charset="0"/>
              </a:rPr>
              <a:t>The </a:t>
            </a:r>
            <a:r>
              <a:rPr lang="en-GB" sz="1100" b="1" dirty="0" smtClean="0">
                <a:latin typeface="Calibri" charset="0"/>
              </a:rPr>
              <a:t>role of the local project manager </a:t>
            </a:r>
            <a:r>
              <a:rPr lang="en-GB" sz="1100" dirty="0" smtClean="0">
                <a:latin typeface="Calibri" charset="0"/>
              </a:rPr>
              <a:t>is to </a:t>
            </a:r>
            <a:r>
              <a:rPr lang="en-GB" sz="1100" b="1" dirty="0" smtClean="0">
                <a:latin typeface="Calibri" charset="0"/>
              </a:rPr>
              <a:t>mobilize a wide diversity of local stakeholders</a:t>
            </a:r>
            <a:r>
              <a:rPr lang="en-GB" sz="1100" dirty="0" smtClean="0">
                <a:latin typeface="Calibri" charset="0"/>
              </a:rPr>
              <a:t>, especially in schools, pre-schools, extracurricular organizations and social network of associations, which are key settings to implement activities with children and families.</a:t>
            </a:r>
          </a:p>
          <a:p>
            <a:r>
              <a:rPr lang="en-GB" sz="1100" dirty="0" smtClean="0">
                <a:latin typeface="Calibri" charset="0"/>
              </a:rPr>
              <a:t> For this purpose, the local project manager coordinates a </a:t>
            </a:r>
            <a:r>
              <a:rPr lang="en-GB" sz="1100" b="1" dirty="0" smtClean="0">
                <a:latin typeface="Calibri" charset="0"/>
              </a:rPr>
              <a:t>multifaceted local steering committee of local representatives </a:t>
            </a:r>
            <a:r>
              <a:rPr lang="en-GB" sz="1100" dirty="0" smtClean="0">
                <a:latin typeface="Calibri" charset="0"/>
              </a:rPr>
              <a:t>from </a:t>
            </a:r>
            <a:r>
              <a:rPr lang="en-GB" sz="1100" b="1" dirty="0" smtClean="0">
                <a:latin typeface="Calibri" charset="0"/>
              </a:rPr>
              <a:t>various fields </a:t>
            </a:r>
            <a:r>
              <a:rPr lang="en-GB" sz="1100" dirty="0" smtClean="0">
                <a:latin typeface="Calibri" charset="0"/>
              </a:rPr>
              <a:t>(elected representatives, heads of municipal services, school professionals, and local partners). This committee meets on a regular basis to make key decisions, foster the implementation of activities and actions, and </a:t>
            </a:r>
            <a:r>
              <a:rPr lang="en-GB" sz="1100" b="1" dirty="0" smtClean="0">
                <a:latin typeface="Calibri" charset="0"/>
              </a:rPr>
              <a:t>generate peer-to-peer dynamics.</a:t>
            </a:r>
            <a:r>
              <a:rPr lang="es-ES_tradnl" sz="1100" b="1" dirty="0" smtClean="0">
                <a:latin typeface="Calibri" charset="0"/>
              </a:rPr>
              <a:t> </a:t>
            </a:r>
            <a:endParaRPr lang="en-US" sz="1100" b="1" dirty="0" smtClean="0">
              <a:latin typeface="Calibri" charset="0"/>
            </a:endParaRPr>
          </a:p>
          <a:p>
            <a:endParaRPr lang="en-US" sz="1100" dirty="0" smtClean="0">
              <a:latin typeface="Calibri" charset="0"/>
            </a:endParaRPr>
          </a:p>
          <a:p>
            <a:pPr eaLnBrk="1" hangingPunct="1">
              <a:spcBef>
                <a:spcPct val="0"/>
              </a:spcBef>
            </a:pPr>
            <a:endParaRPr lang="en-GB" sz="1100" dirty="0" smtClean="0">
              <a:latin typeface="Calibri" charset="0"/>
            </a:endParaRPr>
          </a:p>
          <a:p>
            <a:pPr>
              <a:lnSpc>
                <a:spcPct val="90000"/>
              </a:lnSpc>
              <a:spcBef>
                <a:spcPct val="0"/>
              </a:spcBef>
              <a:buClr>
                <a:srgbClr val="016D9C"/>
              </a:buClr>
              <a:buFontTx/>
              <a:buChar char="-"/>
            </a:pPr>
            <a:endParaRPr lang="en-GB" sz="1100" dirty="0" smtClean="0">
              <a:latin typeface="Arial" pitchFamily="34" charset="0"/>
              <a:ea typeface="ＭＳ Ｐゴシック"/>
              <a:cs typeface="ＭＳ Ｐゴシック"/>
            </a:endParaRPr>
          </a:p>
          <a:p>
            <a:pPr>
              <a:spcBef>
                <a:spcPct val="0"/>
              </a:spcBef>
            </a:pPr>
            <a:endParaRPr lang="fr-FR"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7169" fontAlgn="base">
              <a:spcBef>
                <a:spcPct val="0"/>
              </a:spcBef>
              <a:spcAft>
                <a:spcPct val="0"/>
              </a:spcAft>
            </a:pPr>
            <a:fld id="{771DCCA8-5E2D-4A4F-BF90-7388F6C7FFDE}" type="slidenum">
              <a:rPr lang="fr-FR"/>
              <a:pPr defTabSz="957169" fontAlgn="base">
                <a:spcBef>
                  <a:spcPct val="0"/>
                </a:spcBef>
                <a:spcAft>
                  <a:spcPct val="0"/>
                </a:spcAft>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400" kern="1200" dirty="0" smtClean="0">
                <a:solidFill>
                  <a:schemeClr val="tx1"/>
                </a:solidFill>
                <a:effectLst/>
                <a:latin typeface="+mn-lt"/>
                <a:ea typeface="+mn-ea"/>
                <a:cs typeface="+mn-cs"/>
              </a:rPr>
              <a:t>EPODE identified four critical factors, which now form the 4 pillars of the methodology:</a:t>
            </a:r>
            <a:endParaRPr lang="fr-FR"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 </a:t>
            </a:r>
            <a:endParaRPr lang="fr-FR" sz="1400" kern="1200" dirty="0" smtClean="0">
              <a:solidFill>
                <a:schemeClr val="tx1"/>
              </a:solidFill>
              <a:effectLst/>
              <a:latin typeface="+mn-lt"/>
              <a:ea typeface="+mn-ea"/>
              <a:cs typeface="+mn-cs"/>
            </a:endParaRPr>
          </a:p>
          <a:p>
            <a:pPr lvl="0"/>
            <a:r>
              <a:rPr lang="en-GB" sz="1400" b="1" kern="1200" dirty="0" smtClean="0">
                <a:solidFill>
                  <a:schemeClr val="tx1"/>
                </a:solidFill>
                <a:effectLst/>
                <a:latin typeface="+mn-lt"/>
                <a:ea typeface="+mn-ea"/>
                <a:cs typeface="+mn-cs"/>
              </a:rPr>
              <a:t>1.A strong Political commitment</a:t>
            </a:r>
            <a:r>
              <a:rPr lang="en-GB" sz="1400" b="1" kern="1200" baseline="0" dirty="0" smtClean="0">
                <a:solidFill>
                  <a:schemeClr val="tx1"/>
                </a:solidFill>
                <a:effectLst/>
                <a:latin typeface="+mn-lt"/>
                <a:ea typeface="+mn-ea"/>
                <a:cs typeface="+mn-cs"/>
              </a:rPr>
              <a:t> at multiple levels:</a:t>
            </a:r>
            <a:r>
              <a:rPr lang="en-GB" sz="1400" b="1" kern="1200" dirty="0" smtClean="0">
                <a:solidFill>
                  <a:schemeClr val="tx1"/>
                </a:solidFill>
                <a:effectLst/>
                <a:latin typeface="+mn-lt"/>
                <a:ea typeface="+mn-ea"/>
                <a:cs typeface="+mn-cs"/>
              </a:rPr>
              <a:t> </a:t>
            </a:r>
            <a:r>
              <a:rPr lang="en-GB" sz="1400" kern="1200" dirty="0" smtClean="0">
                <a:solidFill>
                  <a:schemeClr val="tx1"/>
                </a:solidFill>
                <a:effectLst/>
                <a:latin typeface="+mn-lt"/>
                <a:ea typeface="+mn-ea"/>
                <a:cs typeface="+mn-cs"/>
              </a:rPr>
              <a:t>Gaining formal political commitment at central and local levels from the leaders of the key organisation(s), which influence national, federal or state policies as well as local policies, environments and childhood settings</a:t>
            </a:r>
          </a:p>
          <a:p>
            <a:endParaRPr lang="fr-FR" sz="1400" kern="1200" dirty="0" smtClean="0">
              <a:solidFill>
                <a:schemeClr val="tx1"/>
              </a:solidFill>
              <a:effectLst/>
              <a:latin typeface="+mn-lt"/>
              <a:ea typeface="+mn-ea"/>
              <a:cs typeface="+mn-cs"/>
            </a:endParaRPr>
          </a:p>
          <a:p>
            <a:pPr lvl="0"/>
            <a:r>
              <a:rPr lang="en-GB" sz="1400" dirty="0" smtClean="0">
                <a:solidFill>
                  <a:schemeClr val="accent4">
                    <a:lumMod val="75000"/>
                  </a:schemeClr>
                </a:solidFill>
              </a:rPr>
              <a:t>2.An sound Evidence base and continuous evaluation </a:t>
            </a:r>
            <a:r>
              <a:rPr lang="en-GB" sz="1400" b="1" kern="1200" dirty="0" smtClean="0">
                <a:solidFill>
                  <a:schemeClr val="tx1"/>
                </a:solidFill>
                <a:effectLst/>
                <a:latin typeface="+mn-lt"/>
                <a:ea typeface="+mn-ea"/>
                <a:cs typeface="+mn-cs"/>
              </a:rPr>
              <a:t>Evidence: </a:t>
            </a:r>
            <a:r>
              <a:rPr lang="en-GB" sz="1400" kern="1200" dirty="0" smtClean="0">
                <a:solidFill>
                  <a:schemeClr val="tx1"/>
                </a:solidFill>
                <a:effectLst/>
                <a:latin typeface="+mn-lt"/>
                <a:ea typeface="+mn-ea"/>
                <a:cs typeface="+mn-cs"/>
              </a:rPr>
              <a:t>Using evidence from a wide variety of sources, to inform the delivery of EPODE and to evaluate process, impact and outcomes of the EPODE programme</a:t>
            </a:r>
            <a:endParaRPr lang="fr-FR" sz="1400" kern="1200" dirty="0" smtClean="0">
              <a:solidFill>
                <a:schemeClr val="tx1"/>
              </a:solidFill>
              <a:effectLst/>
              <a:latin typeface="+mn-lt"/>
              <a:ea typeface="+mn-ea"/>
              <a:cs typeface="+mn-cs"/>
            </a:endParaRPr>
          </a:p>
          <a:p>
            <a:pPr lvl="0"/>
            <a:endParaRPr lang="en-GB" sz="1400" b="1" kern="1200" dirty="0" smtClean="0">
              <a:solidFill>
                <a:schemeClr val="tx1"/>
              </a:solidFill>
              <a:effectLst/>
              <a:latin typeface="+mn-lt"/>
              <a:ea typeface="+mn-ea"/>
              <a:cs typeface="+mn-cs"/>
            </a:endParaRPr>
          </a:p>
          <a:p>
            <a:pPr lvl="0"/>
            <a:r>
              <a:rPr lang="en-GB" sz="1400" b="1" kern="1200" dirty="0" smtClean="0">
                <a:solidFill>
                  <a:schemeClr val="tx1"/>
                </a:solidFill>
                <a:effectLst/>
                <a:latin typeface="+mn-lt"/>
                <a:ea typeface="+mn-ea"/>
                <a:cs typeface="+mn-cs"/>
              </a:rPr>
              <a:t>3.Resources </a:t>
            </a:r>
            <a:r>
              <a:rPr lang="en-GB" sz="1400" b="1" kern="1200" dirty="0" err="1" smtClean="0">
                <a:solidFill>
                  <a:schemeClr val="tx1"/>
                </a:solidFill>
                <a:effectLst/>
                <a:latin typeface="+mn-lt"/>
                <a:ea typeface="+mn-ea"/>
                <a:cs typeface="+mn-cs"/>
              </a:rPr>
              <a:t>inlcuding</a:t>
            </a:r>
            <a:r>
              <a:rPr lang="en-GB" sz="1400" b="1" kern="1200" dirty="0" smtClean="0">
                <a:solidFill>
                  <a:schemeClr val="tx1"/>
                </a:solidFill>
                <a:effectLst/>
                <a:latin typeface="+mn-lt"/>
                <a:ea typeface="+mn-ea"/>
                <a:cs typeface="+mn-cs"/>
              </a:rPr>
              <a:t> PPP schemes: </a:t>
            </a:r>
            <a:r>
              <a:rPr lang="en-GB" sz="1400" kern="1200" dirty="0" smtClean="0">
                <a:solidFill>
                  <a:schemeClr val="tx1"/>
                </a:solidFill>
                <a:effectLst/>
                <a:latin typeface="+mn-lt"/>
                <a:ea typeface="+mn-ea"/>
                <a:cs typeface="+mn-cs"/>
              </a:rPr>
              <a:t>Securing sufficient resources to fund central support services and evaluation, as well as contributions from local organisations to fund local implementation</a:t>
            </a:r>
            <a:endParaRPr lang="fr-FR"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 </a:t>
            </a:r>
            <a:endParaRPr lang="fr-FR" sz="1400" kern="1200" dirty="0" smtClean="0">
              <a:solidFill>
                <a:schemeClr val="tx1"/>
              </a:solidFill>
              <a:effectLst/>
              <a:latin typeface="+mn-lt"/>
              <a:ea typeface="+mn-ea"/>
              <a:cs typeface="+mn-cs"/>
            </a:endParaRPr>
          </a:p>
          <a:p>
            <a:pPr lvl="0"/>
            <a:r>
              <a:rPr lang="en-GB" sz="1400" b="1" kern="1200" dirty="0" smtClean="0">
                <a:solidFill>
                  <a:schemeClr val="tx1"/>
                </a:solidFill>
                <a:effectLst/>
                <a:latin typeface="+mn-lt"/>
                <a:ea typeface="+mn-ea"/>
                <a:cs typeface="+mn-cs"/>
              </a:rPr>
              <a:t>4.Support services</a:t>
            </a:r>
            <a:r>
              <a:rPr lang="en-GB" sz="1400" dirty="0" smtClean="0">
                <a:solidFill>
                  <a:schemeClr val="accent4">
                    <a:lumMod val="75000"/>
                  </a:schemeClr>
                </a:solidFill>
              </a:rPr>
              <a:t> including social marketing expertise </a:t>
            </a:r>
            <a:r>
              <a:rPr lang="en-GB" sz="1400" b="1" kern="1200" dirty="0" smtClean="0">
                <a:solidFill>
                  <a:schemeClr val="tx1"/>
                </a:solidFill>
                <a:effectLst/>
                <a:latin typeface="+mn-lt"/>
                <a:ea typeface="+mn-ea"/>
                <a:cs typeface="+mn-cs"/>
              </a:rPr>
              <a:t>: </a:t>
            </a:r>
            <a:r>
              <a:rPr lang="en-GB" sz="1400" kern="1200" dirty="0" smtClean="0">
                <a:solidFill>
                  <a:schemeClr val="tx1"/>
                </a:solidFill>
                <a:effectLst/>
                <a:latin typeface="+mn-lt"/>
                <a:ea typeface="+mn-ea"/>
                <a:cs typeface="+mn-cs"/>
              </a:rPr>
              <a:t>Planning, coordinating, and providing the social marketing, communication and support services for community practitioners and leaders</a:t>
            </a:r>
            <a:endParaRPr lang="fr-FR" sz="1300" dirty="0"/>
          </a:p>
          <a:p>
            <a:pPr marL="421298" indent="-421298">
              <a:lnSpc>
                <a:spcPct val="90000"/>
              </a:lnSpc>
              <a:defRPr/>
            </a:pPr>
            <a:endParaRPr lang="en-GB" sz="1300" dirty="0">
              <a:solidFill>
                <a:schemeClr val="accent4">
                  <a:lumMod val="75000"/>
                </a:schemeClr>
              </a:solidFill>
            </a:endParaRPr>
          </a:p>
        </p:txBody>
      </p:sp>
      <p:sp>
        <p:nvSpPr>
          <p:cNvPr id="4" name="Espace réservé du numéro de diapositive 3"/>
          <p:cNvSpPr>
            <a:spLocks noGrp="1"/>
          </p:cNvSpPr>
          <p:nvPr>
            <p:ph type="sldNum" sz="quarter" idx="10"/>
          </p:nvPr>
        </p:nvSpPr>
        <p:spPr/>
        <p:txBody>
          <a:bodyPr/>
          <a:lstStyle/>
          <a:p>
            <a:fld id="{5F223A8A-7CE4-3042-846F-758A3B050FBD}" type="slidenum">
              <a:rPr lang="fr-FR" smtClean="0"/>
              <a:t>5</a:t>
            </a:fld>
            <a:endParaRPr lang="fr-FR"/>
          </a:p>
        </p:txBody>
      </p:sp>
    </p:spTree>
    <p:extLst>
      <p:ext uri="{BB962C8B-B14F-4D97-AF65-F5344CB8AC3E}">
        <p14:creationId xmlns:p14="http://schemas.microsoft.com/office/powerpoint/2010/main" val="3924485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Espace réservé de l'image des diapositives 1"/>
          <p:cNvSpPr>
            <a:spLocks noGrp="1" noRot="1" noChangeAspec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9330" name="Espace réservé des commentaires 2"/>
          <p:cNvSpPr>
            <a:spLocks noGrp="1"/>
          </p:cNvSpPr>
          <p:nvPr>
            <p:ph type="body" idx="1"/>
          </p:nvPr>
        </p:nvSpPr>
        <p:spPr bwMode="auto">
          <a:xfrm>
            <a:off x="946575" y="4861441"/>
            <a:ext cx="5206153" cy="4605576"/>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s-ES" dirty="0"/>
          </a:p>
        </p:txBody>
      </p:sp>
      <p:sp>
        <p:nvSpPr>
          <p:cNvPr id="99331" name="Espace réservé du numéro de diapositive 3"/>
          <p:cNvSpPr txBox="1">
            <a:spLocks noGrp="1"/>
          </p:cNvSpPr>
          <p:nvPr/>
        </p:nvSpPr>
        <p:spPr bwMode="auto">
          <a:xfrm>
            <a:off x="4022938" y="9722882"/>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fld id="{6F8B6BA8-E5F2-BB40-80E8-5AF510303374}" type="slidenum">
              <a:rPr lang="fr-FR" sz="1300">
                <a:latin typeface="Tahoma" charset="0"/>
              </a:rPr>
              <a:pPr algn="r" eaLnBrk="1" hangingPunct="1"/>
              <a:t>6</a:t>
            </a:fld>
            <a:endParaRPr lang="fr-FR" sz="1300">
              <a:latin typeface="Tahom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2600" dirty="0"/>
              <a:t>EPODE</a:t>
            </a:r>
            <a:r>
              <a:rPr lang="en-GB" sz="2600" b="1" dirty="0">
                <a:solidFill>
                  <a:srgbClr val="1F497D"/>
                </a:solidFill>
                <a:latin typeface="Tahoma" charset="0"/>
              </a:rPr>
              <a:t> </a:t>
            </a:r>
            <a:r>
              <a:rPr lang="en-GB" sz="2600" dirty="0"/>
              <a:t>Pilot Study Lessons &amp; Results</a:t>
            </a:r>
            <a:br>
              <a:rPr lang="en-GB" sz="2600" dirty="0"/>
            </a:br>
            <a:r>
              <a:rPr lang="en-GB" sz="1500" dirty="0"/>
              <a:t>(FLVS, 1992 – 2004) </a:t>
            </a:r>
          </a:p>
          <a:p>
            <a:endParaRPr lang="en-GB" sz="1500" b="1" dirty="0">
              <a:solidFill>
                <a:srgbClr val="8576B0"/>
              </a:solidFill>
              <a:latin typeface="Calibri" pitchFamily="34" charset="0"/>
              <a:cs typeface="Arial" pitchFamily="34" charset="0"/>
            </a:endParaRPr>
          </a:p>
          <a:p>
            <a:r>
              <a:rPr lang="en-GB" sz="2600" b="1" dirty="0">
                <a:solidFill>
                  <a:srgbClr val="8576B0"/>
                </a:solidFill>
                <a:latin typeface="Calibri" pitchFamily="34" charset="0"/>
                <a:cs typeface="Arial" pitchFamily="34" charset="0"/>
              </a:rPr>
              <a:t>Aim</a:t>
            </a:r>
            <a:r>
              <a:rPr lang="en-GB" sz="2600" dirty="0">
                <a:latin typeface="Calibri" pitchFamily="34" charset="0"/>
                <a:cs typeface="Arial" pitchFamily="34" charset="0"/>
              </a:rPr>
              <a:t>: can we change families’ </a:t>
            </a:r>
            <a:r>
              <a:rPr lang="en-GB" sz="2600" dirty="0" err="1">
                <a:latin typeface="Calibri" pitchFamily="34" charset="0"/>
                <a:cs typeface="Arial" pitchFamily="34" charset="0"/>
              </a:rPr>
              <a:t>behaviors</a:t>
            </a:r>
            <a:r>
              <a:rPr lang="en-GB" sz="2600" dirty="0">
                <a:latin typeface="Calibri" pitchFamily="34" charset="0"/>
                <a:cs typeface="Arial" pitchFamily="34" charset="0"/>
              </a:rPr>
              <a:t> thanks children education and community mobilisation?</a:t>
            </a:r>
          </a:p>
          <a:p>
            <a:r>
              <a:rPr lang="en-GB" sz="2600" b="1" dirty="0">
                <a:solidFill>
                  <a:srgbClr val="8576B0"/>
                </a:solidFill>
                <a:latin typeface="Calibri" pitchFamily="34" charset="0"/>
                <a:cs typeface="Arial" pitchFamily="34" charset="0"/>
              </a:rPr>
              <a:t>Control study</a:t>
            </a:r>
            <a:r>
              <a:rPr lang="en-GB" sz="2600" dirty="0">
                <a:latin typeface="Calibri" pitchFamily="34" charset="0"/>
                <a:cs typeface="Arial" pitchFamily="34" charset="0"/>
              </a:rPr>
              <a:t>: intervention and control towns</a:t>
            </a:r>
          </a:p>
          <a:p>
            <a:endParaRPr lang="en-GB" sz="2600" b="1" dirty="0">
              <a:solidFill>
                <a:srgbClr val="8576B0"/>
              </a:solidFill>
              <a:latin typeface="Calibri" pitchFamily="34" charset="0"/>
              <a:cs typeface="Arial" pitchFamily="34" charset="0"/>
            </a:endParaRPr>
          </a:p>
          <a:p>
            <a:r>
              <a:rPr lang="en-GB" sz="2600" b="1" dirty="0">
                <a:solidFill>
                  <a:srgbClr val="8576B0"/>
                </a:solidFill>
                <a:latin typeface="Calibri" pitchFamily="34" charset="0"/>
                <a:cs typeface="Arial" pitchFamily="34" charset="0"/>
              </a:rPr>
              <a:t>Lessons</a:t>
            </a:r>
            <a:r>
              <a:rPr lang="en-GB" sz="1700" dirty="0"/>
              <a:t> </a:t>
            </a:r>
          </a:p>
          <a:p>
            <a:endParaRPr lang="en-GB" sz="2600" dirty="0">
              <a:latin typeface="Calibri" pitchFamily="34" charset="0"/>
              <a:cs typeface="Arial" pitchFamily="34" charset="0"/>
            </a:endParaRPr>
          </a:p>
          <a:p>
            <a:pPr marL="371429" lvl="1" indent="-371429">
              <a:buFontTx/>
              <a:buChar char="-"/>
            </a:pPr>
            <a:r>
              <a:rPr lang="en-US" sz="2600" dirty="0">
                <a:latin typeface="Calibri" pitchFamily="34" charset="0"/>
                <a:cs typeface="Arial" pitchFamily="34" charset="0"/>
              </a:rPr>
              <a:t>Shows a dramatic </a:t>
            </a:r>
            <a:r>
              <a:rPr lang="en-GB" sz="2600" b="1" dirty="0">
                <a:solidFill>
                  <a:srgbClr val="8576B0"/>
                </a:solidFill>
                <a:latin typeface="Calibri" pitchFamily="34" charset="0"/>
                <a:cs typeface="Arial" pitchFamily="34" charset="0"/>
              </a:rPr>
              <a:t>decrease in the prevalence of </a:t>
            </a:r>
            <a:r>
              <a:rPr lang="en-GB" sz="2600" b="1" dirty="0" err="1">
                <a:solidFill>
                  <a:srgbClr val="8576B0"/>
                </a:solidFill>
                <a:latin typeface="Calibri" pitchFamily="34" charset="0"/>
                <a:cs typeface="Arial" pitchFamily="34" charset="0"/>
              </a:rPr>
              <a:t>Ow</a:t>
            </a:r>
            <a:r>
              <a:rPr lang="en-GB" sz="2600" b="1" dirty="0">
                <a:solidFill>
                  <a:srgbClr val="8576B0"/>
                </a:solidFill>
                <a:latin typeface="Calibri" pitchFamily="34" charset="0"/>
                <a:cs typeface="Arial" pitchFamily="34" charset="0"/>
              </a:rPr>
              <a:t> &amp; Obesity in children</a:t>
            </a:r>
            <a:r>
              <a:rPr lang="en-GB" sz="1700" dirty="0"/>
              <a:t> </a:t>
            </a:r>
            <a:r>
              <a:rPr lang="en-GB" sz="2600" dirty="0">
                <a:latin typeface="Calibri" pitchFamily="34" charset="0"/>
                <a:cs typeface="Arial" pitchFamily="34" charset="0"/>
              </a:rPr>
              <a:t>when it involves the whole community (and not only the schools)</a:t>
            </a:r>
          </a:p>
          <a:p>
            <a:pPr marL="371429" lvl="1" indent="-371429">
              <a:buFontTx/>
              <a:buChar char="-"/>
            </a:pPr>
            <a:r>
              <a:rPr lang="en-US" sz="2600" dirty="0">
                <a:latin typeface="Calibri" pitchFamily="34" charset="0"/>
                <a:cs typeface="Arial" pitchFamily="34" charset="0"/>
              </a:rPr>
              <a:t>Allowed the Identification of the 4 pillars of the EPODE Methodology</a:t>
            </a:r>
          </a:p>
          <a:p>
            <a:pPr marL="371429" lvl="1" indent="-371429">
              <a:buFontTx/>
              <a:buChar char="-"/>
            </a:pPr>
            <a:r>
              <a:rPr lang="en-US" sz="2600" dirty="0">
                <a:latin typeface="Calibri" pitchFamily="34" charset="0"/>
                <a:cs typeface="Arial" pitchFamily="34" charset="0"/>
              </a:rPr>
              <a:t>Cost of  evaluation: x 35 more expensive than the cost of the action itself</a:t>
            </a:r>
          </a:p>
          <a:p>
            <a:pPr marL="0" lvl="1"/>
            <a:r>
              <a:rPr lang="en-GB" sz="2600" i="1" dirty="0" err="1"/>
              <a:t>Romon</a:t>
            </a:r>
            <a:r>
              <a:rPr lang="en-GB" sz="2600" i="1" dirty="0"/>
              <a:t> &amp; Al., Public Health Nutrition, </a:t>
            </a:r>
            <a:r>
              <a:rPr lang="es-ES_tradnl" sz="2600" i="1" dirty="0"/>
              <a:t>2009; 12: 1735–1742</a:t>
            </a:r>
          </a:p>
          <a:p>
            <a:pPr marL="371429" lvl="1" indent="-371429">
              <a:buFontTx/>
              <a:buChar char="-"/>
            </a:pPr>
            <a:endParaRPr lang="en-US" sz="2600" dirty="0">
              <a:latin typeface="Calibri" pitchFamily="34" charset="0"/>
              <a:cs typeface="Arial"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3D78F869-4A92-7244-BAF3-26D9F1F705EE}" type="slidenum">
              <a:rPr lang="fr-FR" smtClean="0"/>
              <a:pPr/>
              <a:t>7</a:t>
            </a:fld>
            <a:endParaRPr lang="fr-FR"/>
          </a:p>
        </p:txBody>
      </p:sp>
    </p:spTree>
    <p:extLst>
      <p:ext uri="{BB962C8B-B14F-4D97-AF65-F5344CB8AC3E}">
        <p14:creationId xmlns:p14="http://schemas.microsoft.com/office/powerpoint/2010/main" val="1700459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D0CCE-3692-3846-8CFE-7DCBAC1D6D47}" type="slidenum">
              <a:rPr lang="en-US"/>
              <a:pPr/>
              <a:t>8</a:t>
            </a:fld>
            <a:endParaRPr lang="en-US"/>
          </a:p>
        </p:txBody>
      </p:sp>
      <p:sp>
        <p:nvSpPr>
          <p:cNvPr id="523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3267" name="Rectangle 3"/>
          <p:cNvSpPr>
            <a:spLocks noGrp="1" noChangeArrowheads="1"/>
          </p:cNvSpPr>
          <p:nvPr>
            <p:ph type="body" idx="1"/>
          </p:nvPr>
        </p:nvSpPr>
        <p:spPr/>
        <p:txBody>
          <a:bodyPr/>
          <a:lstStyle/>
          <a:p>
            <a:pPr marL="282011" lvl="1">
              <a:lnSpc>
                <a:spcPct val="140000"/>
              </a:lnSpc>
            </a:pPr>
            <a:r>
              <a:rPr lang="en-US" altLang="ja-JP" sz="2600" dirty="0">
                <a:cs typeface="ＭＳ Ｐゴシック" charset="0"/>
              </a:rPr>
              <a:t>Launch of the EPODE program    </a:t>
            </a:r>
            <a:r>
              <a:rPr lang="en-US" altLang="ja-JP" sz="1500" dirty="0">
                <a:cs typeface="ＭＳ Ｐゴシック" charset="0"/>
              </a:rPr>
              <a:t>France, 2004-2008</a:t>
            </a:r>
            <a:endParaRPr lang="en-GB" sz="2600" b="1" dirty="0">
              <a:solidFill>
                <a:srgbClr val="8576B0"/>
              </a:solidFill>
            </a:endParaRPr>
          </a:p>
          <a:p>
            <a:pPr marL="282011" lvl="1">
              <a:lnSpc>
                <a:spcPct val="140000"/>
              </a:lnSpc>
            </a:pPr>
            <a:endParaRPr lang="en-GB" sz="2600" b="1" dirty="0">
              <a:solidFill>
                <a:srgbClr val="8576B0"/>
              </a:solidFill>
            </a:endParaRPr>
          </a:p>
          <a:p>
            <a:pPr marL="282011" lvl="1">
              <a:lnSpc>
                <a:spcPct val="140000"/>
              </a:lnSpc>
            </a:pPr>
            <a:r>
              <a:rPr lang="en-GB" sz="2600" b="1" dirty="0">
                <a:solidFill>
                  <a:srgbClr val="8576B0"/>
                </a:solidFill>
              </a:rPr>
              <a:t>Aim</a:t>
            </a:r>
            <a:r>
              <a:rPr lang="en-GB" sz="2600" dirty="0"/>
              <a:t>: can we validate at large scale the FLVS hypothesis?</a:t>
            </a:r>
          </a:p>
          <a:p>
            <a:pPr lvl="1">
              <a:lnSpc>
                <a:spcPct val="140000"/>
              </a:lnSpc>
            </a:pPr>
            <a:r>
              <a:rPr lang="en-US" sz="2600" dirty="0"/>
              <a:t>2004 - 2009: 10 pilot cities</a:t>
            </a:r>
          </a:p>
          <a:p>
            <a:pPr lvl="1">
              <a:lnSpc>
                <a:spcPct val="140000"/>
              </a:lnSpc>
            </a:pPr>
            <a:r>
              <a:rPr lang="en-US" sz="2600" dirty="0"/>
              <a:t>More than 500 000 inhabitants &amp; 50 000 children</a:t>
            </a:r>
            <a:endParaRPr lang="en-GB" sz="2600" b="1" dirty="0">
              <a:solidFill>
                <a:srgbClr val="8576B0"/>
              </a:solidFill>
            </a:endParaRPr>
          </a:p>
          <a:p>
            <a:pPr marL="282011" lvl="1">
              <a:lnSpc>
                <a:spcPct val="140000"/>
              </a:lnSpc>
            </a:pPr>
            <a:r>
              <a:rPr lang="en-GB" sz="2600" b="1" dirty="0">
                <a:solidFill>
                  <a:srgbClr val="8576B0"/>
                </a:solidFill>
              </a:rPr>
              <a:t>Lessons</a:t>
            </a:r>
            <a:endParaRPr lang="en-US" sz="2600" dirty="0"/>
          </a:p>
          <a:p>
            <a:pPr lvl="1">
              <a:lnSpc>
                <a:spcPct val="140000"/>
              </a:lnSpc>
            </a:pPr>
            <a:r>
              <a:rPr lang="en-US" sz="2600" dirty="0"/>
              <a:t>Same tendency in decreasing the prevalence of </a:t>
            </a:r>
            <a:r>
              <a:rPr lang="en-US" sz="2600" dirty="0" err="1"/>
              <a:t>Ow</a:t>
            </a:r>
            <a:r>
              <a:rPr lang="en-US" sz="2600" dirty="0"/>
              <a:t> &amp; Ob</a:t>
            </a:r>
          </a:p>
          <a:p>
            <a:pPr lvl="1">
              <a:lnSpc>
                <a:spcPct val="140000"/>
              </a:lnSpc>
            </a:pPr>
            <a:r>
              <a:rPr lang="en-US" sz="2600" dirty="0"/>
              <a:t>Funded and sustainable thanks to PPP</a:t>
            </a:r>
          </a:p>
          <a:p>
            <a:pPr lvl="1">
              <a:lnSpc>
                <a:spcPct val="140000"/>
              </a:lnSpc>
            </a:pPr>
            <a:r>
              <a:rPr lang="en-US" sz="2600" dirty="0"/>
              <a:t>Political &amp; Multi-stakeholder Endorsement Essential</a:t>
            </a:r>
          </a:p>
          <a:p>
            <a:pPr lvl="1">
              <a:lnSpc>
                <a:spcPct val="140000"/>
              </a:lnSpc>
            </a:pPr>
            <a:r>
              <a:rPr lang="en-US" sz="2600" dirty="0"/>
              <a:t>Direct Cost is about 2 to 3 € / year / inhabitant</a:t>
            </a:r>
            <a:endParaRPr lang="en-US" sz="1700"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defTabSz="457155">
              <a:spcBef>
                <a:spcPct val="0"/>
              </a:spcBef>
            </a:pPr>
            <a:endParaRPr lang="en-GB" b="1" dirty="0" smtClean="0">
              <a:solidFill>
                <a:srgbClr val="6F94AA"/>
              </a:solidFill>
              <a:latin typeface="Tahoma" pitchFamily="34" charset="0"/>
            </a:endParaRPr>
          </a:p>
          <a:p>
            <a:pPr defTabSz="457155">
              <a:spcBef>
                <a:spcPct val="0"/>
              </a:spcBef>
            </a:pPr>
            <a:r>
              <a:rPr lang="en-GB" b="1" dirty="0" smtClean="0">
                <a:solidFill>
                  <a:srgbClr val="6F94AA"/>
                </a:solidFill>
                <a:latin typeface="Tahoma" pitchFamily="34" charset="0"/>
              </a:rPr>
              <a:t>VIASANO (Belgium) </a:t>
            </a:r>
            <a:r>
              <a:rPr lang="en-GB" b="1" dirty="0" smtClean="0">
                <a:solidFill>
                  <a:srgbClr val="604A7B"/>
                </a:solidFill>
                <a:latin typeface="Tahoma" pitchFamily="34" charset="0"/>
              </a:rPr>
              <a:t>results after 2.5 years: significant </a:t>
            </a:r>
            <a:r>
              <a:rPr lang="en-GB" b="1" dirty="0" smtClean="0">
                <a:solidFill>
                  <a:srgbClr val="A9556C"/>
                </a:solidFill>
                <a:latin typeface="Tahoma" pitchFamily="34" charset="0"/>
              </a:rPr>
              <a:t>22% decrease in the prevalence of overweight </a:t>
            </a:r>
            <a:r>
              <a:rPr lang="en-GB" b="1" dirty="0" smtClean="0">
                <a:solidFill>
                  <a:srgbClr val="604A7B"/>
                </a:solidFill>
                <a:latin typeface="Tahoma" pitchFamily="34" charset="0"/>
              </a:rPr>
              <a:t>in Marche &amp; Mouscron</a:t>
            </a:r>
            <a:r>
              <a:rPr lang="fr-FR" b="1" dirty="0" smtClean="0">
                <a:solidFill>
                  <a:srgbClr val="604A7B"/>
                </a:solidFill>
                <a:latin typeface="Tahoma" pitchFamily="34" charset="0"/>
              </a:rPr>
              <a:t>. </a:t>
            </a:r>
            <a:r>
              <a:rPr lang="fr-BE" b="1" dirty="0" smtClean="0">
                <a:solidFill>
                  <a:srgbClr val="953735"/>
                </a:solidFill>
                <a:latin typeface="Aharoni"/>
                <a:ea typeface="Aharoni"/>
                <a:cs typeface="Aharoni"/>
              </a:rPr>
              <a:t>For Marche &amp; Mouscron there was a significant decrease in the prevalence of overweight  when compared to children with normal BMI levels </a:t>
            </a:r>
            <a:r>
              <a:rPr lang="fr-BE" sz="1600" b="1" dirty="0">
                <a:solidFill>
                  <a:srgbClr val="953735"/>
                </a:solidFill>
                <a:latin typeface="Aharoni"/>
                <a:ea typeface="Aharoni"/>
                <a:cs typeface="Aharoni"/>
              </a:rPr>
              <a:t>(</a:t>
            </a:r>
            <a:r>
              <a:rPr lang="fr-BE" sz="1100" b="1" dirty="0">
                <a:solidFill>
                  <a:srgbClr val="953735"/>
                </a:solidFill>
                <a:latin typeface="Aharoni"/>
                <a:ea typeface="Aharoni"/>
                <a:cs typeface="Aharoni"/>
              </a:rPr>
              <a:t>p&lt;</a:t>
            </a:r>
            <a:r>
              <a:rPr lang="fr-BE" b="1" dirty="0" smtClean="0">
                <a:solidFill>
                  <a:srgbClr val="953735"/>
                </a:solidFill>
                <a:latin typeface="Aharoni"/>
                <a:ea typeface="Aharoni"/>
                <a:cs typeface="Aharoni"/>
              </a:rPr>
              <a:t>0.04</a:t>
            </a:r>
            <a:r>
              <a:rPr lang="fr-BE" sz="1600" b="1" dirty="0">
                <a:solidFill>
                  <a:srgbClr val="953735"/>
                </a:solidFill>
                <a:latin typeface="Aharoni"/>
                <a:ea typeface="Aharoni"/>
                <a:cs typeface="Aharoni"/>
              </a:rPr>
              <a:t>)</a:t>
            </a:r>
            <a:endParaRPr lang="fr-BE" b="1" dirty="0" smtClean="0">
              <a:solidFill>
                <a:srgbClr val="953735"/>
              </a:solidFill>
              <a:latin typeface="Aharoni"/>
              <a:ea typeface="Aharoni"/>
              <a:cs typeface="Aharoni"/>
            </a:endParaRPr>
          </a:p>
          <a:p>
            <a:pPr defTabSz="457155">
              <a:spcBef>
                <a:spcPct val="0"/>
              </a:spcBef>
            </a:pPr>
            <a:endParaRPr lang="en-GB" dirty="0" smtClean="0">
              <a:cs typeface="Arial" pitchFamily="34" charset="0"/>
            </a:endParaRPr>
          </a:p>
          <a:p>
            <a:pPr defTabSz="457155">
              <a:spcBef>
                <a:spcPct val="0"/>
              </a:spcBef>
            </a:pPr>
            <a:endParaRPr lang="fr-FR" dirty="0" smtClean="0"/>
          </a:p>
          <a:p>
            <a:pPr defTabSz="457155">
              <a:spcBef>
                <a:spcPct val="0"/>
              </a:spcBef>
            </a:pPr>
            <a:endParaRPr lang="fr-FR"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7169" fontAlgn="base">
              <a:spcBef>
                <a:spcPct val="0"/>
              </a:spcBef>
              <a:spcAft>
                <a:spcPct val="0"/>
              </a:spcAft>
            </a:pPr>
            <a:fld id="{F23D198D-0CC6-4914-9C4B-ED9400DC3038}" type="slidenum">
              <a:rPr lang="fr-FR"/>
              <a:pPr defTabSz="957169" fontAlgn="base">
                <a:spcBef>
                  <a:spcPct val="0"/>
                </a:spcBef>
                <a:spcAft>
                  <a:spcPct val="0"/>
                </a:spcAft>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3.png"/><Relationship Id="rId5" Type="http://schemas.openxmlformats.org/officeDocument/2006/relationships/oleObject" Target="../embeddings/oleObject2.bin"/><Relationship Id="rId6" Type="http://schemas.openxmlformats.org/officeDocument/2006/relationships/image" Target="../media/image1.emf"/><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33" descr="C:\_Clients\PPT\proteine-ppt\EPODE\PPT\preparation\encart_accueil.png"/>
          <p:cNvPicPr>
            <a:picLocks noChangeAspect="1" noChangeArrowheads="1"/>
          </p:cNvPicPr>
          <p:nvPr userDrawn="1"/>
        </p:nvPicPr>
        <p:blipFill>
          <a:blip r:embed="rId4" cstate="print"/>
          <a:stretch>
            <a:fillRect/>
          </a:stretch>
        </p:blipFill>
        <p:spPr bwMode="auto">
          <a:xfrm>
            <a:off x="2328863" y="1528235"/>
            <a:ext cx="4740275" cy="3836553"/>
          </a:xfrm>
          <a:prstGeom prst="rect">
            <a:avLst/>
          </a:prstGeom>
          <a:noFill/>
          <a:ln w="9525">
            <a:noFill/>
            <a:miter lim="800000"/>
            <a:headEnd/>
            <a:tailEnd/>
          </a:ln>
        </p:spPr>
      </p:pic>
      <p:graphicFrame>
        <p:nvGraphicFramePr>
          <p:cNvPr id="4" name="Object 3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455" name="think-cell Slide" r:id="rId5" imgW="360" imgH="360" progId="">
                  <p:embed/>
                </p:oleObj>
              </mc:Choice>
              <mc:Fallback>
                <p:oleObj name="think-cell Slide" r:id="rId5" imgW="360" imgH="360" progId="">
                  <p:embed/>
                  <p:pic>
                    <p:nvPicPr>
                      <p:cNvPr id="0" name="Picture 24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4" descr="C:\_Clients\PPT\proteine-ppt\EPODE\PPT\preparation\bulles_02.png"/>
          <p:cNvPicPr>
            <a:picLocks noChangeAspect="1" noChangeArrowheads="1"/>
          </p:cNvPicPr>
          <p:nvPr userDrawn="1"/>
        </p:nvPicPr>
        <p:blipFill>
          <a:blip r:embed="rId7" cstate="print"/>
          <a:stretch>
            <a:fillRect/>
          </a:stretch>
        </p:blipFill>
        <p:spPr bwMode="auto">
          <a:xfrm>
            <a:off x="7586680" y="4586811"/>
            <a:ext cx="1557302" cy="2281236"/>
          </a:xfrm>
          <a:prstGeom prst="rect">
            <a:avLst/>
          </a:prstGeom>
          <a:noFill/>
          <a:ln w="9525">
            <a:noFill/>
            <a:miter lim="800000"/>
            <a:headEnd/>
            <a:tailEnd/>
          </a:ln>
        </p:spPr>
      </p:pic>
      <p:pic>
        <p:nvPicPr>
          <p:cNvPr id="6" name="Picture 35" descr="C:\_Clients\PPT\proteine-ppt\EPODE\PPT\preparation\bulles_01.png"/>
          <p:cNvPicPr>
            <a:picLocks noChangeAspect="1" noChangeArrowheads="1"/>
          </p:cNvPicPr>
          <p:nvPr userDrawn="1"/>
        </p:nvPicPr>
        <p:blipFill>
          <a:blip r:embed="rId8" cstate="print"/>
          <a:stretch>
            <a:fillRect/>
          </a:stretch>
        </p:blipFill>
        <p:spPr bwMode="auto">
          <a:xfrm>
            <a:off x="689245" y="338785"/>
            <a:ext cx="2053685" cy="2230436"/>
          </a:xfrm>
          <a:prstGeom prst="rect">
            <a:avLst/>
          </a:prstGeom>
          <a:noFill/>
          <a:ln w="9525">
            <a:noFill/>
            <a:miter lim="800000"/>
            <a:headEnd/>
            <a:tailEnd/>
          </a:ln>
        </p:spPr>
      </p:pic>
      <p:sp>
        <p:nvSpPr>
          <p:cNvPr id="2" name="Title 1"/>
          <p:cNvSpPr>
            <a:spLocks noGrp="1"/>
          </p:cNvSpPr>
          <p:nvPr>
            <p:ph type="ctrTitle"/>
          </p:nvPr>
        </p:nvSpPr>
        <p:spPr>
          <a:xfrm>
            <a:off x="2525732" y="2301609"/>
            <a:ext cx="4675167" cy="1410159"/>
          </a:xfrm>
        </p:spPr>
        <p:txBody>
          <a:bodyPr>
            <a:noAutofit/>
          </a:bodyPr>
          <a:lstStyle>
            <a:lvl1pPr algn="l">
              <a:defRPr sz="2400" b="0">
                <a:solidFill>
                  <a:schemeClr val="bg1"/>
                </a:solidFill>
                <a:latin typeface="Calibri" pitchFamily="34" charset="0"/>
                <a:cs typeface="Arial" pitchFamily="34" charset="0"/>
              </a:defRPr>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fr-FR"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42" presetClass="entr" presetSubtype="0"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2"/>
                                        </p:tgtEl>
                                        <p:attrNameLst>
                                          <p:attrName>style.visibility</p:attrName>
                                        </p:attrNameLst>
                                      </p:cBhvr>
                                      <p:to>
                                        <p:strVal val="visible"/>
                                      </p:to>
                                    </p:set>
                                    <p:anim calcmode="discrete" valueType="clr">
                                      <p:cBhvr override="childStyle">
                                        <p:cTn id="23" dur="80"/>
                                        <p:tgtEl>
                                          <p:spTgt spid="2"/>
                                        </p:tgtEl>
                                        <p:attrNameLst>
                                          <p:attrName>style.color</p:attrName>
                                        </p:attrNameLst>
                                      </p:cBhvr>
                                      <p:tavLst>
                                        <p:tav tm="0">
                                          <p:val>
                                            <p:clrVal>
                                              <a:schemeClr val="bg1"/>
                                            </p:clrVal>
                                          </p:val>
                                        </p:tav>
                                        <p:tav tm="50000">
                                          <p:val>
                                            <p:clrVal>
                                              <a:schemeClr val="tx2"/>
                                            </p:clrVal>
                                          </p:val>
                                        </p:tav>
                                      </p:tavLst>
                                    </p:anim>
                                    <p:anim calcmode="discrete" valueType="clr">
                                      <p:cBhvr>
                                        <p:cTn id="24" dur="80"/>
                                        <p:tgtEl>
                                          <p:spTgt spid="2"/>
                                        </p:tgtEl>
                                        <p:attrNameLst>
                                          <p:attrName>fillcolor</p:attrName>
                                        </p:attrNameLst>
                                      </p:cBhvr>
                                      <p:tavLst>
                                        <p:tav tm="0">
                                          <p:val>
                                            <p:clrVal>
                                              <a:schemeClr val="accent2"/>
                                            </p:clrVal>
                                          </p:val>
                                        </p:tav>
                                        <p:tav tm="50000">
                                          <p:val>
                                            <p:clrVal>
                                              <a:schemeClr val="hlink"/>
                                            </p:clrVal>
                                          </p:val>
                                        </p:tav>
                                      </p:tavLst>
                                    </p:anim>
                                    <p:set>
                                      <p:cBhvr>
                                        <p:cTn id="25"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576B0"/>
                </a:solidFill>
              </a:defRPr>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fr-FR" dirty="0"/>
          </a:p>
        </p:txBody>
      </p:sp>
      <p:sp>
        <p:nvSpPr>
          <p:cNvPr id="3" name="Content Placeholder 2"/>
          <p:cNvSpPr>
            <a:spLocks noGrp="1"/>
          </p:cNvSpPr>
          <p:nvPr>
            <p:ph idx="1"/>
          </p:nvPr>
        </p:nvSpPr>
        <p:spPr/>
        <p:txBody>
          <a:bodyPr/>
          <a:lstStyle>
            <a:lvl1pPr>
              <a:spcAft>
                <a:spcPts val="300"/>
              </a:spcAft>
              <a:defRPr sz="1800"/>
            </a:lvl1pPr>
            <a:lvl2pPr>
              <a:spcAft>
                <a:spcPts val="300"/>
              </a:spcAft>
              <a:buClr>
                <a:srgbClr val="8576B0"/>
              </a:buClr>
              <a:buSzPct val="120000"/>
              <a:buFont typeface="Wingdings" pitchFamily="2" charset="2"/>
              <a:buChar char="§"/>
              <a:defRPr sz="1600"/>
            </a:lvl2pPr>
            <a:lvl3pPr>
              <a:spcAft>
                <a:spcPts val="300"/>
              </a:spcAft>
              <a:defRPr sz="1400"/>
            </a:lvl3pPr>
            <a:lvl4pPr>
              <a:spcAft>
                <a:spcPts val="300"/>
              </a:spcAft>
              <a:defRPr sz="1200"/>
            </a:lvl4pPr>
            <a:lvl5pPr>
              <a:spcAft>
                <a:spcPts val="300"/>
              </a:spcAft>
              <a:defRPr sz="1200"/>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fr-FR" dirty="0"/>
          </a:p>
        </p:txBody>
      </p:sp>
      <p:pic>
        <p:nvPicPr>
          <p:cNvPr id="4" name="Picture 35" descr="C:\_Clients\PPT\proteine-ppt\EPODE\PPT\preparation\bulles_03.png"/>
          <p:cNvPicPr>
            <a:picLocks noChangeAspect="1" noChangeArrowheads="1"/>
          </p:cNvPicPr>
          <p:nvPr userDrawn="1"/>
        </p:nvPicPr>
        <p:blipFill>
          <a:blip r:embed="rId2" cstate="print"/>
          <a:stretch>
            <a:fillRect/>
          </a:stretch>
        </p:blipFill>
        <p:spPr bwMode="auto">
          <a:xfrm>
            <a:off x="27" y="0"/>
            <a:ext cx="1142946" cy="1006474"/>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Agenda">
    <p:spTree>
      <p:nvGrpSpPr>
        <p:cNvPr id="1" name=""/>
        <p:cNvGrpSpPr/>
        <p:nvPr/>
      </p:nvGrpSpPr>
      <p:grpSpPr>
        <a:xfrm>
          <a:off x="0" y="0"/>
          <a:ext cx="0" cy="0"/>
          <a:chOff x="0" y="0"/>
          <a:chExt cx="0" cy="0"/>
        </a:xfrm>
      </p:grpSpPr>
      <p:pic>
        <p:nvPicPr>
          <p:cNvPr id="91139" name="Picture 3" descr="C:\_Clients\PPT\proteine-ppt\ATLANTA\PPT\preparation\bande_haut_rouge_agenda.jpg"/>
          <p:cNvPicPr>
            <a:picLocks noChangeAspect="1" noChangeArrowheads="1"/>
          </p:cNvPicPr>
          <p:nvPr userDrawn="1"/>
        </p:nvPicPr>
        <p:blipFill>
          <a:blip r:embed="rId2" cstate="print"/>
          <a:srcRect t="19831"/>
          <a:stretch>
            <a:fillRect/>
          </a:stretch>
        </p:blipFill>
        <p:spPr bwMode="auto">
          <a:xfrm>
            <a:off x="327260" y="769303"/>
            <a:ext cx="8816738" cy="639377"/>
          </a:xfrm>
          <a:prstGeom prst="rect">
            <a:avLst/>
          </a:prstGeom>
          <a:noFill/>
        </p:spPr>
      </p:pic>
      <p:sp>
        <p:nvSpPr>
          <p:cNvPr id="2" name="Title 1"/>
          <p:cNvSpPr>
            <a:spLocks noGrp="1"/>
          </p:cNvSpPr>
          <p:nvPr>
            <p:ph type="title"/>
          </p:nvPr>
        </p:nvSpPr>
        <p:spPr>
          <a:xfrm>
            <a:off x="365760" y="769303"/>
            <a:ext cx="8778240" cy="499892"/>
          </a:xfrm>
        </p:spPr>
        <p:txBody>
          <a:bodyPr/>
          <a:lstStyle>
            <a:lvl1pPr algn="ctr">
              <a:lnSpc>
                <a:spcPts val="3200"/>
              </a:lnSpc>
              <a:defRPr sz="3200" b="1">
                <a:solidFill>
                  <a:schemeClr val="bg1"/>
                </a:solidFill>
              </a:defRPr>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fr-FR" dirty="0"/>
          </a:p>
        </p:txBody>
      </p:sp>
      <p:sp>
        <p:nvSpPr>
          <p:cNvPr id="3" name="Content Placeholder 2"/>
          <p:cNvSpPr>
            <a:spLocks noGrp="1"/>
          </p:cNvSpPr>
          <p:nvPr>
            <p:ph idx="1"/>
          </p:nvPr>
        </p:nvSpPr>
        <p:spPr>
          <a:xfrm>
            <a:off x="1328286" y="1436913"/>
            <a:ext cx="7510914" cy="4805341"/>
          </a:xfrm>
        </p:spPr>
        <p:txBody>
          <a:bodyPr/>
          <a:lstStyle>
            <a:lvl1pPr marL="342900" indent="-342900">
              <a:spcAft>
                <a:spcPts val="300"/>
              </a:spcAft>
              <a:buClr>
                <a:srgbClr val="404040"/>
              </a:buClr>
              <a:buFont typeface="+mj-lt"/>
              <a:buAutoNum type="arabicPeriod"/>
              <a:defRPr sz="2400" b="0">
                <a:solidFill>
                  <a:srgbClr val="404040"/>
                </a:solidFill>
              </a:defRPr>
            </a:lvl1pPr>
            <a:lvl2pPr>
              <a:spcAft>
                <a:spcPts val="300"/>
              </a:spcAft>
              <a:defRPr sz="1400"/>
            </a:lvl2pPr>
            <a:lvl3pPr>
              <a:spcAft>
                <a:spcPts val="300"/>
              </a:spcAft>
              <a:defRPr sz="1400"/>
            </a:lvl3pPr>
            <a:lvl4pPr>
              <a:spcAft>
                <a:spcPts val="300"/>
              </a:spcAft>
              <a:defRPr sz="1200"/>
            </a:lvl4pPr>
            <a:lvl5pPr>
              <a:spcAft>
                <a:spcPts val="300"/>
              </a:spcAft>
              <a:defRPr sz="1200"/>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fr-FR"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nter Title">
    <p:spTree>
      <p:nvGrpSpPr>
        <p:cNvPr id="1" name=""/>
        <p:cNvGrpSpPr/>
        <p:nvPr/>
      </p:nvGrpSpPr>
      <p:grpSpPr>
        <a:xfrm>
          <a:off x="0" y="0"/>
          <a:ext cx="0" cy="0"/>
          <a:chOff x="0" y="0"/>
          <a:chExt cx="0" cy="0"/>
        </a:xfrm>
      </p:grpSpPr>
      <p:pic>
        <p:nvPicPr>
          <p:cNvPr id="91139" name="Picture 3" descr="C:\_Clients\PPT\proteine-ppt\ATLANTA\PPT\preparation\bande_haut_rouge_agenda.jpg"/>
          <p:cNvPicPr>
            <a:picLocks noChangeAspect="1" noChangeArrowheads="1"/>
          </p:cNvPicPr>
          <p:nvPr userDrawn="1"/>
        </p:nvPicPr>
        <p:blipFill>
          <a:blip r:embed="rId2" cstate="print"/>
          <a:stretch>
            <a:fillRect/>
          </a:stretch>
        </p:blipFill>
        <p:spPr bwMode="auto">
          <a:xfrm>
            <a:off x="368090" y="2187018"/>
            <a:ext cx="8786916" cy="2625573"/>
          </a:xfrm>
          <a:prstGeom prst="rect">
            <a:avLst/>
          </a:prstGeom>
          <a:noFill/>
        </p:spPr>
      </p:pic>
      <p:sp>
        <p:nvSpPr>
          <p:cNvPr id="2" name="Title 1"/>
          <p:cNvSpPr>
            <a:spLocks noGrp="1"/>
          </p:cNvSpPr>
          <p:nvPr>
            <p:ph type="title"/>
          </p:nvPr>
        </p:nvSpPr>
        <p:spPr>
          <a:xfrm>
            <a:off x="365760" y="3100702"/>
            <a:ext cx="8470232" cy="660400"/>
          </a:xfrm>
        </p:spPr>
        <p:txBody>
          <a:bodyPr/>
          <a:lstStyle>
            <a:lvl1pPr algn="r">
              <a:defRPr sz="3600" b="0">
                <a:solidFill>
                  <a:schemeClr val="bg1"/>
                </a:solidFill>
              </a:defRPr>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fr-FR"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576B0"/>
                </a:solidFill>
              </a:defRPr>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fr-FR" dirty="0"/>
          </a:p>
        </p:txBody>
      </p:sp>
      <p:pic>
        <p:nvPicPr>
          <p:cNvPr id="4" name="Picture 35" descr="C:\_Clients\PPT\proteine-ppt\EPODE\PPT\preparation\bulles_03.png"/>
          <p:cNvPicPr>
            <a:picLocks noChangeAspect="1" noChangeArrowheads="1"/>
          </p:cNvPicPr>
          <p:nvPr userDrawn="1"/>
        </p:nvPicPr>
        <p:blipFill>
          <a:blip r:embed="rId2" cstate="print"/>
          <a:stretch>
            <a:fillRect/>
          </a:stretch>
        </p:blipFill>
        <p:spPr bwMode="auto">
          <a:xfrm>
            <a:off x="27" y="0"/>
            <a:ext cx="1142946" cy="1006474"/>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35" descr="C:\_Clients\PPT\proteine-ppt\EPODE\PPT\preparation\bulles_03.png"/>
          <p:cNvPicPr>
            <a:picLocks noChangeAspect="1" noChangeArrowheads="1"/>
          </p:cNvPicPr>
          <p:nvPr userDrawn="1"/>
        </p:nvPicPr>
        <p:blipFill>
          <a:blip r:embed="rId2" cstate="print"/>
          <a:stretch>
            <a:fillRect/>
          </a:stretch>
        </p:blipFill>
        <p:spPr bwMode="auto">
          <a:xfrm>
            <a:off x="27" y="0"/>
            <a:ext cx="1142946" cy="1006474"/>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lvl1pPr>
              <a:defRPr/>
            </a:lvl1pPr>
          </a:lstStyle>
          <a:p>
            <a:pPr>
              <a:defRPr/>
            </a:pPr>
            <a:fld id="{971A3EA7-E200-49AE-BAD6-E768834911A0}" type="datetimeFigureOut">
              <a:rPr lang="nl-NL"/>
              <a:pPr>
                <a:defRPr/>
              </a:pPr>
              <a:t>13/04/16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568BA29-81D6-431E-BA78-D6B676FBF894}" type="slidenum">
              <a:rPr lang="nl-NL"/>
              <a:pPr>
                <a:defRPr/>
              </a:pPr>
              <a:t>‹#›</a:t>
            </a:fld>
            <a:endParaRPr lang="nl-NL"/>
          </a:p>
        </p:txBody>
      </p:sp>
    </p:spTree>
    <p:extLst>
      <p:ext uri="{BB962C8B-B14F-4D97-AF65-F5344CB8AC3E}">
        <p14:creationId xmlns:p14="http://schemas.microsoft.com/office/powerpoint/2010/main" val="14726249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ags" Target="../tags/tag3.xml"/><Relationship Id="rId12" Type="http://schemas.openxmlformats.org/officeDocument/2006/relationships/tags" Target="../tags/tag4.xml"/><Relationship Id="rId13" Type="http://schemas.openxmlformats.org/officeDocument/2006/relationships/tags" Target="../tags/tag5.xml"/><Relationship Id="rId14" Type="http://schemas.openxmlformats.org/officeDocument/2006/relationships/image" Target="../media/image2.jpeg"/><Relationship Id="rId15" Type="http://schemas.openxmlformats.org/officeDocument/2006/relationships/oleObject" Target="../embeddings/oleObject1.bin"/><Relationship Id="rId16"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vmlDrawing" Target="../drawings/vmlDrawing1.vml"/><Relationship Id="rId10"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descr="EIN_logo_Q.jpg"/>
          <p:cNvPicPr>
            <a:picLocks noChangeAspect="1"/>
          </p:cNvPicPr>
          <p:nvPr userDrawn="1"/>
        </p:nvPicPr>
        <p:blipFill rotWithShape="1">
          <a:blip r:embed="rId14" cstate="print">
            <a:extLst>
              <a:ext uri="{28A0092B-C50C-407E-A947-70E740481C1C}">
                <a14:useLocalDpi xmlns:a14="http://schemas.microsoft.com/office/drawing/2010/main" val="0"/>
              </a:ext>
            </a:extLst>
          </a:blip>
          <a:srcRect r="60836"/>
          <a:stretch/>
        </p:blipFill>
        <p:spPr>
          <a:xfrm>
            <a:off x="75237" y="6265912"/>
            <a:ext cx="531838" cy="511705"/>
          </a:xfrm>
          <a:prstGeom prst="rect">
            <a:avLst/>
          </a:prstGeom>
        </p:spPr>
      </p:pic>
      <p:sp>
        <p:nvSpPr>
          <p:cNvPr id="16" name="Arrondir un rectangle avec un coin du même côté 15"/>
          <p:cNvSpPr/>
          <p:nvPr userDrawn="1"/>
        </p:nvSpPr>
        <p:spPr>
          <a:xfrm>
            <a:off x="679769" y="6534244"/>
            <a:ext cx="8064000" cy="243726"/>
          </a:xfrm>
          <a:prstGeom prst="round2SameRect">
            <a:avLst>
              <a:gd name="adj1" fmla="val 26552"/>
              <a:gd name="adj2" fmla="val 0"/>
            </a:avLst>
          </a:prstGeom>
          <a:solidFill>
            <a:srgbClr val="8575B0"/>
          </a:solidFill>
          <a:ln w="9525" cap="flat" cmpd="sng" algn="ctr">
            <a:noFill/>
            <a:prstDash val="solid"/>
          </a:ln>
          <a:effectLst/>
        </p:spPr>
        <p:txBody>
          <a:bodyPr rtlCol="0" anchor="ct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CBPS                             PREVENTION NETWORK</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7" name="Ellipse 16"/>
          <p:cNvSpPr/>
          <p:nvPr userDrawn="1"/>
        </p:nvSpPr>
        <p:spPr>
          <a:xfrm>
            <a:off x="8815162" y="6533707"/>
            <a:ext cx="244800" cy="244800"/>
          </a:xfrm>
          <a:prstGeom prst="ellipse">
            <a:avLst/>
          </a:prstGeom>
          <a:solidFill>
            <a:srgbClr val="66B0B3"/>
          </a:solidFill>
          <a:ln w="25400" cap="flat" cmpd="sng" algn="ctr">
            <a:noFill/>
            <a:prstDash val="solid"/>
          </a:ln>
          <a:effectLst/>
        </p:spPr>
        <p:txBody>
          <a:bodyPr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ysClr val="window" lastClr="FFFFFF"/>
              </a:solidFill>
              <a:effectLst/>
              <a:uLnTx/>
              <a:uFillTx/>
              <a:latin typeface="Calibri"/>
              <a:ea typeface="+mn-ea"/>
              <a:cs typeface="+mn-cs"/>
            </a:endParaRPr>
          </a:p>
        </p:txBody>
      </p:sp>
      <p:graphicFrame>
        <p:nvGraphicFramePr>
          <p:cNvPr id="1026" name="Object 32"/>
          <p:cNvGraphicFramePr>
            <a:graphicFrameLocks/>
          </p:cNvGraphicFramePr>
          <p:nvPr>
            <p:custDataLst>
              <p:tags r:id="rId10"/>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64" name="think-cell Slide" r:id="rId15" imgW="360" imgH="360" progId="">
                  <p:embed/>
                </p:oleObj>
              </mc:Choice>
              <mc:Fallback>
                <p:oleObj name="think-cell Slide" r:id="rId15" imgW="360" imgH="360" progId="">
                  <p:embed/>
                  <p:pic>
                    <p:nvPicPr>
                      <p:cNvPr id="0" name="Picture 241"/>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Placeholder 2"/>
          <p:cNvSpPr>
            <a:spLocks noGrp="1"/>
          </p:cNvSpPr>
          <p:nvPr>
            <p:ph type="body" idx="1"/>
            <p:custDataLst>
              <p:tags r:id="rId11"/>
            </p:custDataLst>
          </p:nvPr>
        </p:nvSpPr>
        <p:spPr bwMode="auto">
          <a:xfrm>
            <a:off x="457200" y="1311275"/>
            <a:ext cx="8382000" cy="4803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fr-FR" dirty="0" smtClean="0"/>
          </a:p>
        </p:txBody>
      </p:sp>
      <p:sp>
        <p:nvSpPr>
          <p:cNvPr id="1031" name="Title Placeholder 1"/>
          <p:cNvSpPr>
            <a:spLocks noGrp="1"/>
          </p:cNvSpPr>
          <p:nvPr>
            <p:ph type="title"/>
            <p:custDataLst>
              <p:tags r:id="rId12"/>
            </p:custDataLst>
          </p:nvPr>
        </p:nvSpPr>
        <p:spPr bwMode="auto">
          <a:xfrm>
            <a:off x="1052513" y="123022"/>
            <a:ext cx="7786687" cy="660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Click to </a:t>
            </a:r>
            <a:r>
              <a:rPr lang="fr-FR" dirty="0" err="1" smtClean="0"/>
              <a:t>edit</a:t>
            </a:r>
            <a:r>
              <a:rPr lang="fr-FR" dirty="0" smtClean="0"/>
              <a:t> Master </a:t>
            </a:r>
            <a:r>
              <a:rPr lang="fr-FR" dirty="0" err="1" smtClean="0"/>
              <a:t>title</a:t>
            </a:r>
            <a:r>
              <a:rPr lang="fr-FR" dirty="0" smtClean="0"/>
              <a:t> style</a:t>
            </a:r>
          </a:p>
        </p:txBody>
      </p:sp>
      <p:sp>
        <p:nvSpPr>
          <p:cNvPr id="8" name="TextBox 7"/>
          <p:cNvSpPr txBox="1"/>
          <p:nvPr>
            <p:custDataLst>
              <p:tags r:id="rId13"/>
            </p:custDataLst>
          </p:nvPr>
        </p:nvSpPr>
        <p:spPr>
          <a:xfrm>
            <a:off x="8846281" y="6594989"/>
            <a:ext cx="182562" cy="122237"/>
          </a:xfrm>
          <a:prstGeom prst="rect">
            <a:avLst/>
          </a:prstGeom>
          <a:noFill/>
        </p:spPr>
        <p:txBody>
          <a:bodyPr wrap="none" lIns="0" tIns="0" rIns="0" bIns="0">
            <a:spAutoFit/>
          </a:bodyPr>
          <a:lstStyle/>
          <a:p>
            <a:pPr algn="ctr" defTabSz="957816" fontAlgn="auto">
              <a:spcBef>
                <a:spcPts val="0"/>
              </a:spcBef>
              <a:spcAft>
                <a:spcPts val="0"/>
              </a:spcAft>
              <a:defRPr/>
            </a:pPr>
            <a:fld id="{A5D8842C-D3D4-408E-ABA1-940B37801E9C}" type="slidenum">
              <a:rPr lang="fr-FR" sz="800">
                <a:solidFill>
                  <a:schemeClr val="bg1"/>
                </a:solidFill>
                <a:cs typeface="Arial" pitchFamily="34" charset="0"/>
              </a:rPr>
              <a:pPr algn="ctr" defTabSz="957816" fontAlgn="auto">
                <a:spcBef>
                  <a:spcPts val="0"/>
                </a:spcBef>
                <a:spcAft>
                  <a:spcPts val="0"/>
                </a:spcAft>
                <a:defRPr/>
              </a:pPr>
              <a:t>‹#›</a:t>
            </a:fld>
            <a:endParaRPr lang="fr-FR" sz="800" dirty="0">
              <a:solidFill>
                <a:schemeClr val="bg1"/>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939" r:id="rId1"/>
    <p:sldLayoutId id="2147483936" r:id="rId2"/>
    <p:sldLayoutId id="2147483941" r:id="rId3"/>
    <p:sldLayoutId id="2147483942" r:id="rId4"/>
    <p:sldLayoutId id="2147483937" r:id="rId5"/>
    <p:sldLayoutId id="2147483938" r:id="rId6"/>
    <p:sldLayoutId id="2147483978" r:id="rId7"/>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rtl="0" fontAlgn="base">
        <a:lnSpc>
          <a:spcPts val="2400"/>
        </a:lnSpc>
        <a:spcBef>
          <a:spcPts val="0"/>
        </a:spcBef>
        <a:spcAft>
          <a:spcPct val="0"/>
        </a:spcAft>
        <a:defRPr sz="2400" b="1" kern="1200">
          <a:solidFill>
            <a:srgbClr val="788995"/>
          </a:solidFill>
          <a:latin typeface="Calibri" pitchFamily="34" charset="0"/>
          <a:ea typeface="+mj-ea"/>
          <a:cs typeface="Arial" pitchFamily="34" charset="0"/>
        </a:defRPr>
      </a:lvl1pPr>
      <a:lvl2pPr algn="l" rtl="0" fontAlgn="base">
        <a:lnSpc>
          <a:spcPts val="2600"/>
        </a:lnSpc>
        <a:spcBef>
          <a:spcPts val="200"/>
        </a:spcBef>
        <a:spcAft>
          <a:spcPct val="0"/>
        </a:spcAft>
        <a:defRPr sz="2400">
          <a:solidFill>
            <a:srgbClr val="788995"/>
          </a:solidFill>
          <a:latin typeface="Arial" pitchFamily="34" charset="0"/>
          <a:cs typeface="Arial" pitchFamily="34" charset="0"/>
        </a:defRPr>
      </a:lvl2pPr>
      <a:lvl3pPr algn="l" rtl="0" fontAlgn="base">
        <a:lnSpc>
          <a:spcPts val="2600"/>
        </a:lnSpc>
        <a:spcBef>
          <a:spcPts val="200"/>
        </a:spcBef>
        <a:spcAft>
          <a:spcPct val="0"/>
        </a:spcAft>
        <a:defRPr sz="2400">
          <a:solidFill>
            <a:srgbClr val="788995"/>
          </a:solidFill>
          <a:latin typeface="Arial" pitchFamily="34" charset="0"/>
          <a:cs typeface="Arial" pitchFamily="34" charset="0"/>
        </a:defRPr>
      </a:lvl3pPr>
      <a:lvl4pPr algn="l" rtl="0" fontAlgn="base">
        <a:lnSpc>
          <a:spcPts val="2600"/>
        </a:lnSpc>
        <a:spcBef>
          <a:spcPts val="200"/>
        </a:spcBef>
        <a:spcAft>
          <a:spcPct val="0"/>
        </a:spcAft>
        <a:defRPr sz="2400">
          <a:solidFill>
            <a:srgbClr val="788995"/>
          </a:solidFill>
          <a:latin typeface="Arial" pitchFamily="34" charset="0"/>
          <a:cs typeface="Arial" pitchFamily="34" charset="0"/>
        </a:defRPr>
      </a:lvl4pPr>
      <a:lvl5pPr algn="l" rtl="0" fontAlgn="base">
        <a:lnSpc>
          <a:spcPts val="2600"/>
        </a:lnSpc>
        <a:spcBef>
          <a:spcPts val="200"/>
        </a:spcBef>
        <a:spcAft>
          <a:spcPct val="0"/>
        </a:spcAft>
        <a:defRPr sz="2400">
          <a:solidFill>
            <a:srgbClr val="788995"/>
          </a:solidFill>
          <a:latin typeface="Arial" pitchFamily="34" charset="0"/>
          <a:cs typeface="Arial" pitchFamily="34" charset="0"/>
        </a:defRPr>
      </a:lvl5pPr>
      <a:lvl6pPr marL="457200" algn="l" rtl="0" fontAlgn="base">
        <a:lnSpc>
          <a:spcPts val="2600"/>
        </a:lnSpc>
        <a:spcBef>
          <a:spcPts val="200"/>
        </a:spcBef>
        <a:spcAft>
          <a:spcPct val="0"/>
        </a:spcAft>
        <a:defRPr sz="2400">
          <a:solidFill>
            <a:srgbClr val="788995"/>
          </a:solidFill>
          <a:latin typeface="Arial" pitchFamily="34" charset="0"/>
          <a:cs typeface="Arial" pitchFamily="34" charset="0"/>
        </a:defRPr>
      </a:lvl6pPr>
      <a:lvl7pPr marL="914400" algn="l" rtl="0" fontAlgn="base">
        <a:lnSpc>
          <a:spcPts val="2600"/>
        </a:lnSpc>
        <a:spcBef>
          <a:spcPts val="200"/>
        </a:spcBef>
        <a:spcAft>
          <a:spcPct val="0"/>
        </a:spcAft>
        <a:defRPr sz="2400">
          <a:solidFill>
            <a:srgbClr val="788995"/>
          </a:solidFill>
          <a:latin typeface="Arial" pitchFamily="34" charset="0"/>
          <a:cs typeface="Arial" pitchFamily="34" charset="0"/>
        </a:defRPr>
      </a:lvl7pPr>
      <a:lvl8pPr marL="1371600" algn="l" rtl="0" fontAlgn="base">
        <a:lnSpc>
          <a:spcPts val="2600"/>
        </a:lnSpc>
        <a:spcBef>
          <a:spcPts val="200"/>
        </a:spcBef>
        <a:spcAft>
          <a:spcPct val="0"/>
        </a:spcAft>
        <a:defRPr sz="2400">
          <a:solidFill>
            <a:srgbClr val="788995"/>
          </a:solidFill>
          <a:latin typeface="Arial" pitchFamily="34" charset="0"/>
          <a:cs typeface="Arial" pitchFamily="34" charset="0"/>
        </a:defRPr>
      </a:lvl8pPr>
      <a:lvl9pPr marL="1828800" algn="l" rtl="0" fontAlgn="base">
        <a:lnSpc>
          <a:spcPts val="2600"/>
        </a:lnSpc>
        <a:spcBef>
          <a:spcPts val="200"/>
        </a:spcBef>
        <a:spcAft>
          <a:spcPct val="0"/>
        </a:spcAft>
        <a:defRPr sz="2400">
          <a:solidFill>
            <a:srgbClr val="788995"/>
          </a:solidFill>
          <a:latin typeface="Arial" pitchFamily="34" charset="0"/>
          <a:cs typeface="Arial" pitchFamily="34" charset="0"/>
        </a:defRPr>
      </a:lvl9pPr>
    </p:titleStyle>
    <p:bodyStyle>
      <a:lvl1pPr algn="l" rtl="0" fontAlgn="base">
        <a:spcBef>
          <a:spcPct val="0"/>
        </a:spcBef>
        <a:spcAft>
          <a:spcPct val="0"/>
        </a:spcAft>
        <a:defRPr sz="1600" b="1" kern="1200">
          <a:solidFill>
            <a:schemeClr val="tx1"/>
          </a:solidFill>
          <a:latin typeface="Calibri" pitchFamily="34" charset="0"/>
          <a:ea typeface="+mn-ea"/>
          <a:cs typeface="Arial" pitchFamily="34" charset="0"/>
        </a:defRPr>
      </a:lvl1pPr>
      <a:lvl2pPr marL="488950" indent="-228600" algn="l" rtl="0" fontAlgn="base">
        <a:spcBef>
          <a:spcPct val="0"/>
        </a:spcBef>
        <a:spcAft>
          <a:spcPct val="0"/>
        </a:spcAft>
        <a:buClr>
          <a:schemeClr val="accent1"/>
        </a:buClr>
        <a:buSzPct val="100000"/>
        <a:buFont typeface="ZapfDingbats" pitchFamily="82" charset="2"/>
        <a:buChar char=""/>
        <a:defRPr sz="1600" kern="1200">
          <a:solidFill>
            <a:schemeClr val="tx1"/>
          </a:solidFill>
          <a:latin typeface="Calibri" pitchFamily="34" charset="0"/>
          <a:ea typeface="+mn-ea"/>
          <a:cs typeface="Arial" pitchFamily="34" charset="0"/>
        </a:defRPr>
      </a:lvl2pPr>
      <a:lvl3pPr marL="952500" indent="-228600" algn="l" rtl="0" fontAlgn="base">
        <a:spcBef>
          <a:spcPct val="0"/>
        </a:spcBef>
        <a:spcAft>
          <a:spcPct val="0"/>
        </a:spcAft>
        <a:buClr>
          <a:schemeClr val="accent2"/>
        </a:buClr>
        <a:buFont typeface="Wingdings 2" pitchFamily="18" charset="2"/>
        <a:buChar char=""/>
        <a:tabLst>
          <a:tab pos="939800" algn="l"/>
        </a:tabLst>
        <a:defRPr sz="1600" kern="1200">
          <a:solidFill>
            <a:schemeClr val="tx1"/>
          </a:solidFill>
          <a:latin typeface="Calibri" pitchFamily="34" charset="0"/>
          <a:ea typeface="+mn-ea"/>
          <a:cs typeface="Arial" pitchFamily="34" charset="0"/>
        </a:defRPr>
      </a:lvl3pPr>
      <a:lvl4pPr marL="1371600" indent="-228600" algn="l" rtl="0" fontAlgn="base">
        <a:spcBef>
          <a:spcPct val="0"/>
        </a:spcBef>
        <a:spcAft>
          <a:spcPct val="0"/>
        </a:spcAft>
        <a:buClr>
          <a:schemeClr val="tx2"/>
        </a:buClr>
        <a:buSzPct val="75000"/>
        <a:buFont typeface="Wingdings 2" pitchFamily="18" charset="2"/>
        <a:buChar char=""/>
        <a:defRPr sz="1600" kern="1200">
          <a:solidFill>
            <a:schemeClr val="tx1"/>
          </a:solidFill>
          <a:latin typeface="Calibri" pitchFamily="34" charset="0"/>
          <a:ea typeface="+mn-ea"/>
          <a:cs typeface="Arial" pitchFamily="34" charset="0"/>
        </a:defRPr>
      </a:lvl4pPr>
      <a:lvl5pPr marL="1854200" indent="-228600" algn="l" rtl="0" fontAlgn="base">
        <a:spcBef>
          <a:spcPct val="0"/>
        </a:spcBef>
        <a:spcAft>
          <a:spcPct val="0"/>
        </a:spcAft>
        <a:buClr>
          <a:schemeClr val="tx2"/>
        </a:buClr>
        <a:buFont typeface="Arial" pitchFamily="34" charset="0"/>
        <a:buChar char="–"/>
        <a:defRPr sz="1600" kern="1200">
          <a:solidFill>
            <a:schemeClr val="tx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chart" Target="../charts/chart1.xml"/><Relationship Id="rId5" Type="http://schemas.openxmlformats.org/officeDocument/2006/relationships/image" Target="../media/image41.png"/><Relationship Id="rId6" Type="http://schemas.openxmlformats.org/officeDocument/2006/relationships/image" Target="../media/image42.jp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9" Type="http://schemas.openxmlformats.org/officeDocument/2006/relationships/image" Target="../media/image21.png"/><Relationship Id="rId20" Type="http://schemas.openxmlformats.org/officeDocument/2006/relationships/image" Target="../media/image32.png"/><Relationship Id="rId21" Type="http://schemas.openxmlformats.org/officeDocument/2006/relationships/image" Target="../media/image33.jpeg"/><Relationship Id="rId10" Type="http://schemas.openxmlformats.org/officeDocument/2006/relationships/image" Target="../media/image22.png"/><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image" Target="../media/image27.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7.png"/><Relationship Id="rId5" Type="http://schemas.openxmlformats.org/officeDocument/2006/relationships/image" Target="../media/image35.png"/><Relationship Id="rId6" Type="http://schemas.openxmlformats.org/officeDocument/2006/relationships/image" Target="../media/image38.png"/><Relationship Id="rId7" Type="http://schemas.openxmlformats.org/officeDocument/2006/relationships/oleObject" Target="../embeddings/Feuille_Microsoft_Excel_97_-_20041.xls"/><Relationship Id="rId8" Type="http://schemas.openxmlformats.org/officeDocument/2006/relationships/image" Target="../media/image36.emf"/><Relationship Id="rId9" Type="http://schemas.openxmlformats.org/officeDocument/2006/relationships/image" Target="../media/image39.jpe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65760" y="2726267"/>
            <a:ext cx="8470232" cy="1356569"/>
          </a:xfrm>
        </p:spPr>
        <p:txBody>
          <a:bodyPr>
            <a:normAutofit/>
          </a:bodyPr>
          <a:lstStyle/>
          <a:p>
            <a:r>
              <a:rPr lang="fr-FR" dirty="0" smtClean="0"/>
              <a:t>EPODE and EPODE International Network</a:t>
            </a:r>
            <a:endParaRPr lang="fr-FR" dirty="0"/>
          </a:p>
        </p:txBody>
      </p:sp>
    </p:spTree>
    <p:extLst>
      <p:ext uri="{BB962C8B-B14F-4D97-AF65-F5344CB8AC3E}">
        <p14:creationId xmlns:p14="http://schemas.microsoft.com/office/powerpoint/2010/main" val="40181668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Afbeelding 1"/>
          <p:cNvPicPr>
            <a:picLocks noChangeAspect="1"/>
          </p:cNvPicPr>
          <p:nvPr/>
        </p:nvPicPr>
        <p:blipFill>
          <a:blip r:embed="rId3"/>
          <a:srcRect/>
          <a:stretch>
            <a:fillRect/>
          </a:stretch>
        </p:blipFill>
        <p:spPr bwMode="auto">
          <a:xfrm>
            <a:off x="11" y="-9521"/>
            <a:ext cx="5004037" cy="1511405"/>
          </a:xfrm>
          <a:prstGeom prst="rect">
            <a:avLst/>
          </a:prstGeom>
          <a:noFill/>
          <a:ln w="9525">
            <a:noFill/>
            <a:miter lim="800000"/>
            <a:headEnd/>
            <a:tailEnd/>
          </a:ln>
        </p:spPr>
      </p:pic>
      <p:pic>
        <p:nvPicPr>
          <p:cNvPr id="5" name="Afbeelding 1"/>
          <p:cNvPicPr>
            <a:picLocks noChangeAspect="1"/>
          </p:cNvPicPr>
          <p:nvPr/>
        </p:nvPicPr>
        <p:blipFill rotWithShape="1">
          <a:blip r:embed="rId3"/>
          <a:srcRect l="39211"/>
          <a:stretch/>
        </p:blipFill>
        <p:spPr bwMode="auto">
          <a:xfrm>
            <a:off x="5004048" y="-9522"/>
            <a:ext cx="3041889" cy="1511405"/>
          </a:xfrm>
          <a:prstGeom prst="rect">
            <a:avLst/>
          </a:prstGeom>
          <a:noFill/>
          <a:ln w="9525">
            <a:noFill/>
            <a:miter lim="800000"/>
            <a:headEnd/>
            <a:tailEnd/>
          </a:ln>
        </p:spPr>
      </p:pic>
      <p:pic>
        <p:nvPicPr>
          <p:cNvPr id="7" name="Afbeelding 1"/>
          <p:cNvPicPr>
            <a:picLocks noChangeAspect="1"/>
          </p:cNvPicPr>
          <p:nvPr/>
        </p:nvPicPr>
        <p:blipFill rotWithShape="1">
          <a:blip r:embed="rId3"/>
          <a:srcRect l="39211"/>
          <a:stretch/>
        </p:blipFill>
        <p:spPr bwMode="auto">
          <a:xfrm>
            <a:off x="6103309" y="-9523"/>
            <a:ext cx="3041889" cy="1511405"/>
          </a:xfrm>
          <a:prstGeom prst="rect">
            <a:avLst/>
          </a:prstGeom>
          <a:noFill/>
          <a:ln w="9525">
            <a:noFill/>
            <a:miter lim="800000"/>
            <a:headEnd/>
            <a:tailEnd/>
          </a:ln>
        </p:spPr>
      </p:pic>
      <p:sp>
        <p:nvSpPr>
          <p:cNvPr id="8" name="Rechthoek 7"/>
          <p:cNvSpPr/>
          <p:nvPr/>
        </p:nvSpPr>
        <p:spPr>
          <a:xfrm>
            <a:off x="766218" y="6218149"/>
            <a:ext cx="8082425" cy="307777"/>
          </a:xfrm>
          <a:prstGeom prst="rect">
            <a:avLst/>
          </a:prstGeom>
          <a:ln w="28575">
            <a:noFill/>
          </a:ln>
        </p:spPr>
        <p:txBody>
          <a:bodyPr wrap="square">
            <a:spAutoFit/>
          </a:bodyPr>
          <a:lstStyle/>
          <a:p>
            <a:r>
              <a:rPr lang="nl-NL" sz="1400" dirty="0" smtClean="0"/>
              <a:t>Bronnen:	ChecKid (OPOZ Windesheim en GGD Ijsselland)</a:t>
            </a:r>
            <a:r>
              <a:rPr lang="nl-NL" sz="1400" dirty="0"/>
              <a:t> </a:t>
            </a:r>
            <a:r>
              <a:rPr lang="nl-NL" sz="1400" dirty="0" smtClean="0"/>
              <a:t>Landelijke groeistudie</a:t>
            </a:r>
          </a:p>
        </p:txBody>
      </p:sp>
      <p:sp>
        <p:nvSpPr>
          <p:cNvPr id="9" name="Rectangle 2"/>
          <p:cNvSpPr txBox="1">
            <a:spLocks noChangeArrowheads="1"/>
          </p:cNvSpPr>
          <p:nvPr/>
        </p:nvSpPr>
        <p:spPr bwMode="auto">
          <a:xfrm>
            <a:off x="-1281336" y="54868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nl-NL" sz="3600" b="1" dirty="0" err="1" smtClean="0">
                <a:solidFill>
                  <a:srgbClr val="CC3399"/>
                </a:solidFill>
                <a:latin typeface="Verdana" pitchFamily="34" charset="0"/>
                <a:cs typeface="Arial" pitchFamily="34" charset="0"/>
              </a:rPr>
              <a:t>Results</a:t>
            </a:r>
            <a:endParaRPr lang="nl-NL" b="1" dirty="0" smtClean="0">
              <a:solidFill>
                <a:srgbClr val="CC3399"/>
              </a:solidFill>
              <a:latin typeface="Verdana" pitchFamily="34" charset="0"/>
              <a:cs typeface="Arial" pitchFamily="34" charset="0"/>
            </a:endParaRPr>
          </a:p>
        </p:txBody>
      </p:sp>
      <p:graphicFrame>
        <p:nvGraphicFramePr>
          <p:cNvPr id="11" name="Grafiek 1"/>
          <p:cNvGraphicFramePr/>
          <p:nvPr>
            <p:extLst>
              <p:ext uri="{D42A27DB-BD31-4B8C-83A1-F6EECF244321}">
                <p14:modId xmlns:p14="http://schemas.microsoft.com/office/powerpoint/2010/main" val="3892282797"/>
              </p:ext>
            </p:extLst>
          </p:nvPr>
        </p:nvGraphicFramePr>
        <p:xfrm>
          <a:off x="2046724" y="1941984"/>
          <a:ext cx="4968552"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339752" y="1691516"/>
            <a:ext cx="6048672" cy="369332"/>
          </a:xfrm>
          <a:prstGeom prst="rect">
            <a:avLst/>
          </a:prstGeom>
          <a:noFill/>
        </p:spPr>
        <p:txBody>
          <a:bodyPr wrap="square" rtlCol="0">
            <a:spAutoFit/>
          </a:bodyPr>
          <a:lstStyle/>
          <a:p>
            <a:r>
              <a:rPr lang="nl-NL" dirty="0" smtClean="0"/>
              <a:t>% </a:t>
            </a:r>
            <a:r>
              <a:rPr lang="nl-NL" dirty="0" err="1" smtClean="0"/>
              <a:t>overweight</a:t>
            </a:r>
            <a:r>
              <a:rPr lang="nl-NL" dirty="0" smtClean="0"/>
              <a:t> </a:t>
            </a:r>
            <a:r>
              <a:rPr lang="nl-NL" dirty="0" err="1" smtClean="0"/>
              <a:t>and</a:t>
            </a:r>
            <a:r>
              <a:rPr lang="nl-NL" dirty="0" smtClean="0"/>
              <a:t> </a:t>
            </a:r>
            <a:r>
              <a:rPr lang="nl-NL" dirty="0" err="1" smtClean="0"/>
              <a:t>obesity</a:t>
            </a:r>
            <a:r>
              <a:rPr lang="nl-NL" dirty="0" smtClean="0"/>
              <a:t> in </a:t>
            </a:r>
            <a:r>
              <a:rPr lang="nl-NL" dirty="0" err="1" smtClean="0"/>
              <a:t>children</a:t>
            </a:r>
            <a:r>
              <a:rPr lang="nl-NL" dirty="0" smtClean="0"/>
              <a:t> </a:t>
            </a:r>
            <a:r>
              <a:rPr lang="nl-NL" dirty="0" err="1" smtClean="0"/>
              <a:t>aged</a:t>
            </a:r>
            <a:r>
              <a:rPr lang="nl-NL" dirty="0" smtClean="0"/>
              <a:t> 4-13 </a:t>
            </a:r>
            <a:r>
              <a:rPr lang="nl-NL" dirty="0" err="1" smtClean="0"/>
              <a:t>years</a:t>
            </a:r>
            <a:endParaRPr lang="nl-NL" dirty="0" smtClean="0"/>
          </a:p>
        </p:txBody>
      </p:sp>
      <p:pic>
        <p:nvPicPr>
          <p:cNvPr id="10" name="Picture 4" descr="Epode logo"/>
          <p:cNvPicPr>
            <a:picLocks noChangeAspect="1" noChangeArrowheads="1"/>
          </p:cNvPicPr>
          <p:nvPr/>
        </p:nvPicPr>
        <p:blipFill>
          <a:blip r:embed="rId5" cstate="print"/>
          <a:srcRect/>
          <a:stretch>
            <a:fillRect/>
          </a:stretch>
        </p:blipFill>
        <p:spPr bwMode="auto">
          <a:xfrm>
            <a:off x="7842108" y="11483"/>
            <a:ext cx="1338404" cy="1185269"/>
          </a:xfrm>
          <a:prstGeom prst="rect">
            <a:avLst/>
          </a:prstGeom>
          <a:noFill/>
          <a:ln w="9525">
            <a:noFill/>
            <a:miter lim="800000"/>
            <a:headEnd/>
            <a:tailEnd/>
          </a:ln>
        </p:spPr>
      </p:pic>
      <p:pic>
        <p:nvPicPr>
          <p:cNvPr id="12" name="Afbeelding 1" descr="jogg_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4102" y="5373216"/>
            <a:ext cx="1895882" cy="529267"/>
          </a:xfrm>
          <a:prstGeom prst="rect">
            <a:avLst/>
          </a:prstGeom>
        </p:spPr>
      </p:pic>
    </p:spTree>
    <p:extLst>
      <p:ext uri="{BB962C8B-B14F-4D97-AF65-F5344CB8AC3E}">
        <p14:creationId xmlns:p14="http://schemas.microsoft.com/office/powerpoint/2010/main" val="2459566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0" y="1211738"/>
            <a:ext cx="9144000" cy="5168742"/>
          </a:xfrm>
          <a:prstGeom prst="rect">
            <a:avLst/>
          </a:prstGeom>
          <a:solidFill>
            <a:srgbClr val="E0F2F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 name="Rectangle 3"/>
          <p:cNvSpPr/>
          <p:nvPr/>
        </p:nvSpPr>
        <p:spPr>
          <a:xfrm>
            <a:off x="0" y="0"/>
            <a:ext cx="9144000" cy="1077238"/>
          </a:xfrm>
          <a:prstGeom prst="rect">
            <a:avLst/>
          </a:prstGeom>
          <a:solidFill>
            <a:srgbClr val="0066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6" name="Rectangle 25"/>
          <p:cNvSpPr/>
          <p:nvPr/>
        </p:nvSpPr>
        <p:spPr>
          <a:xfrm>
            <a:off x="49289" y="5967067"/>
            <a:ext cx="8789910" cy="307777"/>
          </a:xfrm>
          <a:prstGeom prst="rect">
            <a:avLst/>
          </a:prstGeom>
        </p:spPr>
        <p:txBody>
          <a:bodyPr wrap="square">
            <a:spAutoFit/>
          </a:bodyPr>
          <a:lstStyle/>
          <a:p>
            <a:r>
              <a:rPr lang="fr-FR" sz="700" dirty="0" err="1">
                <a:solidFill>
                  <a:schemeClr val="bg1">
                    <a:lumMod val="65000"/>
                  </a:schemeClr>
                </a:solidFill>
                <a:latin typeface="Trebuchet MS" pitchFamily="34" charset="0"/>
                <a:cs typeface="Open Sans"/>
              </a:rPr>
              <a:t>Downward</a:t>
            </a:r>
            <a:r>
              <a:rPr lang="fr-FR" sz="700" dirty="0">
                <a:solidFill>
                  <a:schemeClr val="bg1">
                    <a:lumMod val="65000"/>
                  </a:schemeClr>
                </a:solidFill>
                <a:latin typeface="Trebuchet MS" pitchFamily="34" charset="0"/>
                <a:cs typeface="Open Sans"/>
              </a:rPr>
              <a:t> trends in the </a:t>
            </a:r>
            <a:r>
              <a:rPr lang="fr-FR" sz="700" dirty="0" err="1">
                <a:solidFill>
                  <a:schemeClr val="bg1">
                    <a:lumMod val="65000"/>
                  </a:schemeClr>
                </a:solidFill>
                <a:latin typeface="Trebuchet MS" pitchFamily="34" charset="0"/>
                <a:cs typeface="Open Sans"/>
              </a:rPr>
              <a:t>prevalence</a:t>
            </a:r>
            <a:r>
              <a:rPr lang="fr-FR" sz="700" dirty="0">
                <a:solidFill>
                  <a:schemeClr val="bg1">
                    <a:lumMod val="65000"/>
                  </a:schemeClr>
                </a:solidFill>
                <a:latin typeface="Trebuchet MS" pitchFamily="34" charset="0"/>
                <a:cs typeface="Open Sans"/>
              </a:rPr>
              <a:t> of </a:t>
            </a:r>
            <a:r>
              <a:rPr lang="fr-FR" sz="700" dirty="0" err="1">
                <a:solidFill>
                  <a:schemeClr val="bg1">
                    <a:lumMod val="65000"/>
                  </a:schemeClr>
                </a:solidFill>
                <a:latin typeface="Trebuchet MS" pitchFamily="34" charset="0"/>
                <a:cs typeface="Open Sans"/>
              </a:rPr>
              <a:t>childhood</a:t>
            </a:r>
            <a:r>
              <a:rPr lang="fr-FR" sz="700" dirty="0">
                <a:solidFill>
                  <a:schemeClr val="bg1">
                    <a:lumMod val="65000"/>
                  </a:schemeClr>
                </a:solidFill>
                <a:latin typeface="Trebuchet MS" pitchFamily="34" charset="0"/>
                <a:cs typeface="Open Sans"/>
              </a:rPr>
              <a:t> </a:t>
            </a:r>
            <a:r>
              <a:rPr lang="fr-FR" sz="700" dirty="0" err="1">
                <a:solidFill>
                  <a:schemeClr val="bg1">
                    <a:lumMod val="65000"/>
                  </a:schemeClr>
                </a:solidFill>
                <a:latin typeface="Trebuchet MS" pitchFamily="34" charset="0"/>
                <a:cs typeface="Open Sans"/>
              </a:rPr>
              <a:t>overweight</a:t>
            </a:r>
            <a:r>
              <a:rPr lang="fr-FR" sz="700" dirty="0">
                <a:solidFill>
                  <a:schemeClr val="bg1">
                    <a:lumMod val="65000"/>
                  </a:schemeClr>
                </a:solidFill>
                <a:latin typeface="Trebuchet MS" pitchFamily="34" charset="0"/>
                <a:cs typeface="Open Sans"/>
              </a:rPr>
              <a:t> in the setting of 12-year </a:t>
            </a:r>
            <a:r>
              <a:rPr lang="fr-FR" sz="700" dirty="0" err="1">
                <a:solidFill>
                  <a:schemeClr val="bg1">
                    <a:lumMod val="65000"/>
                  </a:schemeClr>
                </a:solidFill>
                <a:latin typeface="Trebuchet MS" pitchFamily="34" charset="0"/>
                <a:cs typeface="Open Sans"/>
              </a:rPr>
              <a:t>school</a:t>
            </a:r>
            <a:r>
              <a:rPr lang="fr-FR" sz="700" dirty="0">
                <a:solidFill>
                  <a:schemeClr val="bg1">
                    <a:lumMod val="65000"/>
                  </a:schemeClr>
                </a:solidFill>
                <a:latin typeface="Trebuchet MS" pitchFamily="34" charset="0"/>
                <a:cs typeface="Open Sans"/>
              </a:rPr>
              <a:t>- and </a:t>
            </a:r>
            <a:r>
              <a:rPr lang="fr-FR" sz="700" dirty="0" err="1">
                <a:solidFill>
                  <a:schemeClr val="bg1">
                    <a:lumMod val="65000"/>
                  </a:schemeClr>
                </a:solidFill>
                <a:latin typeface="Trebuchet MS" pitchFamily="34" charset="0"/>
                <a:cs typeface="Open Sans"/>
              </a:rPr>
              <a:t>community-based</a:t>
            </a:r>
            <a:r>
              <a:rPr lang="fr-FR" sz="700" dirty="0">
                <a:solidFill>
                  <a:schemeClr val="bg1">
                    <a:lumMod val="65000"/>
                  </a:schemeClr>
                </a:solidFill>
                <a:latin typeface="Trebuchet MS" pitchFamily="34" charset="0"/>
                <a:cs typeface="Open Sans"/>
              </a:rPr>
              <a:t> programmes. </a:t>
            </a:r>
            <a:r>
              <a:rPr lang="fr-FR" sz="700" dirty="0" err="1">
                <a:solidFill>
                  <a:schemeClr val="bg1">
                    <a:lumMod val="65000"/>
                  </a:schemeClr>
                </a:solidFill>
                <a:latin typeface="Trebuchet MS" pitchFamily="34" charset="0"/>
                <a:cs typeface="Open Sans"/>
              </a:rPr>
              <a:t>Romon</a:t>
            </a:r>
            <a:r>
              <a:rPr lang="fr-FR" sz="700" dirty="0">
                <a:solidFill>
                  <a:schemeClr val="bg1">
                    <a:lumMod val="65000"/>
                  </a:schemeClr>
                </a:solidFill>
                <a:latin typeface="Trebuchet MS" pitchFamily="34" charset="0"/>
                <a:cs typeface="Open Sans"/>
              </a:rPr>
              <a:t> M, </a:t>
            </a:r>
            <a:r>
              <a:rPr lang="fr-FR" sz="700" dirty="0" err="1">
                <a:solidFill>
                  <a:schemeClr val="bg1">
                    <a:lumMod val="65000"/>
                  </a:schemeClr>
                </a:solidFill>
                <a:latin typeface="Trebuchet MS" pitchFamily="34" charset="0"/>
                <a:cs typeface="Open Sans"/>
              </a:rPr>
              <a:t>Lommez</a:t>
            </a:r>
            <a:r>
              <a:rPr lang="fr-FR" sz="700" dirty="0">
                <a:solidFill>
                  <a:schemeClr val="bg1">
                    <a:lumMod val="65000"/>
                  </a:schemeClr>
                </a:solidFill>
                <a:latin typeface="Trebuchet MS" pitchFamily="34" charset="0"/>
                <a:cs typeface="Open Sans"/>
              </a:rPr>
              <a:t> A, </a:t>
            </a:r>
            <a:r>
              <a:rPr lang="fr-FR" sz="700" dirty="0" err="1">
                <a:solidFill>
                  <a:schemeClr val="bg1">
                    <a:lumMod val="65000"/>
                  </a:schemeClr>
                </a:solidFill>
                <a:latin typeface="Trebuchet MS" pitchFamily="34" charset="0"/>
                <a:cs typeface="Open Sans"/>
              </a:rPr>
              <a:t>Tafflet</a:t>
            </a:r>
            <a:r>
              <a:rPr lang="fr-FR" sz="700" dirty="0">
                <a:solidFill>
                  <a:schemeClr val="bg1">
                    <a:lumMod val="65000"/>
                  </a:schemeClr>
                </a:solidFill>
                <a:latin typeface="Trebuchet MS" pitchFamily="34" charset="0"/>
                <a:cs typeface="Open Sans"/>
              </a:rPr>
              <a:t> M, Basdevant A, </a:t>
            </a:r>
            <a:r>
              <a:rPr lang="fr-FR" sz="700" dirty="0" err="1">
                <a:solidFill>
                  <a:schemeClr val="bg1">
                    <a:lumMod val="65000"/>
                  </a:schemeClr>
                </a:solidFill>
                <a:latin typeface="Trebuchet MS" pitchFamily="34" charset="0"/>
                <a:cs typeface="Open Sans"/>
              </a:rPr>
              <a:t>Oppert</a:t>
            </a:r>
            <a:r>
              <a:rPr lang="fr-FR" sz="700" dirty="0">
                <a:solidFill>
                  <a:schemeClr val="bg1">
                    <a:lumMod val="65000"/>
                  </a:schemeClr>
                </a:solidFill>
                <a:latin typeface="Trebuchet MS" pitchFamily="34" charset="0"/>
                <a:cs typeface="Open Sans"/>
              </a:rPr>
              <a:t> JM, Bresson JL, </a:t>
            </a:r>
            <a:r>
              <a:rPr lang="fr-FR" sz="700" dirty="0" err="1">
                <a:solidFill>
                  <a:schemeClr val="bg1">
                    <a:lumMod val="65000"/>
                  </a:schemeClr>
                </a:solidFill>
                <a:latin typeface="Trebuchet MS" pitchFamily="34" charset="0"/>
                <a:cs typeface="Open Sans"/>
              </a:rPr>
              <a:t>Borys</a:t>
            </a:r>
            <a:r>
              <a:rPr lang="fr-FR" sz="700" dirty="0">
                <a:solidFill>
                  <a:schemeClr val="bg1">
                    <a:lumMod val="65000"/>
                  </a:schemeClr>
                </a:solidFill>
                <a:latin typeface="Trebuchet MS" pitchFamily="34" charset="0"/>
                <a:cs typeface="Open Sans"/>
              </a:rPr>
              <a:t> JM et al. Public </a:t>
            </a:r>
            <a:r>
              <a:rPr lang="fr-FR" sz="700" dirty="0" err="1">
                <a:solidFill>
                  <a:schemeClr val="bg1">
                    <a:lumMod val="65000"/>
                  </a:schemeClr>
                </a:solidFill>
                <a:latin typeface="Trebuchet MS" pitchFamily="34" charset="0"/>
                <a:cs typeface="Open Sans"/>
              </a:rPr>
              <a:t>Health</a:t>
            </a:r>
            <a:r>
              <a:rPr lang="fr-FR" sz="700" dirty="0">
                <a:solidFill>
                  <a:schemeClr val="bg1">
                    <a:lumMod val="65000"/>
                  </a:schemeClr>
                </a:solidFill>
                <a:latin typeface="Trebuchet MS" pitchFamily="34" charset="0"/>
                <a:cs typeface="Open Sans"/>
              </a:rPr>
              <a:t> </a:t>
            </a:r>
            <a:r>
              <a:rPr lang="fr-FR" sz="700" dirty="0" err="1">
                <a:solidFill>
                  <a:schemeClr val="bg1">
                    <a:lumMod val="65000"/>
                  </a:schemeClr>
                </a:solidFill>
                <a:latin typeface="Trebuchet MS" pitchFamily="34" charset="0"/>
                <a:cs typeface="Open Sans"/>
              </a:rPr>
              <a:t>Nutr</a:t>
            </a:r>
            <a:r>
              <a:rPr lang="fr-FR" sz="700" dirty="0">
                <a:solidFill>
                  <a:schemeClr val="bg1">
                    <a:lumMod val="65000"/>
                  </a:schemeClr>
                </a:solidFill>
                <a:latin typeface="Trebuchet MS" pitchFamily="34" charset="0"/>
                <a:cs typeface="Open Sans"/>
              </a:rPr>
              <a:t>. 2009 Oct;12(10):1735-42.</a:t>
            </a:r>
          </a:p>
        </p:txBody>
      </p:sp>
      <p:sp>
        <p:nvSpPr>
          <p:cNvPr id="2" name="Titre 1"/>
          <p:cNvSpPr>
            <a:spLocks noGrp="1"/>
          </p:cNvSpPr>
          <p:nvPr>
            <p:ph type="title"/>
          </p:nvPr>
        </p:nvSpPr>
        <p:spPr>
          <a:xfrm>
            <a:off x="0" y="99141"/>
            <a:ext cx="9144000" cy="832192"/>
          </a:xfrm>
          <a:noFill/>
          <a:ln>
            <a:noFill/>
          </a:ln>
        </p:spPr>
        <p:txBody>
          <a:bodyPr>
            <a:noAutofit/>
          </a:bodyPr>
          <a:lstStyle/>
          <a:p>
            <a:r>
              <a:rPr lang="fr-FR" dirty="0" smtClean="0">
                <a:solidFill>
                  <a:schemeClr val="bg1"/>
                </a:solidFill>
              </a:rPr>
              <a:t>FLVS </a:t>
            </a:r>
            <a:r>
              <a:rPr lang="fr-FR" dirty="0" err="1" smtClean="0">
                <a:solidFill>
                  <a:schemeClr val="bg1"/>
                </a:solidFill>
              </a:rPr>
              <a:t>Study</a:t>
            </a:r>
            <a:r>
              <a:rPr lang="fr-FR" dirty="0" smtClean="0">
                <a:solidFill>
                  <a:schemeClr val="bg1"/>
                </a:solidFill>
              </a:rPr>
              <a:t> in </a:t>
            </a:r>
            <a:r>
              <a:rPr lang="fr-FR" dirty="0" err="1" smtClean="0">
                <a:solidFill>
                  <a:schemeClr val="bg1"/>
                </a:solidFill>
              </a:rPr>
              <a:t>Northern</a:t>
            </a:r>
            <a:r>
              <a:rPr lang="fr-FR" dirty="0" smtClean="0">
                <a:solidFill>
                  <a:schemeClr val="bg1"/>
                </a:solidFill>
              </a:rPr>
              <a:t> France 1992-2004: A </a:t>
            </a:r>
            <a:r>
              <a:rPr lang="fr-FR" dirty="0" err="1">
                <a:solidFill>
                  <a:schemeClr val="bg1"/>
                </a:solidFill>
              </a:rPr>
              <a:t>reduction</a:t>
            </a:r>
            <a:r>
              <a:rPr lang="fr-FR" dirty="0">
                <a:solidFill>
                  <a:schemeClr val="bg1"/>
                </a:solidFill>
              </a:rPr>
              <a:t> up to 50% of the </a:t>
            </a:r>
            <a:r>
              <a:rPr lang="fr-FR" dirty="0" err="1">
                <a:solidFill>
                  <a:schemeClr val="bg1"/>
                </a:solidFill>
              </a:rPr>
              <a:t>health</a:t>
            </a:r>
            <a:r>
              <a:rPr lang="fr-FR" dirty="0">
                <a:solidFill>
                  <a:schemeClr val="bg1"/>
                </a:solidFill>
              </a:rPr>
              <a:t> </a:t>
            </a:r>
            <a:r>
              <a:rPr lang="fr-FR" dirty="0" err="1">
                <a:solidFill>
                  <a:schemeClr val="bg1"/>
                </a:solidFill>
              </a:rPr>
              <a:t>inequities</a:t>
            </a:r>
            <a:r>
              <a:rPr lang="fr-FR" dirty="0">
                <a:solidFill>
                  <a:schemeClr val="bg1"/>
                </a:solidFill>
              </a:rPr>
              <a:t> </a:t>
            </a:r>
            <a:r>
              <a:rPr lang="fr-FR" dirty="0" err="1" smtClean="0">
                <a:solidFill>
                  <a:schemeClr val="bg1"/>
                </a:solidFill>
              </a:rPr>
              <a:t>amongst</a:t>
            </a:r>
            <a:r>
              <a:rPr lang="fr-FR" dirty="0" smtClean="0">
                <a:solidFill>
                  <a:schemeClr val="bg1"/>
                </a:solidFill>
              </a:rPr>
              <a:t> </a:t>
            </a:r>
            <a:r>
              <a:rPr lang="fr-FR" dirty="0" err="1">
                <a:solidFill>
                  <a:schemeClr val="bg1"/>
                </a:solidFill>
              </a:rPr>
              <a:t>overweight</a:t>
            </a:r>
            <a:r>
              <a:rPr lang="fr-FR" dirty="0">
                <a:solidFill>
                  <a:schemeClr val="bg1"/>
                </a:solidFill>
              </a:rPr>
              <a:t> and </a:t>
            </a:r>
            <a:r>
              <a:rPr lang="fr-FR" dirty="0" err="1">
                <a:solidFill>
                  <a:schemeClr val="bg1"/>
                </a:solidFill>
              </a:rPr>
              <a:t>obesity</a:t>
            </a:r>
            <a:r>
              <a:rPr lang="fr-FR" dirty="0">
                <a:solidFill>
                  <a:schemeClr val="bg1"/>
                </a:solidFill>
              </a:rPr>
              <a:t> </a:t>
            </a:r>
            <a:r>
              <a:rPr lang="fr-FR" dirty="0" err="1" smtClean="0">
                <a:solidFill>
                  <a:schemeClr val="bg1"/>
                </a:solidFill>
              </a:rPr>
              <a:t>prevalence</a:t>
            </a:r>
            <a:endParaRPr lang="fr-FR" sz="1800" dirty="0">
              <a:solidFill>
                <a:schemeClr val="bg1"/>
              </a:solidFill>
            </a:endParaRPr>
          </a:p>
        </p:txBody>
      </p:sp>
      <p:grpSp>
        <p:nvGrpSpPr>
          <p:cNvPr id="57" name="Groupe 56"/>
          <p:cNvGrpSpPr/>
          <p:nvPr/>
        </p:nvGrpSpPr>
        <p:grpSpPr>
          <a:xfrm>
            <a:off x="2292729" y="5032690"/>
            <a:ext cx="1328741" cy="350351"/>
            <a:chOff x="2263545" y="5032690"/>
            <a:chExt cx="1328741" cy="350351"/>
          </a:xfrm>
        </p:grpSpPr>
        <p:sp>
          <p:nvSpPr>
            <p:cNvPr id="22" name="Rectangle 21"/>
            <p:cNvSpPr/>
            <p:nvPr/>
          </p:nvSpPr>
          <p:spPr>
            <a:xfrm>
              <a:off x="2263545" y="5092977"/>
              <a:ext cx="185177" cy="185176"/>
            </a:xfrm>
            <a:prstGeom prst="rect">
              <a:avLst/>
            </a:prstGeom>
            <a:solidFill>
              <a:srgbClr val="22909B"/>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200"/>
                </a:lnSpc>
              </a:pPr>
              <a:endParaRPr lang="fr-FR">
                <a:latin typeface="Trebuchet MS" pitchFamily="34" charset="0"/>
              </a:endParaRPr>
            </a:p>
          </p:txBody>
        </p:sp>
        <p:sp>
          <p:nvSpPr>
            <p:cNvPr id="23" name="Espace réservé du contenu 3"/>
            <p:cNvSpPr txBox="1">
              <a:spLocks/>
            </p:cNvSpPr>
            <p:nvPr/>
          </p:nvSpPr>
          <p:spPr>
            <a:xfrm>
              <a:off x="2451090" y="5032690"/>
              <a:ext cx="1141196" cy="350351"/>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600"/>
                </a:lnSpc>
                <a:spcBef>
                  <a:spcPts val="0"/>
                </a:spcBef>
                <a:buNone/>
              </a:pPr>
              <a:r>
                <a:rPr lang="fr-FR" sz="1200" b="1" dirty="0" err="1">
                  <a:solidFill>
                    <a:srgbClr val="22909B"/>
                  </a:solidFill>
                  <a:latin typeface="Trebuchet MS" pitchFamily="34" charset="0"/>
                </a:rPr>
                <a:t>Upper</a:t>
              </a:r>
              <a:r>
                <a:rPr lang="fr-FR" sz="1200" b="1" dirty="0">
                  <a:solidFill>
                    <a:srgbClr val="22909B"/>
                  </a:solidFill>
                  <a:latin typeface="Trebuchet MS" pitchFamily="34" charset="0"/>
                </a:rPr>
                <a:t> Class</a:t>
              </a:r>
            </a:p>
          </p:txBody>
        </p:sp>
      </p:grpSp>
      <p:grpSp>
        <p:nvGrpSpPr>
          <p:cNvPr id="58" name="Groupe 57"/>
          <p:cNvGrpSpPr/>
          <p:nvPr/>
        </p:nvGrpSpPr>
        <p:grpSpPr>
          <a:xfrm>
            <a:off x="3898216" y="5032690"/>
            <a:ext cx="1483195" cy="350351"/>
            <a:chOff x="3886473" y="5032690"/>
            <a:chExt cx="1483195" cy="350351"/>
          </a:xfrm>
        </p:grpSpPr>
        <p:sp>
          <p:nvSpPr>
            <p:cNvPr id="32" name="Rectangle 31"/>
            <p:cNvSpPr/>
            <p:nvPr/>
          </p:nvSpPr>
          <p:spPr>
            <a:xfrm>
              <a:off x="3886473" y="5092977"/>
              <a:ext cx="185177" cy="185176"/>
            </a:xfrm>
            <a:prstGeom prst="rect">
              <a:avLst/>
            </a:prstGeom>
            <a:solidFill>
              <a:srgbClr val="44B070"/>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200"/>
                </a:lnSpc>
              </a:pPr>
              <a:endParaRPr lang="fr-FR">
                <a:latin typeface="Trebuchet MS" pitchFamily="34" charset="0"/>
              </a:endParaRPr>
            </a:p>
          </p:txBody>
        </p:sp>
        <p:sp>
          <p:nvSpPr>
            <p:cNvPr id="33" name="Espace réservé du contenu 3"/>
            <p:cNvSpPr txBox="1">
              <a:spLocks/>
            </p:cNvSpPr>
            <p:nvPr/>
          </p:nvSpPr>
          <p:spPr>
            <a:xfrm>
              <a:off x="4074018" y="5032690"/>
              <a:ext cx="1295650" cy="350351"/>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600"/>
                </a:lnSpc>
                <a:spcBef>
                  <a:spcPts val="0"/>
                </a:spcBef>
                <a:buNone/>
              </a:pPr>
              <a:r>
                <a:rPr lang="fr-FR" sz="1200" b="1" dirty="0">
                  <a:solidFill>
                    <a:srgbClr val="44B070"/>
                  </a:solidFill>
                  <a:latin typeface="Trebuchet MS" pitchFamily="34" charset="0"/>
                </a:rPr>
                <a:t>Middle Class</a:t>
              </a:r>
            </a:p>
          </p:txBody>
        </p:sp>
      </p:grpSp>
      <p:grpSp>
        <p:nvGrpSpPr>
          <p:cNvPr id="59" name="Groupe 58"/>
          <p:cNvGrpSpPr/>
          <p:nvPr/>
        </p:nvGrpSpPr>
        <p:grpSpPr>
          <a:xfrm>
            <a:off x="5658158" y="5032690"/>
            <a:ext cx="1373031" cy="350351"/>
            <a:chOff x="5628974" y="5032690"/>
            <a:chExt cx="1373031" cy="350351"/>
          </a:xfrm>
        </p:grpSpPr>
        <p:sp>
          <p:nvSpPr>
            <p:cNvPr id="35" name="Rectangle 34"/>
            <p:cNvSpPr/>
            <p:nvPr/>
          </p:nvSpPr>
          <p:spPr>
            <a:xfrm>
              <a:off x="5628974" y="5092977"/>
              <a:ext cx="185177" cy="185176"/>
            </a:xfrm>
            <a:prstGeom prst="rect">
              <a:avLst/>
            </a:prstGeom>
            <a:solidFill>
              <a:srgbClr val="BBC709"/>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200"/>
                </a:lnSpc>
              </a:pPr>
              <a:endParaRPr lang="fr-FR">
                <a:latin typeface="Trebuchet MS" pitchFamily="34" charset="0"/>
              </a:endParaRPr>
            </a:p>
          </p:txBody>
        </p:sp>
        <p:sp>
          <p:nvSpPr>
            <p:cNvPr id="36" name="Espace réservé du contenu 3"/>
            <p:cNvSpPr txBox="1">
              <a:spLocks/>
            </p:cNvSpPr>
            <p:nvPr/>
          </p:nvSpPr>
          <p:spPr>
            <a:xfrm>
              <a:off x="5816518" y="5032690"/>
              <a:ext cx="1185487" cy="350351"/>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600"/>
                </a:lnSpc>
                <a:spcBef>
                  <a:spcPts val="0"/>
                </a:spcBef>
                <a:buNone/>
              </a:pPr>
              <a:r>
                <a:rPr lang="fr-FR" sz="1200" b="1" dirty="0" err="1">
                  <a:solidFill>
                    <a:srgbClr val="BBC709"/>
                  </a:solidFill>
                  <a:latin typeface="Trebuchet MS" pitchFamily="34" charset="0"/>
                </a:rPr>
                <a:t>Lower</a:t>
              </a:r>
              <a:r>
                <a:rPr lang="fr-FR" sz="1200" b="1" dirty="0">
                  <a:solidFill>
                    <a:srgbClr val="BBC709"/>
                  </a:solidFill>
                  <a:latin typeface="Trebuchet MS" pitchFamily="34" charset="0"/>
                </a:rPr>
                <a:t> Class</a:t>
              </a:r>
            </a:p>
          </p:txBody>
        </p:sp>
      </p:grpSp>
      <p:grpSp>
        <p:nvGrpSpPr>
          <p:cNvPr id="64" name="Groupe 63"/>
          <p:cNvGrpSpPr/>
          <p:nvPr/>
        </p:nvGrpSpPr>
        <p:grpSpPr>
          <a:xfrm>
            <a:off x="364036" y="1602883"/>
            <a:ext cx="654125" cy="3130311"/>
            <a:chOff x="364036" y="1602883"/>
            <a:chExt cx="654125" cy="3130311"/>
          </a:xfrm>
        </p:grpSpPr>
        <p:sp>
          <p:nvSpPr>
            <p:cNvPr id="24" name="ZoneTexte 23"/>
            <p:cNvSpPr txBox="1"/>
            <p:nvPr/>
          </p:nvSpPr>
          <p:spPr>
            <a:xfrm rot="16200000">
              <a:off x="-966507" y="2933426"/>
              <a:ext cx="2951056" cy="289970"/>
            </a:xfrm>
            <a:prstGeom prst="rect">
              <a:avLst/>
            </a:prstGeom>
            <a:noFill/>
          </p:spPr>
          <p:txBody>
            <a:bodyPr wrap="none" rtlCol="0">
              <a:spAutoFit/>
            </a:bodyPr>
            <a:lstStyle/>
            <a:p>
              <a:r>
                <a:rPr lang="fr-FR" sz="1000" dirty="0" err="1" smtClean="0">
                  <a:solidFill>
                    <a:srgbClr val="7F7F7F"/>
                  </a:solidFill>
                  <a:latin typeface="Open Sans"/>
                  <a:cs typeface="Open Sans"/>
                </a:rPr>
                <a:t>Overweight</a:t>
              </a:r>
              <a:r>
                <a:rPr lang="fr-FR" sz="1000" dirty="0" smtClean="0">
                  <a:solidFill>
                    <a:srgbClr val="7F7F7F"/>
                  </a:solidFill>
                  <a:latin typeface="Open Sans"/>
                  <a:cs typeface="Open Sans"/>
                </a:rPr>
                <a:t> and </a:t>
              </a:r>
              <a:r>
                <a:rPr lang="fr-FR" sz="1000" dirty="0" err="1" smtClean="0">
                  <a:solidFill>
                    <a:srgbClr val="7F7F7F"/>
                  </a:solidFill>
                  <a:latin typeface="Open Sans"/>
                  <a:cs typeface="Open Sans"/>
                </a:rPr>
                <a:t>obesity</a:t>
              </a:r>
              <a:r>
                <a:rPr lang="fr-FR" sz="1000" dirty="0" smtClean="0">
                  <a:solidFill>
                    <a:srgbClr val="7F7F7F"/>
                  </a:solidFill>
                  <a:latin typeface="Open Sans"/>
                  <a:cs typeface="Open Sans"/>
                </a:rPr>
                <a:t> </a:t>
              </a:r>
              <a:r>
                <a:rPr lang="fr-FR" sz="1000" dirty="0" err="1" smtClean="0">
                  <a:solidFill>
                    <a:srgbClr val="7F7F7F"/>
                  </a:solidFill>
                  <a:latin typeface="Open Sans"/>
                  <a:cs typeface="Open Sans"/>
                </a:rPr>
                <a:t>prevalence</a:t>
              </a:r>
              <a:r>
                <a:rPr lang="fr-FR" sz="1000" dirty="0">
                  <a:solidFill>
                    <a:srgbClr val="7F7F7F"/>
                  </a:solidFill>
                  <a:latin typeface="Open Sans"/>
                  <a:cs typeface="Open Sans"/>
                </a:rPr>
                <a:t> </a:t>
              </a:r>
              <a:r>
                <a:rPr lang="fr-FR" sz="1000" dirty="0" smtClean="0">
                  <a:solidFill>
                    <a:srgbClr val="7F7F7F"/>
                  </a:solidFill>
                  <a:latin typeface="Open Sans"/>
                  <a:cs typeface="Open Sans"/>
                </a:rPr>
                <a:t>(%)</a:t>
              </a:r>
              <a:endParaRPr lang="fr-FR" sz="1000" dirty="0">
                <a:solidFill>
                  <a:srgbClr val="7F7F7F"/>
                </a:solidFill>
                <a:latin typeface="Open Sans"/>
                <a:cs typeface="Open Sans"/>
              </a:endParaRPr>
            </a:p>
          </p:txBody>
        </p:sp>
        <p:sp>
          <p:nvSpPr>
            <p:cNvPr id="25" name="ZoneTexte 24"/>
            <p:cNvSpPr txBox="1"/>
            <p:nvPr/>
          </p:nvSpPr>
          <p:spPr>
            <a:xfrm>
              <a:off x="628311" y="1797582"/>
              <a:ext cx="389850" cy="2935612"/>
            </a:xfrm>
            <a:prstGeom prst="rect">
              <a:avLst/>
            </a:prstGeom>
            <a:noFill/>
          </p:spPr>
          <p:txBody>
            <a:bodyPr wrap="none" rtlCol="0">
              <a:spAutoFit/>
            </a:bodyPr>
            <a:lstStyle/>
            <a:p>
              <a:pPr algn="ctr">
                <a:lnSpc>
                  <a:spcPct val="150000"/>
                </a:lnSpc>
                <a:spcBef>
                  <a:spcPts val="800"/>
                </a:spcBef>
              </a:pPr>
              <a:r>
                <a:rPr lang="fr-FR" sz="1400" b="1" dirty="0" smtClean="0">
                  <a:solidFill>
                    <a:srgbClr val="7F7F7F"/>
                  </a:solidFill>
                  <a:latin typeface="Open Sans"/>
                  <a:cs typeface="Open Sans"/>
                </a:rPr>
                <a:t>30</a:t>
              </a:r>
            </a:p>
            <a:p>
              <a:pPr algn="ctr">
                <a:lnSpc>
                  <a:spcPct val="150000"/>
                </a:lnSpc>
                <a:spcBef>
                  <a:spcPts val="800"/>
                </a:spcBef>
              </a:pPr>
              <a:r>
                <a:rPr lang="fr-FR" sz="1400" b="1" dirty="0" smtClean="0">
                  <a:solidFill>
                    <a:srgbClr val="7F7F7F"/>
                  </a:solidFill>
                  <a:latin typeface="Open Sans"/>
                  <a:cs typeface="Open Sans"/>
                </a:rPr>
                <a:t>25</a:t>
              </a:r>
            </a:p>
            <a:p>
              <a:pPr algn="ctr">
                <a:lnSpc>
                  <a:spcPct val="150000"/>
                </a:lnSpc>
                <a:spcBef>
                  <a:spcPts val="800"/>
                </a:spcBef>
              </a:pPr>
              <a:r>
                <a:rPr lang="fr-FR" sz="1400" b="1" dirty="0" smtClean="0">
                  <a:solidFill>
                    <a:srgbClr val="7F7F7F"/>
                  </a:solidFill>
                  <a:latin typeface="Open Sans"/>
                  <a:cs typeface="Open Sans"/>
                </a:rPr>
                <a:t>20</a:t>
              </a:r>
            </a:p>
            <a:p>
              <a:pPr algn="ctr">
                <a:lnSpc>
                  <a:spcPct val="150000"/>
                </a:lnSpc>
                <a:spcBef>
                  <a:spcPts val="800"/>
                </a:spcBef>
              </a:pPr>
              <a:r>
                <a:rPr lang="fr-FR" sz="1400" b="1" dirty="0" smtClean="0">
                  <a:solidFill>
                    <a:srgbClr val="7F7F7F"/>
                  </a:solidFill>
                  <a:latin typeface="Open Sans"/>
                  <a:cs typeface="Open Sans"/>
                </a:rPr>
                <a:t>15</a:t>
              </a:r>
            </a:p>
            <a:p>
              <a:pPr algn="ctr">
                <a:lnSpc>
                  <a:spcPct val="150000"/>
                </a:lnSpc>
                <a:spcBef>
                  <a:spcPts val="800"/>
                </a:spcBef>
              </a:pPr>
              <a:r>
                <a:rPr lang="fr-FR" sz="1400" b="1" dirty="0" smtClean="0">
                  <a:solidFill>
                    <a:srgbClr val="7F7F7F"/>
                  </a:solidFill>
                  <a:latin typeface="Open Sans"/>
                  <a:cs typeface="Open Sans"/>
                </a:rPr>
                <a:t>10</a:t>
              </a:r>
            </a:p>
            <a:p>
              <a:pPr algn="ctr">
                <a:lnSpc>
                  <a:spcPct val="150000"/>
                </a:lnSpc>
                <a:spcBef>
                  <a:spcPts val="800"/>
                </a:spcBef>
              </a:pPr>
              <a:r>
                <a:rPr lang="fr-FR" sz="1400" b="1" dirty="0" smtClean="0">
                  <a:solidFill>
                    <a:srgbClr val="7F7F7F"/>
                  </a:solidFill>
                  <a:latin typeface="Open Sans"/>
                  <a:cs typeface="Open Sans"/>
                </a:rPr>
                <a:t>5</a:t>
              </a:r>
            </a:p>
            <a:p>
              <a:pPr algn="ctr">
                <a:lnSpc>
                  <a:spcPct val="150000"/>
                </a:lnSpc>
                <a:spcBef>
                  <a:spcPts val="800"/>
                </a:spcBef>
              </a:pPr>
              <a:r>
                <a:rPr lang="fr-FR" sz="1400" b="1" dirty="0">
                  <a:solidFill>
                    <a:srgbClr val="7F7F7F"/>
                  </a:solidFill>
                  <a:latin typeface="Open Sans"/>
                  <a:cs typeface="Open Sans"/>
                </a:rPr>
                <a:t>0</a:t>
              </a:r>
            </a:p>
          </p:txBody>
        </p:sp>
      </p:grpSp>
      <p:sp>
        <p:nvSpPr>
          <p:cNvPr id="50" name="ZoneTexte 49"/>
          <p:cNvSpPr txBox="1"/>
          <p:nvPr/>
        </p:nvSpPr>
        <p:spPr>
          <a:xfrm>
            <a:off x="2437285" y="4577822"/>
            <a:ext cx="1392850" cy="289970"/>
          </a:xfrm>
          <a:prstGeom prst="rect">
            <a:avLst/>
          </a:prstGeom>
          <a:noFill/>
        </p:spPr>
        <p:txBody>
          <a:bodyPr wrap="square" rtlCol="0">
            <a:spAutoFit/>
          </a:bodyPr>
          <a:lstStyle/>
          <a:p>
            <a:pPr algn="ctr"/>
            <a:r>
              <a:rPr lang="fr-FR" sz="1000" dirty="0" smtClean="0">
                <a:solidFill>
                  <a:srgbClr val="7F7F7F"/>
                </a:solidFill>
                <a:latin typeface="Open Sans Semibold" pitchFamily="34" charset="0"/>
                <a:ea typeface="Open Sans Semibold" pitchFamily="34" charset="0"/>
                <a:cs typeface="Open Sans Semibold" pitchFamily="34" charset="0"/>
              </a:rPr>
              <a:t>Control </a:t>
            </a:r>
            <a:r>
              <a:rPr lang="fr-FR" sz="1000" dirty="0" err="1" smtClean="0">
                <a:solidFill>
                  <a:srgbClr val="7F7F7F"/>
                </a:solidFill>
                <a:latin typeface="Open Sans Semibold" pitchFamily="34" charset="0"/>
                <a:ea typeface="Open Sans Semibold" pitchFamily="34" charset="0"/>
                <a:cs typeface="Open Sans Semibold" pitchFamily="34" charset="0"/>
              </a:rPr>
              <a:t>towns</a:t>
            </a:r>
            <a:endParaRPr lang="fr-FR" sz="1000" dirty="0">
              <a:solidFill>
                <a:srgbClr val="7F7F7F"/>
              </a:solidFill>
              <a:latin typeface="Open Sans Semibold" pitchFamily="34" charset="0"/>
              <a:ea typeface="Open Sans Semibold" pitchFamily="34" charset="0"/>
              <a:cs typeface="Open Sans Semibold" pitchFamily="34" charset="0"/>
            </a:endParaRPr>
          </a:p>
        </p:txBody>
      </p:sp>
      <p:sp>
        <p:nvSpPr>
          <p:cNvPr id="51" name="ZoneTexte 50"/>
          <p:cNvSpPr txBox="1"/>
          <p:nvPr/>
        </p:nvSpPr>
        <p:spPr>
          <a:xfrm>
            <a:off x="5548150" y="4577822"/>
            <a:ext cx="1397073" cy="289970"/>
          </a:xfrm>
          <a:prstGeom prst="rect">
            <a:avLst/>
          </a:prstGeom>
          <a:noFill/>
        </p:spPr>
        <p:txBody>
          <a:bodyPr wrap="square" rtlCol="0">
            <a:spAutoFit/>
          </a:bodyPr>
          <a:lstStyle/>
          <a:p>
            <a:pPr algn="ctr"/>
            <a:r>
              <a:rPr lang="fr-FR" sz="1000" dirty="0">
                <a:solidFill>
                  <a:srgbClr val="7F7F7F"/>
                </a:solidFill>
                <a:latin typeface="Open Sans Semibold" pitchFamily="34" charset="0"/>
                <a:ea typeface="Open Sans Semibold" pitchFamily="34" charset="0"/>
                <a:cs typeface="Open Sans Semibold" pitchFamily="34" charset="0"/>
              </a:rPr>
              <a:t>EPODE </a:t>
            </a:r>
            <a:r>
              <a:rPr lang="fr-FR" sz="1000" dirty="0" err="1">
                <a:solidFill>
                  <a:srgbClr val="7F7F7F"/>
                </a:solidFill>
                <a:latin typeface="Open Sans Semibold" pitchFamily="34" charset="0"/>
                <a:ea typeface="Open Sans Semibold" pitchFamily="34" charset="0"/>
                <a:cs typeface="Open Sans Semibold" pitchFamily="34" charset="0"/>
              </a:rPr>
              <a:t>towns</a:t>
            </a:r>
            <a:endParaRPr lang="fr-FR" sz="1000" dirty="0">
              <a:solidFill>
                <a:srgbClr val="7F7F7F"/>
              </a:solidFill>
              <a:latin typeface="Open Sans Semibold" pitchFamily="34" charset="0"/>
              <a:ea typeface="Open Sans Semibold" pitchFamily="34" charset="0"/>
              <a:cs typeface="Open Sans Semibold" pitchFamily="34" charset="0"/>
            </a:endParaRPr>
          </a:p>
        </p:txBody>
      </p:sp>
      <p:grpSp>
        <p:nvGrpSpPr>
          <p:cNvPr id="20" name="Grouper 19"/>
          <p:cNvGrpSpPr/>
          <p:nvPr/>
        </p:nvGrpSpPr>
        <p:grpSpPr>
          <a:xfrm>
            <a:off x="1053369" y="2055596"/>
            <a:ext cx="7423903" cy="2498559"/>
            <a:chOff x="1479261" y="2305867"/>
            <a:chExt cx="6312432" cy="2121588"/>
          </a:xfrm>
        </p:grpSpPr>
        <p:cxnSp>
          <p:nvCxnSpPr>
            <p:cNvPr id="66" name="Connecteur droit 65"/>
            <p:cNvCxnSpPr/>
            <p:nvPr/>
          </p:nvCxnSpPr>
          <p:spPr>
            <a:xfrm>
              <a:off x="1479261" y="3362185"/>
              <a:ext cx="6312432"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3" name="Connecteur droit 62"/>
            <p:cNvCxnSpPr/>
            <p:nvPr/>
          </p:nvCxnSpPr>
          <p:spPr>
            <a:xfrm>
              <a:off x="1479261" y="2305867"/>
              <a:ext cx="6312432"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5" name="Connecteur droit 64"/>
            <p:cNvCxnSpPr/>
            <p:nvPr/>
          </p:nvCxnSpPr>
          <p:spPr>
            <a:xfrm>
              <a:off x="1479261" y="3009862"/>
              <a:ext cx="6312432"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9" name="Connecteur droit 68"/>
            <p:cNvCxnSpPr/>
            <p:nvPr/>
          </p:nvCxnSpPr>
          <p:spPr>
            <a:xfrm>
              <a:off x="1479261" y="4427455"/>
              <a:ext cx="6312432" cy="0"/>
            </a:xfrm>
            <a:prstGeom prst="line">
              <a:avLst/>
            </a:prstGeom>
            <a:ln w="1270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8" name="Connecteur droit 67"/>
            <p:cNvCxnSpPr/>
            <p:nvPr/>
          </p:nvCxnSpPr>
          <p:spPr>
            <a:xfrm>
              <a:off x="1479261" y="4072481"/>
              <a:ext cx="6312432"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3" name="Connecteur droit 82"/>
            <p:cNvCxnSpPr/>
            <p:nvPr/>
          </p:nvCxnSpPr>
          <p:spPr>
            <a:xfrm>
              <a:off x="1479261" y="3725197"/>
              <a:ext cx="6312432"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4" name="Connecteur droit 83"/>
            <p:cNvCxnSpPr/>
            <p:nvPr/>
          </p:nvCxnSpPr>
          <p:spPr>
            <a:xfrm>
              <a:off x="1479261" y="2658190"/>
              <a:ext cx="6312432"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85" name="Grouper 84"/>
          <p:cNvGrpSpPr>
            <a:grpSpLocks noChangeAspect="1"/>
          </p:cNvGrpSpPr>
          <p:nvPr/>
        </p:nvGrpSpPr>
        <p:grpSpPr>
          <a:xfrm>
            <a:off x="2525181" y="2091149"/>
            <a:ext cx="740049" cy="740048"/>
            <a:chOff x="2871008" y="2417335"/>
            <a:chExt cx="523660" cy="523660"/>
          </a:xfrm>
        </p:grpSpPr>
        <p:sp>
          <p:nvSpPr>
            <p:cNvPr id="52" name="Ellipse 51"/>
            <p:cNvSpPr>
              <a:spLocks noChangeAspect="1"/>
            </p:cNvSpPr>
            <p:nvPr/>
          </p:nvSpPr>
          <p:spPr>
            <a:xfrm>
              <a:off x="2871008" y="2417335"/>
              <a:ext cx="523660" cy="523660"/>
            </a:xfrm>
            <a:prstGeom prst="ellipse">
              <a:avLst/>
            </a:prstGeom>
            <a:solidFill>
              <a:srgbClr val="53535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2000" dirty="0"/>
            </a:p>
          </p:txBody>
        </p:sp>
        <p:sp>
          <p:nvSpPr>
            <p:cNvPr id="6" name="Rectangle 5"/>
            <p:cNvSpPr/>
            <p:nvPr/>
          </p:nvSpPr>
          <p:spPr>
            <a:xfrm>
              <a:off x="2922100" y="2549718"/>
              <a:ext cx="418779" cy="261340"/>
            </a:xfrm>
            <a:prstGeom prst="rect">
              <a:avLst/>
            </a:prstGeom>
          </p:spPr>
          <p:txBody>
            <a:bodyPr wrap="none">
              <a:spAutoFit/>
            </a:bodyPr>
            <a:lstStyle/>
            <a:p>
              <a:pPr algn="ctr"/>
              <a:r>
                <a:rPr lang="fr-FR" sz="1400" b="1" dirty="0" smtClean="0">
                  <a:solidFill>
                    <a:schemeClr val="bg1"/>
                  </a:solidFill>
                  <a:latin typeface="Open Sans"/>
                  <a:cs typeface="Open Sans"/>
                </a:rPr>
                <a:t>x </a:t>
              </a:r>
              <a:r>
                <a:rPr lang="fr-FR" b="1" dirty="0" smtClean="0">
                  <a:solidFill>
                    <a:schemeClr val="bg1"/>
                  </a:solidFill>
                  <a:latin typeface="Open Sans"/>
                  <a:cs typeface="Open Sans"/>
                </a:rPr>
                <a:t>4</a:t>
              </a:r>
              <a:r>
                <a:rPr lang="fr-FR" sz="1400" b="1" dirty="0" smtClean="0">
                  <a:solidFill>
                    <a:schemeClr val="bg1"/>
                  </a:solidFill>
                  <a:latin typeface="Open Sans"/>
                  <a:cs typeface="Open Sans"/>
                </a:rPr>
                <a:t>,</a:t>
              </a:r>
              <a:r>
                <a:rPr lang="fr-FR" sz="1050" b="1" dirty="0" smtClean="0">
                  <a:solidFill>
                    <a:schemeClr val="bg1"/>
                  </a:solidFill>
                  <a:latin typeface="Open Sans"/>
                  <a:cs typeface="Open Sans"/>
                </a:rPr>
                <a:t>7</a:t>
              </a:r>
              <a:endParaRPr lang="fr-FR" sz="1050" b="1" dirty="0">
                <a:solidFill>
                  <a:schemeClr val="bg1"/>
                </a:solidFill>
                <a:latin typeface="Open Sans"/>
                <a:cs typeface="Open Sans"/>
              </a:endParaRPr>
            </a:p>
          </p:txBody>
        </p:sp>
      </p:grpSp>
      <p:grpSp>
        <p:nvGrpSpPr>
          <p:cNvPr id="86" name="Grouper 85"/>
          <p:cNvGrpSpPr>
            <a:grpSpLocks noChangeAspect="1"/>
          </p:cNvGrpSpPr>
          <p:nvPr/>
        </p:nvGrpSpPr>
        <p:grpSpPr>
          <a:xfrm>
            <a:off x="2063386" y="3187966"/>
            <a:ext cx="778828" cy="740048"/>
            <a:chOff x="2473075" y="3348670"/>
            <a:chExt cx="501001" cy="476055"/>
          </a:xfrm>
        </p:grpSpPr>
        <p:sp>
          <p:nvSpPr>
            <p:cNvPr id="53" name="Ellipse 52"/>
            <p:cNvSpPr/>
            <p:nvPr/>
          </p:nvSpPr>
          <p:spPr>
            <a:xfrm>
              <a:off x="2473075" y="3348670"/>
              <a:ext cx="476055" cy="476055"/>
            </a:xfrm>
            <a:prstGeom prst="ellipse">
              <a:avLst/>
            </a:prstGeom>
            <a:solidFill>
              <a:srgbClr val="53535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2000" b="1" dirty="0"/>
            </a:p>
          </p:txBody>
        </p:sp>
        <p:sp>
          <p:nvSpPr>
            <p:cNvPr id="60" name="Rectangle 59"/>
            <p:cNvSpPr/>
            <p:nvPr/>
          </p:nvSpPr>
          <p:spPr>
            <a:xfrm>
              <a:off x="2473075" y="3477074"/>
              <a:ext cx="501001" cy="237582"/>
            </a:xfrm>
            <a:prstGeom prst="rect">
              <a:avLst/>
            </a:prstGeom>
          </p:spPr>
          <p:txBody>
            <a:bodyPr wrap="square">
              <a:spAutoFit/>
            </a:bodyPr>
            <a:lstStyle/>
            <a:p>
              <a:pPr algn="ctr"/>
              <a:r>
                <a:rPr lang="fr-FR" sz="1400" b="1" dirty="0">
                  <a:solidFill>
                    <a:schemeClr val="bg1"/>
                  </a:solidFill>
                  <a:latin typeface="Open Sans"/>
                  <a:cs typeface="Open Sans"/>
                </a:rPr>
                <a:t>x</a:t>
              </a:r>
              <a:r>
                <a:rPr lang="fr-FR" sz="1400" b="1" dirty="0" smtClean="0">
                  <a:solidFill>
                    <a:schemeClr val="bg1"/>
                  </a:solidFill>
                  <a:latin typeface="Open Sans"/>
                  <a:cs typeface="Open Sans"/>
                </a:rPr>
                <a:t> </a:t>
              </a:r>
              <a:r>
                <a:rPr lang="fr-FR" b="1" dirty="0" smtClean="0">
                  <a:solidFill>
                    <a:schemeClr val="bg1"/>
                  </a:solidFill>
                  <a:latin typeface="Open Sans"/>
                  <a:cs typeface="Open Sans"/>
                </a:rPr>
                <a:t>3</a:t>
              </a:r>
              <a:endParaRPr lang="fr-FR" sz="1050" b="1" dirty="0">
                <a:solidFill>
                  <a:schemeClr val="bg1"/>
                </a:solidFill>
                <a:latin typeface="Open Sans"/>
                <a:cs typeface="Open Sans"/>
              </a:endParaRPr>
            </a:p>
          </p:txBody>
        </p:sp>
      </p:grpSp>
      <p:grpSp>
        <p:nvGrpSpPr>
          <p:cNvPr id="87" name="Grouper 86"/>
          <p:cNvGrpSpPr>
            <a:grpSpLocks noChangeAspect="1"/>
          </p:cNvGrpSpPr>
          <p:nvPr/>
        </p:nvGrpSpPr>
        <p:grpSpPr>
          <a:xfrm>
            <a:off x="5176692" y="3350447"/>
            <a:ext cx="740056" cy="740048"/>
            <a:chOff x="5123143" y="3544362"/>
            <a:chExt cx="476055" cy="476055"/>
          </a:xfrm>
        </p:grpSpPr>
        <p:sp>
          <p:nvSpPr>
            <p:cNvPr id="55" name="Ellipse 54"/>
            <p:cNvSpPr/>
            <p:nvPr/>
          </p:nvSpPr>
          <p:spPr>
            <a:xfrm>
              <a:off x="5123143" y="3544362"/>
              <a:ext cx="476055" cy="476055"/>
            </a:xfrm>
            <a:prstGeom prst="ellipse">
              <a:avLst/>
            </a:prstGeom>
            <a:solidFill>
              <a:srgbClr val="53535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2000" b="1" dirty="0"/>
            </a:p>
          </p:txBody>
        </p:sp>
        <p:sp>
          <p:nvSpPr>
            <p:cNvPr id="61" name="Rectangle 60"/>
            <p:cNvSpPr/>
            <p:nvPr/>
          </p:nvSpPr>
          <p:spPr>
            <a:xfrm>
              <a:off x="5158626" y="3669260"/>
              <a:ext cx="380705" cy="237582"/>
            </a:xfrm>
            <a:prstGeom prst="rect">
              <a:avLst/>
            </a:prstGeom>
          </p:spPr>
          <p:txBody>
            <a:bodyPr wrap="none">
              <a:spAutoFit/>
            </a:bodyPr>
            <a:lstStyle/>
            <a:p>
              <a:pPr algn="ctr"/>
              <a:r>
                <a:rPr lang="fr-FR" sz="1400" b="1" dirty="0">
                  <a:solidFill>
                    <a:schemeClr val="bg1"/>
                  </a:solidFill>
                  <a:latin typeface="Open Sans"/>
                  <a:cs typeface="Open Sans"/>
                </a:rPr>
                <a:t>x</a:t>
              </a:r>
              <a:r>
                <a:rPr lang="fr-FR" sz="1400" b="1" dirty="0" smtClean="0">
                  <a:solidFill>
                    <a:schemeClr val="bg1"/>
                  </a:solidFill>
                  <a:latin typeface="Open Sans"/>
                  <a:cs typeface="Open Sans"/>
                </a:rPr>
                <a:t> </a:t>
              </a:r>
              <a:r>
                <a:rPr lang="fr-FR" b="1" dirty="0" smtClean="0">
                  <a:solidFill>
                    <a:schemeClr val="bg1"/>
                  </a:solidFill>
                  <a:latin typeface="Open Sans"/>
                  <a:cs typeface="Open Sans"/>
                </a:rPr>
                <a:t>1</a:t>
              </a:r>
              <a:r>
                <a:rPr lang="fr-FR" sz="1400" b="1" dirty="0" smtClean="0">
                  <a:solidFill>
                    <a:schemeClr val="bg1"/>
                  </a:solidFill>
                  <a:latin typeface="Open Sans"/>
                  <a:cs typeface="Open Sans"/>
                </a:rPr>
                <a:t>,</a:t>
              </a:r>
              <a:r>
                <a:rPr lang="fr-FR" sz="1050" b="1" dirty="0" smtClean="0">
                  <a:solidFill>
                    <a:schemeClr val="bg1"/>
                  </a:solidFill>
                  <a:latin typeface="Open Sans"/>
                  <a:cs typeface="Open Sans"/>
                </a:rPr>
                <a:t>2</a:t>
              </a:r>
              <a:endParaRPr lang="fr-FR" sz="1050" b="1" dirty="0">
                <a:solidFill>
                  <a:schemeClr val="bg1"/>
                </a:solidFill>
                <a:latin typeface="Open Sans"/>
                <a:cs typeface="Open Sans"/>
              </a:endParaRPr>
            </a:p>
          </p:txBody>
        </p:sp>
      </p:grpSp>
      <p:grpSp>
        <p:nvGrpSpPr>
          <p:cNvPr id="88" name="Grouper 87"/>
          <p:cNvGrpSpPr>
            <a:grpSpLocks noChangeAspect="1"/>
          </p:cNvGrpSpPr>
          <p:nvPr/>
        </p:nvGrpSpPr>
        <p:grpSpPr>
          <a:xfrm>
            <a:off x="5683260" y="2799776"/>
            <a:ext cx="740048" cy="740048"/>
            <a:chOff x="5512609" y="3076774"/>
            <a:chExt cx="476055" cy="476055"/>
          </a:xfrm>
        </p:grpSpPr>
        <p:sp>
          <p:nvSpPr>
            <p:cNvPr id="54" name="Ellipse 53"/>
            <p:cNvSpPr/>
            <p:nvPr/>
          </p:nvSpPr>
          <p:spPr>
            <a:xfrm>
              <a:off x="5512609" y="3076774"/>
              <a:ext cx="476055" cy="476055"/>
            </a:xfrm>
            <a:prstGeom prst="ellipse">
              <a:avLst/>
            </a:prstGeom>
            <a:solidFill>
              <a:srgbClr val="53535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2000" b="1" dirty="0"/>
            </a:p>
          </p:txBody>
        </p:sp>
        <p:sp>
          <p:nvSpPr>
            <p:cNvPr id="62" name="Rectangle 61"/>
            <p:cNvSpPr/>
            <p:nvPr/>
          </p:nvSpPr>
          <p:spPr>
            <a:xfrm>
              <a:off x="5562320" y="3191138"/>
              <a:ext cx="380709" cy="237582"/>
            </a:xfrm>
            <a:prstGeom prst="rect">
              <a:avLst/>
            </a:prstGeom>
          </p:spPr>
          <p:txBody>
            <a:bodyPr wrap="none">
              <a:spAutoFit/>
            </a:bodyPr>
            <a:lstStyle/>
            <a:p>
              <a:pPr algn="ctr"/>
              <a:r>
                <a:rPr lang="fr-FR" sz="1400" b="1" dirty="0">
                  <a:solidFill>
                    <a:schemeClr val="bg1"/>
                  </a:solidFill>
                  <a:latin typeface="Open Sans"/>
                  <a:cs typeface="Open Sans"/>
                </a:rPr>
                <a:t>x</a:t>
              </a:r>
              <a:r>
                <a:rPr lang="fr-FR" sz="1400" b="1" dirty="0" smtClean="0">
                  <a:solidFill>
                    <a:schemeClr val="bg1"/>
                  </a:solidFill>
                  <a:latin typeface="Open Sans"/>
                  <a:cs typeface="Open Sans"/>
                </a:rPr>
                <a:t> </a:t>
              </a:r>
              <a:r>
                <a:rPr lang="fr-FR" b="1" dirty="0" smtClean="0">
                  <a:solidFill>
                    <a:schemeClr val="bg1"/>
                  </a:solidFill>
                  <a:latin typeface="Open Sans"/>
                  <a:cs typeface="Open Sans"/>
                </a:rPr>
                <a:t>2</a:t>
              </a:r>
              <a:r>
                <a:rPr lang="fr-FR" sz="1400" b="1" dirty="0" smtClean="0">
                  <a:solidFill>
                    <a:schemeClr val="bg1"/>
                  </a:solidFill>
                  <a:latin typeface="Open Sans"/>
                  <a:cs typeface="Open Sans"/>
                </a:rPr>
                <a:t>,</a:t>
              </a:r>
              <a:r>
                <a:rPr lang="fr-FR" sz="1050" b="1" dirty="0" smtClean="0">
                  <a:solidFill>
                    <a:schemeClr val="bg1"/>
                  </a:solidFill>
                  <a:latin typeface="Open Sans"/>
                  <a:cs typeface="Open Sans"/>
                </a:rPr>
                <a:t>7</a:t>
              </a:r>
              <a:endParaRPr lang="fr-FR" sz="1050" b="1" dirty="0">
                <a:solidFill>
                  <a:schemeClr val="bg1"/>
                </a:solidFill>
                <a:latin typeface="Open Sans"/>
                <a:cs typeface="Open Sans"/>
              </a:endParaRPr>
            </a:p>
          </p:txBody>
        </p:sp>
      </p:grpSp>
      <p:sp>
        <p:nvSpPr>
          <p:cNvPr id="74" name="Rectangle 73"/>
          <p:cNvSpPr/>
          <p:nvPr/>
        </p:nvSpPr>
        <p:spPr>
          <a:xfrm>
            <a:off x="3457822" y="2051672"/>
            <a:ext cx="313711" cy="2498343"/>
          </a:xfrm>
          <a:prstGeom prst="rect">
            <a:avLst/>
          </a:prstGeom>
          <a:solidFill>
            <a:srgbClr val="BBC70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6" name="Rectangle 75"/>
          <p:cNvSpPr/>
          <p:nvPr/>
        </p:nvSpPr>
        <p:spPr>
          <a:xfrm>
            <a:off x="2986128" y="3073294"/>
            <a:ext cx="313711" cy="1476721"/>
          </a:xfrm>
          <a:prstGeom prst="rect">
            <a:avLst/>
          </a:prstGeom>
          <a:solidFill>
            <a:srgbClr val="44B07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7" name="Rectangle 76"/>
          <p:cNvSpPr/>
          <p:nvPr/>
        </p:nvSpPr>
        <p:spPr>
          <a:xfrm>
            <a:off x="2494697" y="4136108"/>
            <a:ext cx="313711" cy="413907"/>
          </a:xfrm>
          <a:prstGeom prst="rect">
            <a:avLst/>
          </a:prstGeom>
          <a:solidFill>
            <a:srgbClr val="22909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8" name="Rectangle 77"/>
          <p:cNvSpPr/>
          <p:nvPr/>
        </p:nvSpPr>
        <p:spPr>
          <a:xfrm>
            <a:off x="6581073" y="3308411"/>
            <a:ext cx="313711" cy="1241604"/>
          </a:xfrm>
          <a:prstGeom prst="rect">
            <a:avLst/>
          </a:prstGeom>
          <a:solidFill>
            <a:srgbClr val="BBC70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9" name="Rectangle 78"/>
          <p:cNvSpPr/>
          <p:nvPr/>
        </p:nvSpPr>
        <p:spPr>
          <a:xfrm>
            <a:off x="6096610" y="3727118"/>
            <a:ext cx="313711" cy="822898"/>
          </a:xfrm>
          <a:prstGeom prst="rect">
            <a:avLst/>
          </a:prstGeom>
          <a:solidFill>
            <a:srgbClr val="44B07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0" name="Rectangle 79"/>
          <p:cNvSpPr/>
          <p:nvPr/>
        </p:nvSpPr>
        <p:spPr>
          <a:xfrm>
            <a:off x="5632477" y="4136108"/>
            <a:ext cx="313711" cy="413907"/>
          </a:xfrm>
          <a:prstGeom prst="rect">
            <a:avLst/>
          </a:prstGeom>
          <a:solidFill>
            <a:srgbClr val="22909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2" name="Espace réservé du contenu 3"/>
          <p:cNvSpPr txBox="1">
            <a:spLocks/>
          </p:cNvSpPr>
          <p:nvPr/>
        </p:nvSpPr>
        <p:spPr>
          <a:xfrm>
            <a:off x="7002005" y="2972920"/>
            <a:ext cx="1848080" cy="350351"/>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200" b="1" dirty="0">
                <a:solidFill>
                  <a:srgbClr val="006C9B"/>
                </a:solidFill>
              </a:rPr>
              <a:t>n= 633 </a:t>
            </a:r>
            <a:r>
              <a:rPr lang="fr-FR" sz="1200" b="1" dirty="0" err="1">
                <a:solidFill>
                  <a:srgbClr val="006C9B"/>
                </a:solidFill>
              </a:rPr>
              <a:t>children</a:t>
            </a:r>
            <a:endParaRPr lang="fr-FR" sz="1200" b="1" dirty="0">
              <a:solidFill>
                <a:srgbClr val="006C9B"/>
              </a:solidFill>
            </a:endParaRPr>
          </a:p>
        </p:txBody>
      </p:sp>
      <p:pic>
        <p:nvPicPr>
          <p:cNvPr id="16386" name="Picture 2" descr="C:\Users\Hélène\Desktop\epode\fleche02.png"/>
          <p:cNvPicPr>
            <a:picLocks noChangeAspect="1" noChangeArrowheads="1"/>
          </p:cNvPicPr>
          <p:nvPr/>
        </p:nvPicPr>
        <p:blipFill>
          <a:blip r:embed="rId3"/>
          <a:srcRect/>
          <a:stretch>
            <a:fillRect/>
          </a:stretch>
        </p:blipFill>
        <p:spPr bwMode="auto">
          <a:xfrm>
            <a:off x="3322105" y="2050369"/>
            <a:ext cx="117275" cy="2077434"/>
          </a:xfrm>
          <a:prstGeom prst="rect">
            <a:avLst/>
          </a:prstGeom>
          <a:noFill/>
        </p:spPr>
      </p:pic>
      <p:pic>
        <p:nvPicPr>
          <p:cNvPr id="16387" name="Picture 3" descr="C:\Users\Hélène\Desktop\epode\fleche03.png"/>
          <p:cNvPicPr>
            <a:picLocks noChangeAspect="1" noChangeArrowheads="1"/>
          </p:cNvPicPr>
          <p:nvPr/>
        </p:nvPicPr>
        <p:blipFill>
          <a:blip r:embed="rId4"/>
          <a:srcRect/>
          <a:stretch>
            <a:fillRect/>
          </a:stretch>
        </p:blipFill>
        <p:spPr bwMode="auto">
          <a:xfrm>
            <a:off x="5967030" y="3747839"/>
            <a:ext cx="104744" cy="381569"/>
          </a:xfrm>
          <a:prstGeom prst="rect">
            <a:avLst/>
          </a:prstGeom>
          <a:noFill/>
        </p:spPr>
      </p:pic>
      <p:pic>
        <p:nvPicPr>
          <p:cNvPr id="16388" name="Picture 4" descr="C:\Users\Hélène\Desktop\epode\fleche04.png"/>
          <p:cNvPicPr>
            <a:picLocks noChangeAspect="1" noChangeArrowheads="1"/>
          </p:cNvPicPr>
          <p:nvPr/>
        </p:nvPicPr>
        <p:blipFill>
          <a:blip r:embed="rId5"/>
          <a:srcRect/>
          <a:stretch>
            <a:fillRect/>
          </a:stretch>
        </p:blipFill>
        <p:spPr bwMode="auto">
          <a:xfrm>
            <a:off x="6451467" y="3313302"/>
            <a:ext cx="111659" cy="805536"/>
          </a:xfrm>
          <a:prstGeom prst="rect">
            <a:avLst/>
          </a:prstGeom>
          <a:noFill/>
        </p:spPr>
      </p:pic>
      <p:pic>
        <p:nvPicPr>
          <p:cNvPr id="16389" name="Picture 5" descr="C:\Users\Hélène\Desktop\epode\fleches01.png"/>
          <p:cNvPicPr>
            <a:picLocks noChangeAspect="1" noChangeArrowheads="1"/>
          </p:cNvPicPr>
          <p:nvPr/>
        </p:nvPicPr>
        <p:blipFill>
          <a:blip r:embed="rId6"/>
          <a:srcRect/>
          <a:stretch>
            <a:fillRect/>
          </a:stretch>
        </p:blipFill>
        <p:spPr bwMode="auto">
          <a:xfrm>
            <a:off x="2831847" y="3057459"/>
            <a:ext cx="115928" cy="1059915"/>
          </a:xfrm>
          <a:prstGeom prst="rect">
            <a:avLst/>
          </a:prstGeom>
          <a:noFill/>
        </p:spPr>
      </p:pic>
    </p:spTree>
    <p:extLst>
      <p:ext uri="{BB962C8B-B14F-4D97-AF65-F5344CB8AC3E}">
        <p14:creationId xmlns:p14="http://schemas.microsoft.com/office/powerpoint/2010/main" val="40467251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695158"/>
            <a:ext cx="9144000" cy="5685322"/>
          </a:xfrm>
          <a:prstGeom prst="rect">
            <a:avLst/>
          </a:prstGeom>
          <a:solidFill>
            <a:srgbClr val="E9EE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aphicFrame>
        <p:nvGraphicFramePr>
          <p:cNvPr id="4" name="Graphique 3"/>
          <p:cNvGraphicFramePr>
            <a:graphicFrameLocks/>
          </p:cNvGraphicFramePr>
          <p:nvPr>
            <p:extLst>
              <p:ext uri="{D42A27DB-BD31-4B8C-83A1-F6EECF244321}">
                <p14:modId xmlns:p14="http://schemas.microsoft.com/office/powerpoint/2010/main" val="1952149613"/>
              </p:ext>
            </p:extLst>
          </p:nvPr>
        </p:nvGraphicFramePr>
        <p:xfrm>
          <a:off x="757467" y="1118161"/>
          <a:ext cx="8546954" cy="427707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p:txBody>
          <a:bodyPr>
            <a:normAutofit fontScale="90000"/>
          </a:bodyPr>
          <a:lstStyle/>
          <a:p>
            <a:r>
              <a:rPr lang="fr-FR" dirty="0" smtClean="0"/>
              <a:t>EPODE FOR THE PROMOTION OF HEALTH EQUITY (EPHE): </a:t>
            </a:r>
            <a:r>
              <a:rPr lang="fr-FR" dirty="0" err="1" smtClean="0"/>
              <a:t>Closing</a:t>
            </a:r>
            <a:r>
              <a:rPr lang="fr-FR" dirty="0" smtClean="0"/>
              <a:t> the gaps </a:t>
            </a:r>
            <a:r>
              <a:rPr lang="fr-FR" dirty="0" err="1" smtClean="0"/>
              <a:t>after</a:t>
            </a:r>
            <a:r>
              <a:rPr lang="fr-FR" dirty="0" smtClean="0"/>
              <a:t> one </a:t>
            </a:r>
            <a:r>
              <a:rPr lang="fr-FR" dirty="0" err="1" smtClean="0"/>
              <a:t>year</a:t>
            </a:r>
            <a:r>
              <a:rPr lang="fr-FR" dirty="0" smtClean="0"/>
              <a:t> intervention</a:t>
            </a:r>
            <a:endParaRPr lang="fr-FR" dirty="0"/>
          </a:p>
        </p:txBody>
      </p:sp>
      <p:sp>
        <p:nvSpPr>
          <p:cNvPr id="31" name="Espace réservé du contenu 3"/>
          <p:cNvSpPr txBox="1">
            <a:spLocks/>
          </p:cNvSpPr>
          <p:nvPr/>
        </p:nvSpPr>
        <p:spPr>
          <a:xfrm>
            <a:off x="223519" y="901662"/>
            <a:ext cx="992779"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Lucida Grande"/>
              <a:buNone/>
            </a:pPr>
            <a:r>
              <a:rPr lang="fr-FR" sz="1200" b="1" dirty="0" err="1" smtClean="0">
                <a:solidFill>
                  <a:srgbClr val="7F7F7F"/>
                </a:solidFill>
                <a:latin typeface="Trebuchet MS" pitchFamily="34" charset="0"/>
              </a:rPr>
              <a:t>indicators</a:t>
            </a:r>
            <a:endParaRPr lang="fr-FR" sz="1200" b="1" dirty="0">
              <a:solidFill>
                <a:srgbClr val="7F7F7F"/>
              </a:solidFill>
              <a:latin typeface="Trebuchet MS" pitchFamily="34" charset="0"/>
            </a:endParaRPr>
          </a:p>
        </p:txBody>
      </p:sp>
      <p:sp>
        <p:nvSpPr>
          <p:cNvPr id="53" name="Espace réservé du contenu 3"/>
          <p:cNvSpPr txBox="1">
            <a:spLocks/>
          </p:cNvSpPr>
          <p:nvPr/>
        </p:nvSpPr>
        <p:spPr>
          <a:xfrm>
            <a:off x="1340884" y="4906141"/>
            <a:ext cx="1361676"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r>
              <a:rPr lang="fr-FR" sz="1000" dirty="0" smtClean="0">
                <a:solidFill>
                  <a:srgbClr val="7F7F7F"/>
                </a:solidFill>
                <a:latin typeface="Trebuchet MS" pitchFamily="34" charset="0"/>
                <a:ea typeface="Open Sans Light" pitchFamily="34" charset="0"/>
                <a:cs typeface="Open Sans Light" pitchFamily="34" charset="0"/>
              </a:rPr>
              <a:t>Fruits &amp; </a:t>
            </a:r>
            <a:r>
              <a:rPr lang="fr-FR" sz="1000" dirty="0" err="1" smtClean="0">
                <a:solidFill>
                  <a:srgbClr val="7F7F7F"/>
                </a:solidFill>
                <a:latin typeface="Trebuchet MS" pitchFamily="34" charset="0"/>
                <a:ea typeface="Open Sans Light" pitchFamily="34" charset="0"/>
                <a:cs typeface="Open Sans Light" pitchFamily="34" charset="0"/>
              </a:rPr>
              <a:t>Vegetables</a:t>
            </a:r>
            <a:endParaRPr lang="fr-FR" sz="1000" dirty="0">
              <a:solidFill>
                <a:srgbClr val="7F7F7F"/>
              </a:solidFill>
              <a:latin typeface="Trebuchet MS" pitchFamily="34" charset="0"/>
              <a:ea typeface="Open Sans Light" pitchFamily="34" charset="0"/>
              <a:cs typeface="Open Sans Light" pitchFamily="34" charset="0"/>
            </a:endParaRPr>
          </a:p>
        </p:txBody>
      </p:sp>
      <p:sp>
        <p:nvSpPr>
          <p:cNvPr id="54" name="Espace réservé du contenu 3"/>
          <p:cNvSpPr txBox="1">
            <a:spLocks/>
          </p:cNvSpPr>
          <p:nvPr/>
        </p:nvSpPr>
        <p:spPr>
          <a:xfrm>
            <a:off x="2814320" y="4906141"/>
            <a:ext cx="1746594"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r>
              <a:rPr lang="fr-FR" sz="1000" dirty="0" smtClean="0">
                <a:solidFill>
                  <a:srgbClr val="7F7F7F"/>
                </a:solidFill>
                <a:latin typeface="Trebuchet MS" pitchFamily="34" charset="0"/>
                <a:ea typeface="Open Sans Light" pitchFamily="34" charset="0"/>
                <a:cs typeface="Open Sans Light" pitchFamily="34" charset="0"/>
              </a:rPr>
              <a:t>Water </a:t>
            </a:r>
            <a:r>
              <a:rPr lang="fr-FR" sz="1000" dirty="0" err="1" smtClean="0">
                <a:solidFill>
                  <a:srgbClr val="7F7F7F"/>
                </a:solidFill>
                <a:latin typeface="Trebuchet MS" pitchFamily="34" charset="0"/>
                <a:ea typeface="Open Sans Light" pitchFamily="34" charset="0"/>
                <a:cs typeface="Open Sans Light" pitchFamily="34" charset="0"/>
              </a:rPr>
              <a:t>consumption</a:t>
            </a:r>
            <a:endParaRPr lang="fr-FR" sz="1000" dirty="0">
              <a:solidFill>
                <a:srgbClr val="7F7F7F"/>
              </a:solidFill>
              <a:latin typeface="Trebuchet MS" pitchFamily="34" charset="0"/>
              <a:ea typeface="Open Sans Light" pitchFamily="34" charset="0"/>
              <a:cs typeface="Open Sans Light" pitchFamily="34" charset="0"/>
            </a:endParaRPr>
          </a:p>
        </p:txBody>
      </p:sp>
      <p:sp>
        <p:nvSpPr>
          <p:cNvPr id="55" name="Espace réservé du contenu 3"/>
          <p:cNvSpPr txBox="1">
            <a:spLocks/>
          </p:cNvSpPr>
          <p:nvPr/>
        </p:nvSpPr>
        <p:spPr>
          <a:xfrm>
            <a:off x="4505203" y="4906141"/>
            <a:ext cx="1692398"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r>
              <a:rPr lang="fr-FR" sz="1000" dirty="0" err="1" smtClean="0">
                <a:solidFill>
                  <a:srgbClr val="7F7F7F"/>
                </a:solidFill>
                <a:latin typeface="Trebuchet MS" pitchFamily="34" charset="0"/>
                <a:ea typeface="Open Sans Light" pitchFamily="34" charset="0"/>
                <a:cs typeface="Open Sans Light" pitchFamily="34" charset="0"/>
              </a:rPr>
              <a:t>Physical</a:t>
            </a:r>
            <a:r>
              <a:rPr lang="fr-FR" sz="1000" dirty="0" smtClean="0">
                <a:solidFill>
                  <a:srgbClr val="7F7F7F"/>
                </a:solidFill>
                <a:latin typeface="Trebuchet MS" pitchFamily="34" charset="0"/>
                <a:ea typeface="Open Sans Light" pitchFamily="34" charset="0"/>
                <a:cs typeface="Open Sans Light" pitchFamily="34" charset="0"/>
              </a:rPr>
              <a:t> </a:t>
            </a:r>
            <a:r>
              <a:rPr lang="fr-FR" sz="1000" dirty="0" err="1" smtClean="0">
                <a:solidFill>
                  <a:srgbClr val="7F7F7F"/>
                </a:solidFill>
                <a:latin typeface="Trebuchet MS" pitchFamily="34" charset="0"/>
                <a:ea typeface="Open Sans Light" pitchFamily="34" charset="0"/>
                <a:cs typeface="Open Sans Light" pitchFamily="34" charset="0"/>
              </a:rPr>
              <a:t>activity</a:t>
            </a:r>
            <a:endParaRPr lang="fr-FR" sz="1000" dirty="0">
              <a:solidFill>
                <a:srgbClr val="7F7F7F"/>
              </a:solidFill>
              <a:latin typeface="Trebuchet MS" pitchFamily="34" charset="0"/>
              <a:ea typeface="Open Sans Light" pitchFamily="34" charset="0"/>
              <a:cs typeface="Open Sans Light" pitchFamily="34" charset="0"/>
            </a:endParaRPr>
          </a:p>
        </p:txBody>
      </p:sp>
      <p:sp>
        <p:nvSpPr>
          <p:cNvPr id="56" name="Espace réservé du contenu 3"/>
          <p:cNvSpPr txBox="1">
            <a:spLocks/>
          </p:cNvSpPr>
          <p:nvPr/>
        </p:nvSpPr>
        <p:spPr>
          <a:xfrm>
            <a:off x="6171443" y="4906141"/>
            <a:ext cx="1692398"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r>
              <a:rPr lang="fr-FR" sz="1000" dirty="0" err="1" smtClean="0">
                <a:solidFill>
                  <a:srgbClr val="7F7F7F"/>
                </a:solidFill>
                <a:latin typeface="Trebuchet MS" pitchFamily="34" charset="0"/>
                <a:ea typeface="Open Sans Light" pitchFamily="34" charset="0"/>
                <a:cs typeface="Open Sans Light" pitchFamily="34" charset="0"/>
              </a:rPr>
              <a:t>Sleep</a:t>
            </a:r>
            <a:endParaRPr lang="fr-FR" sz="1000" dirty="0">
              <a:solidFill>
                <a:srgbClr val="7F7F7F"/>
              </a:solidFill>
              <a:latin typeface="Trebuchet MS" pitchFamily="34" charset="0"/>
              <a:ea typeface="Open Sans Light" pitchFamily="34" charset="0"/>
              <a:cs typeface="Open Sans Light" pitchFamily="34" charset="0"/>
            </a:endParaRPr>
          </a:p>
        </p:txBody>
      </p:sp>
      <p:grpSp>
        <p:nvGrpSpPr>
          <p:cNvPr id="57" name="Groupe 56"/>
          <p:cNvGrpSpPr/>
          <p:nvPr/>
        </p:nvGrpSpPr>
        <p:grpSpPr>
          <a:xfrm>
            <a:off x="1310404" y="4647061"/>
            <a:ext cx="1321036" cy="297492"/>
            <a:chOff x="1310404" y="4652141"/>
            <a:chExt cx="1321036" cy="297492"/>
          </a:xfrm>
        </p:grpSpPr>
        <p:sp>
          <p:nvSpPr>
            <p:cNvPr id="58" name="Espace réservé du contenu 3"/>
            <p:cNvSpPr txBox="1">
              <a:spLocks/>
            </p:cNvSpPr>
            <p:nvPr/>
          </p:nvSpPr>
          <p:spPr>
            <a:xfrm>
              <a:off x="1310404" y="4652141"/>
              <a:ext cx="538716"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r>
                <a:rPr lang="fr-FR" sz="1100" dirty="0" smtClean="0">
                  <a:solidFill>
                    <a:srgbClr val="7F7F7F"/>
                  </a:solidFill>
                  <a:latin typeface="Trebuchet MS" pitchFamily="34" charset="0"/>
                  <a:ea typeface="Open Sans Light" pitchFamily="34" charset="0"/>
                  <a:cs typeface="Open Sans Light" pitchFamily="34" charset="0"/>
                </a:rPr>
                <a:t>T0</a:t>
              </a:r>
              <a:endParaRPr lang="fr-FR" sz="1100" dirty="0">
                <a:solidFill>
                  <a:srgbClr val="7F7F7F"/>
                </a:solidFill>
                <a:latin typeface="Trebuchet MS" pitchFamily="34" charset="0"/>
                <a:ea typeface="Open Sans Light" pitchFamily="34" charset="0"/>
                <a:cs typeface="Open Sans Light" pitchFamily="34" charset="0"/>
              </a:endParaRPr>
            </a:p>
          </p:txBody>
        </p:sp>
        <p:sp>
          <p:nvSpPr>
            <p:cNvPr id="59" name="Espace réservé du contenu 3"/>
            <p:cNvSpPr txBox="1">
              <a:spLocks/>
            </p:cNvSpPr>
            <p:nvPr/>
          </p:nvSpPr>
          <p:spPr>
            <a:xfrm>
              <a:off x="2092724" y="4652141"/>
              <a:ext cx="538716"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r>
                <a:rPr lang="fr-FR" sz="1100" dirty="0" smtClean="0">
                  <a:solidFill>
                    <a:srgbClr val="7F7F7F"/>
                  </a:solidFill>
                  <a:latin typeface="Trebuchet MS" pitchFamily="34" charset="0"/>
                  <a:ea typeface="Open Sans Light" pitchFamily="34" charset="0"/>
                  <a:cs typeface="Open Sans Light" pitchFamily="34" charset="0"/>
                </a:rPr>
                <a:t>T1</a:t>
              </a:r>
              <a:endParaRPr lang="fr-FR" sz="1100" dirty="0">
                <a:solidFill>
                  <a:srgbClr val="7F7F7F"/>
                </a:solidFill>
                <a:latin typeface="Trebuchet MS" pitchFamily="34" charset="0"/>
                <a:ea typeface="Open Sans Light" pitchFamily="34" charset="0"/>
                <a:cs typeface="Open Sans Light" pitchFamily="34" charset="0"/>
              </a:endParaRPr>
            </a:p>
          </p:txBody>
        </p:sp>
      </p:grpSp>
      <p:grpSp>
        <p:nvGrpSpPr>
          <p:cNvPr id="60" name="Groupe 59"/>
          <p:cNvGrpSpPr/>
          <p:nvPr/>
        </p:nvGrpSpPr>
        <p:grpSpPr>
          <a:xfrm>
            <a:off x="3007124" y="4647061"/>
            <a:ext cx="1321036" cy="297492"/>
            <a:chOff x="1310404" y="4652141"/>
            <a:chExt cx="1321036" cy="297492"/>
          </a:xfrm>
        </p:grpSpPr>
        <p:sp>
          <p:nvSpPr>
            <p:cNvPr id="61" name="Espace réservé du contenu 3"/>
            <p:cNvSpPr txBox="1">
              <a:spLocks/>
            </p:cNvSpPr>
            <p:nvPr/>
          </p:nvSpPr>
          <p:spPr>
            <a:xfrm>
              <a:off x="1310404" y="4652141"/>
              <a:ext cx="538716"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r>
                <a:rPr lang="fr-FR" sz="1100" dirty="0" smtClean="0">
                  <a:solidFill>
                    <a:srgbClr val="7F7F7F"/>
                  </a:solidFill>
                  <a:latin typeface="Trebuchet MS" pitchFamily="34" charset="0"/>
                  <a:ea typeface="Open Sans Light" pitchFamily="34" charset="0"/>
                  <a:cs typeface="Open Sans Light" pitchFamily="34" charset="0"/>
                </a:rPr>
                <a:t>T0</a:t>
              </a:r>
              <a:endParaRPr lang="fr-FR" sz="1100" dirty="0">
                <a:solidFill>
                  <a:srgbClr val="7F7F7F"/>
                </a:solidFill>
                <a:latin typeface="Trebuchet MS" pitchFamily="34" charset="0"/>
                <a:ea typeface="Open Sans Light" pitchFamily="34" charset="0"/>
                <a:cs typeface="Open Sans Light" pitchFamily="34" charset="0"/>
              </a:endParaRPr>
            </a:p>
          </p:txBody>
        </p:sp>
        <p:sp>
          <p:nvSpPr>
            <p:cNvPr id="62" name="Espace réservé du contenu 3"/>
            <p:cNvSpPr txBox="1">
              <a:spLocks/>
            </p:cNvSpPr>
            <p:nvPr/>
          </p:nvSpPr>
          <p:spPr>
            <a:xfrm>
              <a:off x="2092724" y="4652141"/>
              <a:ext cx="538716"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r>
                <a:rPr lang="fr-FR" sz="1100" dirty="0" smtClean="0">
                  <a:solidFill>
                    <a:srgbClr val="7F7F7F"/>
                  </a:solidFill>
                  <a:latin typeface="Trebuchet MS" pitchFamily="34" charset="0"/>
                  <a:ea typeface="Open Sans Light" pitchFamily="34" charset="0"/>
                  <a:cs typeface="Open Sans Light" pitchFamily="34" charset="0"/>
                </a:rPr>
                <a:t>T1</a:t>
              </a:r>
              <a:endParaRPr lang="fr-FR" sz="1100" dirty="0">
                <a:solidFill>
                  <a:srgbClr val="7F7F7F"/>
                </a:solidFill>
                <a:latin typeface="Trebuchet MS" pitchFamily="34" charset="0"/>
                <a:ea typeface="Open Sans Light" pitchFamily="34" charset="0"/>
                <a:cs typeface="Open Sans Light" pitchFamily="34" charset="0"/>
              </a:endParaRPr>
            </a:p>
          </p:txBody>
        </p:sp>
      </p:grpSp>
      <p:grpSp>
        <p:nvGrpSpPr>
          <p:cNvPr id="63" name="Groupe 62"/>
          <p:cNvGrpSpPr/>
          <p:nvPr/>
        </p:nvGrpSpPr>
        <p:grpSpPr>
          <a:xfrm>
            <a:off x="4683524" y="4647061"/>
            <a:ext cx="1321036" cy="297492"/>
            <a:chOff x="1310404" y="4652141"/>
            <a:chExt cx="1321036" cy="297492"/>
          </a:xfrm>
        </p:grpSpPr>
        <p:sp>
          <p:nvSpPr>
            <p:cNvPr id="64" name="Espace réservé du contenu 3"/>
            <p:cNvSpPr txBox="1">
              <a:spLocks/>
            </p:cNvSpPr>
            <p:nvPr/>
          </p:nvSpPr>
          <p:spPr>
            <a:xfrm>
              <a:off x="1310404" y="4652141"/>
              <a:ext cx="538716"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r>
                <a:rPr lang="fr-FR" sz="1100" dirty="0" smtClean="0">
                  <a:solidFill>
                    <a:srgbClr val="7F7F7F"/>
                  </a:solidFill>
                  <a:latin typeface="Trebuchet MS" pitchFamily="34" charset="0"/>
                  <a:ea typeface="Open Sans Light" pitchFamily="34" charset="0"/>
                  <a:cs typeface="Open Sans Light" pitchFamily="34" charset="0"/>
                </a:rPr>
                <a:t>T0</a:t>
              </a:r>
              <a:endParaRPr lang="fr-FR" sz="1100" dirty="0">
                <a:solidFill>
                  <a:srgbClr val="7F7F7F"/>
                </a:solidFill>
                <a:latin typeface="Trebuchet MS" pitchFamily="34" charset="0"/>
                <a:ea typeface="Open Sans Light" pitchFamily="34" charset="0"/>
                <a:cs typeface="Open Sans Light" pitchFamily="34" charset="0"/>
              </a:endParaRPr>
            </a:p>
          </p:txBody>
        </p:sp>
        <p:sp>
          <p:nvSpPr>
            <p:cNvPr id="65" name="Espace réservé du contenu 3"/>
            <p:cNvSpPr txBox="1">
              <a:spLocks/>
            </p:cNvSpPr>
            <p:nvPr/>
          </p:nvSpPr>
          <p:spPr>
            <a:xfrm>
              <a:off x="2092724" y="4652141"/>
              <a:ext cx="538716"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r>
                <a:rPr lang="fr-FR" sz="1100" dirty="0" smtClean="0">
                  <a:solidFill>
                    <a:srgbClr val="7F7F7F"/>
                  </a:solidFill>
                  <a:latin typeface="Trebuchet MS" pitchFamily="34" charset="0"/>
                  <a:ea typeface="Open Sans Light" pitchFamily="34" charset="0"/>
                  <a:cs typeface="Open Sans Light" pitchFamily="34" charset="0"/>
                </a:rPr>
                <a:t>T1</a:t>
              </a:r>
              <a:endParaRPr lang="fr-FR" sz="1100" dirty="0">
                <a:solidFill>
                  <a:srgbClr val="7F7F7F"/>
                </a:solidFill>
                <a:latin typeface="Trebuchet MS" pitchFamily="34" charset="0"/>
                <a:ea typeface="Open Sans Light" pitchFamily="34" charset="0"/>
                <a:cs typeface="Open Sans Light" pitchFamily="34" charset="0"/>
              </a:endParaRPr>
            </a:p>
          </p:txBody>
        </p:sp>
      </p:grpSp>
      <p:grpSp>
        <p:nvGrpSpPr>
          <p:cNvPr id="66" name="Groupe 65"/>
          <p:cNvGrpSpPr/>
          <p:nvPr/>
        </p:nvGrpSpPr>
        <p:grpSpPr>
          <a:xfrm>
            <a:off x="6370084" y="4647061"/>
            <a:ext cx="1321036" cy="297492"/>
            <a:chOff x="1310404" y="4652141"/>
            <a:chExt cx="1321036" cy="297492"/>
          </a:xfrm>
        </p:grpSpPr>
        <p:sp>
          <p:nvSpPr>
            <p:cNvPr id="67" name="Espace réservé du contenu 3"/>
            <p:cNvSpPr txBox="1">
              <a:spLocks/>
            </p:cNvSpPr>
            <p:nvPr/>
          </p:nvSpPr>
          <p:spPr>
            <a:xfrm>
              <a:off x="1310404" y="4652141"/>
              <a:ext cx="538716"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r>
                <a:rPr lang="fr-FR" sz="1100" dirty="0" smtClean="0">
                  <a:solidFill>
                    <a:srgbClr val="7F7F7F"/>
                  </a:solidFill>
                  <a:latin typeface="Trebuchet MS" pitchFamily="34" charset="0"/>
                  <a:ea typeface="Open Sans Light" pitchFamily="34" charset="0"/>
                  <a:cs typeface="Open Sans Light" pitchFamily="34" charset="0"/>
                </a:rPr>
                <a:t>T0</a:t>
              </a:r>
              <a:endParaRPr lang="fr-FR" sz="1100" dirty="0">
                <a:solidFill>
                  <a:srgbClr val="7F7F7F"/>
                </a:solidFill>
                <a:latin typeface="Trebuchet MS" pitchFamily="34" charset="0"/>
                <a:ea typeface="Open Sans Light" pitchFamily="34" charset="0"/>
                <a:cs typeface="Open Sans Light" pitchFamily="34" charset="0"/>
              </a:endParaRPr>
            </a:p>
          </p:txBody>
        </p:sp>
        <p:sp>
          <p:nvSpPr>
            <p:cNvPr id="68" name="Espace réservé du contenu 3"/>
            <p:cNvSpPr txBox="1">
              <a:spLocks/>
            </p:cNvSpPr>
            <p:nvPr/>
          </p:nvSpPr>
          <p:spPr>
            <a:xfrm>
              <a:off x="2092724" y="4652141"/>
              <a:ext cx="538716"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r>
                <a:rPr lang="fr-FR" sz="1100" dirty="0" smtClean="0">
                  <a:solidFill>
                    <a:srgbClr val="7F7F7F"/>
                  </a:solidFill>
                  <a:latin typeface="Trebuchet MS" pitchFamily="34" charset="0"/>
                  <a:ea typeface="Open Sans Light" pitchFamily="34" charset="0"/>
                  <a:cs typeface="Open Sans Light" pitchFamily="34" charset="0"/>
                </a:rPr>
                <a:t>T1</a:t>
              </a:r>
              <a:endParaRPr lang="fr-FR" sz="1100" dirty="0">
                <a:solidFill>
                  <a:srgbClr val="7F7F7F"/>
                </a:solidFill>
                <a:latin typeface="Trebuchet MS" pitchFamily="34" charset="0"/>
                <a:ea typeface="Open Sans Light" pitchFamily="34" charset="0"/>
                <a:cs typeface="Open Sans Light" pitchFamily="34" charset="0"/>
              </a:endParaRPr>
            </a:p>
          </p:txBody>
        </p:sp>
      </p:grpSp>
      <p:grpSp>
        <p:nvGrpSpPr>
          <p:cNvPr id="69" name="barres"/>
          <p:cNvGrpSpPr/>
          <p:nvPr/>
        </p:nvGrpSpPr>
        <p:grpSpPr>
          <a:xfrm>
            <a:off x="2801596" y="1292140"/>
            <a:ext cx="3377128" cy="3829567"/>
            <a:chOff x="2801596" y="1190540"/>
            <a:chExt cx="3377128" cy="3829567"/>
          </a:xfrm>
        </p:grpSpPr>
        <p:cxnSp>
          <p:nvCxnSpPr>
            <p:cNvPr id="70" name="Connecteur droit 69"/>
            <p:cNvCxnSpPr/>
            <p:nvPr/>
          </p:nvCxnSpPr>
          <p:spPr>
            <a:xfrm>
              <a:off x="2801596" y="1190540"/>
              <a:ext cx="19845" cy="3829567"/>
            </a:xfrm>
            <a:prstGeom prst="lin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71" name="Connecteur droit 70"/>
            <p:cNvCxnSpPr/>
            <p:nvPr/>
          </p:nvCxnSpPr>
          <p:spPr>
            <a:xfrm>
              <a:off x="4477616" y="1190540"/>
              <a:ext cx="19845" cy="3829567"/>
            </a:xfrm>
            <a:prstGeom prst="lin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72" name="Connecteur droit 71"/>
            <p:cNvCxnSpPr/>
            <p:nvPr/>
          </p:nvCxnSpPr>
          <p:spPr>
            <a:xfrm>
              <a:off x="6158879" y="1190540"/>
              <a:ext cx="19845" cy="3829567"/>
            </a:xfrm>
            <a:prstGeom prst="lin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grpSp>
      <p:grpSp>
        <p:nvGrpSpPr>
          <p:cNvPr id="73" name="Bulgaria"/>
          <p:cNvGrpSpPr/>
          <p:nvPr/>
        </p:nvGrpSpPr>
        <p:grpSpPr>
          <a:xfrm>
            <a:off x="6530987" y="5432165"/>
            <a:ext cx="1180453" cy="297492"/>
            <a:chOff x="2286000" y="1077238"/>
            <a:chExt cx="1180453" cy="297492"/>
          </a:xfrm>
        </p:grpSpPr>
        <p:sp>
          <p:nvSpPr>
            <p:cNvPr id="74" name="Rectangle 73"/>
            <p:cNvSpPr/>
            <p:nvPr/>
          </p:nvSpPr>
          <p:spPr>
            <a:xfrm>
              <a:off x="2286000" y="1149048"/>
              <a:ext cx="157238" cy="157238"/>
            </a:xfrm>
            <a:prstGeom prst="rect">
              <a:avLst/>
            </a:prstGeom>
            <a:solidFill>
              <a:srgbClr val="FCAE2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latin typeface="Trebuchet MS" pitchFamily="34" charset="0"/>
              </a:endParaRPr>
            </a:p>
          </p:txBody>
        </p:sp>
        <p:sp>
          <p:nvSpPr>
            <p:cNvPr id="75" name="Espace réservé du contenu 3"/>
            <p:cNvSpPr txBox="1">
              <a:spLocks/>
            </p:cNvSpPr>
            <p:nvPr/>
          </p:nvSpPr>
          <p:spPr>
            <a:xfrm>
              <a:off x="2445248" y="1077238"/>
              <a:ext cx="1021205"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1200" b="1" dirty="0" err="1" smtClean="0">
                  <a:solidFill>
                    <a:srgbClr val="FCAE28"/>
                  </a:solidFill>
                  <a:latin typeface="Trebuchet MS" pitchFamily="34" charset="0"/>
                </a:rPr>
                <a:t>Bulgaria</a:t>
              </a:r>
              <a:endParaRPr lang="fr-FR" sz="1200" b="1" dirty="0">
                <a:solidFill>
                  <a:srgbClr val="FCAE28"/>
                </a:solidFill>
                <a:latin typeface="Trebuchet MS" pitchFamily="34" charset="0"/>
              </a:endParaRPr>
            </a:p>
          </p:txBody>
        </p:sp>
      </p:grpSp>
      <p:grpSp>
        <p:nvGrpSpPr>
          <p:cNvPr id="76" name="Romania"/>
          <p:cNvGrpSpPr/>
          <p:nvPr/>
        </p:nvGrpSpPr>
        <p:grpSpPr>
          <a:xfrm>
            <a:off x="5067947" y="5739257"/>
            <a:ext cx="1251573" cy="297492"/>
            <a:chOff x="2286000" y="1077238"/>
            <a:chExt cx="1251573" cy="297492"/>
          </a:xfrm>
        </p:grpSpPr>
        <p:sp>
          <p:nvSpPr>
            <p:cNvPr id="77" name="Rectangle 76"/>
            <p:cNvSpPr/>
            <p:nvPr/>
          </p:nvSpPr>
          <p:spPr>
            <a:xfrm>
              <a:off x="2286000" y="1149048"/>
              <a:ext cx="157238" cy="157238"/>
            </a:xfrm>
            <a:prstGeom prst="rect">
              <a:avLst/>
            </a:prstGeom>
            <a:solidFill>
              <a:srgbClr val="22909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latin typeface="Trebuchet MS" pitchFamily="34" charset="0"/>
              </a:endParaRPr>
            </a:p>
          </p:txBody>
        </p:sp>
        <p:sp>
          <p:nvSpPr>
            <p:cNvPr id="78" name="Espace réservé du contenu 3"/>
            <p:cNvSpPr txBox="1">
              <a:spLocks/>
            </p:cNvSpPr>
            <p:nvPr/>
          </p:nvSpPr>
          <p:spPr>
            <a:xfrm>
              <a:off x="2445248" y="1077238"/>
              <a:ext cx="1092325"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1200" b="1" dirty="0" smtClean="0">
                  <a:solidFill>
                    <a:srgbClr val="22909B"/>
                  </a:solidFill>
                  <a:latin typeface="Trebuchet MS" pitchFamily="34" charset="0"/>
                </a:rPr>
                <a:t>Romania</a:t>
              </a:r>
              <a:endParaRPr lang="fr-FR" sz="1200" b="1" dirty="0">
                <a:solidFill>
                  <a:srgbClr val="22909B"/>
                </a:solidFill>
                <a:latin typeface="Trebuchet MS" pitchFamily="34" charset="0"/>
              </a:endParaRPr>
            </a:p>
          </p:txBody>
        </p:sp>
      </p:grpSp>
      <p:grpSp>
        <p:nvGrpSpPr>
          <p:cNvPr id="79" name="Netherlands"/>
          <p:cNvGrpSpPr/>
          <p:nvPr/>
        </p:nvGrpSpPr>
        <p:grpSpPr>
          <a:xfrm>
            <a:off x="3271572" y="5739257"/>
            <a:ext cx="1412188" cy="297492"/>
            <a:chOff x="2286000" y="1077238"/>
            <a:chExt cx="1412188" cy="297492"/>
          </a:xfrm>
        </p:grpSpPr>
        <p:sp>
          <p:nvSpPr>
            <p:cNvPr id="80" name="Rectangle 79"/>
            <p:cNvSpPr/>
            <p:nvPr/>
          </p:nvSpPr>
          <p:spPr>
            <a:xfrm>
              <a:off x="2286000" y="1149048"/>
              <a:ext cx="157238" cy="157238"/>
            </a:xfrm>
            <a:prstGeom prst="rect">
              <a:avLst/>
            </a:prstGeom>
            <a:solidFill>
              <a:srgbClr val="41A5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latin typeface="Trebuchet MS" pitchFamily="34" charset="0"/>
              </a:endParaRPr>
            </a:p>
          </p:txBody>
        </p:sp>
        <p:sp>
          <p:nvSpPr>
            <p:cNvPr id="81" name="Espace réservé du contenu 3"/>
            <p:cNvSpPr txBox="1">
              <a:spLocks/>
            </p:cNvSpPr>
            <p:nvPr/>
          </p:nvSpPr>
          <p:spPr>
            <a:xfrm>
              <a:off x="2445249" y="1077238"/>
              <a:ext cx="1252939"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1200" b="1" dirty="0" err="1" smtClean="0">
                  <a:solidFill>
                    <a:srgbClr val="41A566"/>
                  </a:solidFill>
                  <a:latin typeface="Trebuchet MS" pitchFamily="34" charset="0"/>
                </a:rPr>
                <a:t>Netherlands</a:t>
              </a:r>
              <a:endParaRPr lang="fr-FR" sz="1200" b="1" dirty="0">
                <a:solidFill>
                  <a:srgbClr val="41A566"/>
                </a:solidFill>
                <a:latin typeface="Trebuchet MS" pitchFamily="34" charset="0"/>
              </a:endParaRPr>
            </a:p>
          </p:txBody>
        </p:sp>
      </p:grpSp>
      <p:grpSp>
        <p:nvGrpSpPr>
          <p:cNvPr id="82" name="Greece"/>
          <p:cNvGrpSpPr/>
          <p:nvPr/>
        </p:nvGrpSpPr>
        <p:grpSpPr>
          <a:xfrm>
            <a:off x="3271572" y="5432165"/>
            <a:ext cx="1076908" cy="297492"/>
            <a:chOff x="2286000" y="1077238"/>
            <a:chExt cx="1076908" cy="297492"/>
          </a:xfrm>
        </p:grpSpPr>
        <p:sp>
          <p:nvSpPr>
            <p:cNvPr id="83" name="Rectangle 82"/>
            <p:cNvSpPr/>
            <p:nvPr/>
          </p:nvSpPr>
          <p:spPr>
            <a:xfrm>
              <a:off x="2286000" y="1149048"/>
              <a:ext cx="157238" cy="157238"/>
            </a:xfrm>
            <a:prstGeom prst="rect">
              <a:avLst/>
            </a:prstGeom>
            <a:solidFill>
              <a:srgbClr val="BBC70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latin typeface="Trebuchet MS" pitchFamily="34" charset="0"/>
              </a:endParaRPr>
            </a:p>
          </p:txBody>
        </p:sp>
        <p:sp>
          <p:nvSpPr>
            <p:cNvPr id="84" name="Espace réservé du contenu 3"/>
            <p:cNvSpPr txBox="1">
              <a:spLocks/>
            </p:cNvSpPr>
            <p:nvPr/>
          </p:nvSpPr>
          <p:spPr>
            <a:xfrm>
              <a:off x="2445249" y="1077238"/>
              <a:ext cx="917659"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1200" b="1" dirty="0" err="1" smtClean="0">
                  <a:solidFill>
                    <a:srgbClr val="BBC709"/>
                  </a:solidFill>
                  <a:latin typeface="Trebuchet MS" pitchFamily="34" charset="0"/>
                </a:rPr>
                <a:t>Greece</a:t>
              </a:r>
              <a:endParaRPr lang="fr-FR" sz="1200" b="1" dirty="0" smtClean="0">
                <a:solidFill>
                  <a:srgbClr val="BBC709"/>
                </a:solidFill>
                <a:latin typeface="Trebuchet MS" pitchFamily="34" charset="0"/>
              </a:endParaRPr>
            </a:p>
          </p:txBody>
        </p:sp>
      </p:grpSp>
      <p:grpSp>
        <p:nvGrpSpPr>
          <p:cNvPr id="85" name="Belgium"/>
          <p:cNvGrpSpPr/>
          <p:nvPr/>
        </p:nvGrpSpPr>
        <p:grpSpPr>
          <a:xfrm>
            <a:off x="1779588" y="5769951"/>
            <a:ext cx="1083655" cy="236104"/>
            <a:chOff x="2286000" y="1077238"/>
            <a:chExt cx="1083655" cy="236104"/>
          </a:xfrm>
        </p:grpSpPr>
        <p:sp>
          <p:nvSpPr>
            <p:cNvPr id="86" name="Rectangle 85"/>
            <p:cNvSpPr/>
            <p:nvPr/>
          </p:nvSpPr>
          <p:spPr>
            <a:xfrm>
              <a:off x="2286000" y="1149048"/>
              <a:ext cx="157238" cy="157238"/>
            </a:xfrm>
            <a:prstGeom prst="rect">
              <a:avLst/>
            </a:prstGeom>
            <a:solidFill>
              <a:srgbClr val="40404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latin typeface="Trebuchet MS" pitchFamily="34" charset="0"/>
              </a:endParaRPr>
            </a:p>
          </p:txBody>
        </p:sp>
        <p:sp>
          <p:nvSpPr>
            <p:cNvPr id="87" name="Espace réservé du contenu 3"/>
            <p:cNvSpPr txBox="1">
              <a:spLocks/>
            </p:cNvSpPr>
            <p:nvPr/>
          </p:nvSpPr>
          <p:spPr>
            <a:xfrm>
              <a:off x="2445249" y="1077238"/>
              <a:ext cx="924406" cy="236104"/>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1200" b="1" dirty="0" err="1" smtClean="0">
                  <a:solidFill>
                    <a:srgbClr val="404040"/>
                  </a:solidFill>
                  <a:latin typeface="Trebuchet MS" pitchFamily="34" charset="0"/>
                </a:rPr>
                <a:t>Belgium</a:t>
              </a:r>
              <a:endParaRPr lang="fr-FR" sz="1200" b="1" dirty="0" smtClean="0">
                <a:solidFill>
                  <a:srgbClr val="404040"/>
                </a:solidFill>
                <a:latin typeface="Trebuchet MS" pitchFamily="34" charset="0"/>
              </a:endParaRPr>
            </a:p>
            <a:p>
              <a:pPr marL="0" indent="0">
                <a:buFont typeface="Lucida Grande"/>
                <a:buNone/>
              </a:pPr>
              <a:endParaRPr lang="fr-FR" sz="1200" b="1" dirty="0">
                <a:solidFill>
                  <a:srgbClr val="404040"/>
                </a:solidFill>
                <a:latin typeface="Trebuchet MS" pitchFamily="34" charset="0"/>
              </a:endParaRPr>
            </a:p>
          </p:txBody>
        </p:sp>
      </p:grpSp>
      <p:grpSp>
        <p:nvGrpSpPr>
          <p:cNvPr id="88" name="France"/>
          <p:cNvGrpSpPr/>
          <p:nvPr/>
        </p:nvGrpSpPr>
        <p:grpSpPr>
          <a:xfrm>
            <a:off x="1779588" y="5432165"/>
            <a:ext cx="909865" cy="297492"/>
            <a:chOff x="2286000" y="1077238"/>
            <a:chExt cx="909865" cy="297492"/>
          </a:xfrm>
        </p:grpSpPr>
        <p:sp>
          <p:nvSpPr>
            <p:cNvPr id="89" name="Rectangle 88"/>
            <p:cNvSpPr/>
            <p:nvPr/>
          </p:nvSpPr>
          <p:spPr>
            <a:xfrm>
              <a:off x="2286000" y="1149048"/>
              <a:ext cx="157238" cy="157238"/>
            </a:xfrm>
            <a:prstGeom prst="rec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latin typeface="Trebuchet MS" pitchFamily="34" charset="0"/>
              </a:endParaRPr>
            </a:p>
          </p:txBody>
        </p:sp>
        <p:sp>
          <p:nvSpPr>
            <p:cNvPr id="90" name="Espace réservé du contenu 3"/>
            <p:cNvSpPr txBox="1">
              <a:spLocks/>
            </p:cNvSpPr>
            <p:nvPr/>
          </p:nvSpPr>
          <p:spPr>
            <a:xfrm>
              <a:off x="2445248" y="1077238"/>
              <a:ext cx="750617"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1200" b="1" dirty="0" smtClean="0">
                  <a:solidFill>
                    <a:srgbClr val="FF6600"/>
                  </a:solidFill>
                  <a:latin typeface="Trebuchet MS" pitchFamily="34" charset="0"/>
                </a:rPr>
                <a:t>France</a:t>
              </a:r>
              <a:endParaRPr lang="fr-FR" sz="1200" b="1" dirty="0">
                <a:solidFill>
                  <a:srgbClr val="FF6600"/>
                </a:solidFill>
                <a:latin typeface="Trebuchet MS" pitchFamily="34" charset="0"/>
              </a:endParaRPr>
            </a:p>
          </p:txBody>
        </p:sp>
      </p:grpSp>
      <p:grpSp>
        <p:nvGrpSpPr>
          <p:cNvPr id="91" name="Portugal"/>
          <p:cNvGrpSpPr/>
          <p:nvPr/>
        </p:nvGrpSpPr>
        <p:grpSpPr>
          <a:xfrm>
            <a:off x="5067947" y="5432165"/>
            <a:ext cx="1210933" cy="297492"/>
            <a:chOff x="2286000" y="1048363"/>
            <a:chExt cx="1210933" cy="297492"/>
          </a:xfrm>
        </p:grpSpPr>
        <p:sp>
          <p:nvSpPr>
            <p:cNvPr id="92" name="Rectangle 91"/>
            <p:cNvSpPr/>
            <p:nvPr/>
          </p:nvSpPr>
          <p:spPr>
            <a:xfrm>
              <a:off x="2286000" y="1120173"/>
              <a:ext cx="157238" cy="157238"/>
            </a:xfrm>
            <a:prstGeom prst="rect">
              <a:avLst/>
            </a:prstGeom>
            <a:solidFill>
              <a:srgbClr val="CF386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latin typeface="Trebuchet MS" pitchFamily="34" charset="0"/>
              </a:endParaRPr>
            </a:p>
          </p:txBody>
        </p:sp>
        <p:sp>
          <p:nvSpPr>
            <p:cNvPr id="93" name="Espace réservé du contenu 3"/>
            <p:cNvSpPr txBox="1">
              <a:spLocks/>
            </p:cNvSpPr>
            <p:nvPr/>
          </p:nvSpPr>
          <p:spPr>
            <a:xfrm>
              <a:off x="2445249" y="1048363"/>
              <a:ext cx="1051684" cy="297492"/>
            </a:xfrm>
            <a:prstGeom prst="rect">
              <a:avLst/>
            </a:prstGeom>
          </p:spPr>
          <p:txBody>
            <a:bodyPr/>
            <a:lstStyle>
              <a:lvl1pPr marL="457200" indent="-457200" algn="l" defTabSz="457200" rtl="0" eaLnBrk="1" latinLnBrk="0" hangingPunct="1">
                <a:spcBef>
                  <a:spcPct val="20000"/>
                </a:spcBef>
                <a:buClr>
                  <a:srgbClr val="535353"/>
                </a:buClr>
                <a:buFont typeface="Lucida Grande"/>
                <a:buChar char="〉"/>
                <a:defRPr sz="1800" kern="1200">
                  <a:solidFill>
                    <a:srgbClr val="474747"/>
                  </a:solidFill>
                  <a:latin typeface="Open Sans"/>
                  <a:ea typeface="+mn-ea"/>
                  <a:cs typeface="Open Sans"/>
                </a:defRPr>
              </a:lvl1pPr>
              <a:lvl2pPr marL="914400" indent="-4572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2pPr>
              <a:lvl3pPr marL="12573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3pPr>
              <a:lvl4pPr marL="17145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4pPr>
              <a:lvl5pPr marL="2171700" indent="-342900" algn="l" defTabSz="457200" rtl="0" eaLnBrk="1" latinLnBrk="0" hangingPunct="1">
                <a:spcBef>
                  <a:spcPct val="20000"/>
                </a:spcBef>
                <a:buClr>
                  <a:srgbClr val="535353"/>
                </a:buClr>
                <a:buFont typeface="Lucida Grande"/>
                <a:buChar char="〉"/>
                <a:defRPr sz="1200" kern="1200">
                  <a:solidFill>
                    <a:srgbClr val="47474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1200" b="1" dirty="0" smtClean="0">
                  <a:solidFill>
                    <a:srgbClr val="CF386C"/>
                  </a:solidFill>
                  <a:latin typeface="Trebuchet MS" pitchFamily="34" charset="0"/>
                </a:rPr>
                <a:t>Portugal</a:t>
              </a:r>
            </a:p>
          </p:txBody>
        </p:sp>
      </p:grpSp>
    </p:spTree>
    <p:extLst>
      <p:ext uri="{BB962C8B-B14F-4D97-AF65-F5344CB8AC3E}">
        <p14:creationId xmlns:p14="http://schemas.microsoft.com/office/powerpoint/2010/main" val="13973354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arte" descr="08_carte.png"/>
          <p:cNvPicPr>
            <a:picLocks noChangeAspect="1"/>
          </p:cNvPicPr>
          <p:nvPr/>
        </p:nvPicPr>
        <p:blipFill>
          <a:blip r:embed="rId3" cstate="print"/>
          <a:stretch>
            <a:fillRect/>
          </a:stretch>
        </p:blipFill>
        <p:spPr>
          <a:xfrm>
            <a:off x="55403" y="1426663"/>
            <a:ext cx="8968902" cy="4386314"/>
          </a:xfrm>
          <a:prstGeom prst="rect">
            <a:avLst/>
          </a:prstGeom>
        </p:spPr>
      </p:pic>
      <p:pic>
        <p:nvPicPr>
          <p:cNvPr id="12" name="puce ROMANIA" descr="08_icone.png"/>
          <p:cNvPicPr>
            <a:picLocks noChangeAspect="1"/>
          </p:cNvPicPr>
          <p:nvPr/>
        </p:nvPicPr>
        <p:blipFill>
          <a:blip r:embed="rId4" cstate="print"/>
          <a:stretch>
            <a:fillRect/>
          </a:stretch>
        </p:blipFill>
        <p:spPr>
          <a:xfrm>
            <a:off x="4949580" y="2634891"/>
            <a:ext cx="186428" cy="180000"/>
          </a:xfrm>
          <a:prstGeom prst="rect">
            <a:avLst/>
          </a:prstGeom>
        </p:spPr>
      </p:pic>
      <p:pic>
        <p:nvPicPr>
          <p:cNvPr id="13" name="puce GREECE" descr="08_icone.png"/>
          <p:cNvPicPr>
            <a:picLocks noChangeAspect="1"/>
          </p:cNvPicPr>
          <p:nvPr/>
        </p:nvPicPr>
        <p:blipFill>
          <a:blip r:embed="rId4" cstate="print"/>
          <a:stretch>
            <a:fillRect/>
          </a:stretch>
        </p:blipFill>
        <p:spPr>
          <a:xfrm>
            <a:off x="4945987" y="2968312"/>
            <a:ext cx="186428" cy="180000"/>
          </a:xfrm>
          <a:prstGeom prst="rect">
            <a:avLst/>
          </a:prstGeom>
        </p:spPr>
      </p:pic>
      <p:pic>
        <p:nvPicPr>
          <p:cNvPr id="92" name="puce BULGARIA" descr="08_icone.png"/>
          <p:cNvPicPr>
            <a:picLocks noChangeAspect="1"/>
          </p:cNvPicPr>
          <p:nvPr/>
        </p:nvPicPr>
        <p:blipFill>
          <a:blip r:embed="rId4" cstate="print"/>
          <a:stretch>
            <a:fillRect/>
          </a:stretch>
        </p:blipFill>
        <p:spPr>
          <a:xfrm>
            <a:off x="4961802" y="2769904"/>
            <a:ext cx="186428" cy="180000"/>
          </a:xfrm>
          <a:prstGeom prst="rect">
            <a:avLst/>
          </a:prstGeom>
        </p:spPr>
      </p:pic>
      <p:grpSp>
        <p:nvGrpSpPr>
          <p:cNvPr id="93" name="BULGARIA"/>
          <p:cNvGrpSpPr/>
          <p:nvPr/>
        </p:nvGrpSpPr>
        <p:grpSpPr>
          <a:xfrm>
            <a:off x="5138085" y="2596037"/>
            <a:ext cx="769612" cy="144000"/>
            <a:chOff x="803157" y="2903409"/>
            <a:chExt cx="941290" cy="172312"/>
          </a:xfrm>
        </p:grpSpPr>
        <p:sp>
          <p:nvSpPr>
            <p:cNvPr id="94" name="Rectangle à coins arrondis 93"/>
            <p:cNvSpPr/>
            <p:nvPr/>
          </p:nvSpPr>
          <p:spPr>
            <a:xfrm>
              <a:off x="875730" y="2903409"/>
              <a:ext cx="868717" cy="172312"/>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1100" b="1" dirty="0" smtClean="0"/>
                <a:t>BULGARIA</a:t>
              </a:r>
            </a:p>
          </p:txBody>
        </p:sp>
        <p:sp>
          <p:nvSpPr>
            <p:cNvPr id="95" name="Triangle isocèle 94"/>
            <p:cNvSpPr/>
            <p:nvPr/>
          </p:nvSpPr>
          <p:spPr>
            <a:xfrm rot="16200000" flipH="1">
              <a:off x="782371" y="2930983"/>
              <a:ext cx="163146" cy="121574"/>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sp>
        <p:nvSpPr>
          <p:cNvPr id="6" name="Titre"/>
          <p:cNvSpPr>
            <a:spLocks noGrp="1"/>
          </p:cNvSpPr>
          <p:nvPr>
            <p:ph type="title"/>
          </p:nvPr>
        </p:nvSpPr>
        <p:spPr>
          <a:xfrm>
            <a:off x="1052513" y="311863"/>
            <a:ext cx="7786687" cy="660400"/>
          </a:xfrm>
        </p:spPr>
        <p:txBody>
          <a:bodyPr/>
          <a:lstStyle/>
          <a:p>
            <a:pPr algn="r">
              <a:lnSpc>
                <a:spcPct val="90000"/>
              </a:lnSpc>
            </a:pPr>
            <a:r>
              <a:rPr lang="en-GB" sz="3200" dirty="0" smtClean="0">
                <a:latin typeface="+mj-lt"/>
              </a:rPr>
              <a:t>In 2015,EIN has 46 member programmes across 30 countries</a:t>
            </a:r>
            <a:endParaRPr lang="fr-FR" sz="3200" dirty="0">
              <a:latin typeface="+mj-lt"/>
            </a:endParaRPr>
          </a:p>
        </p:txBody>
      </p:sp>
      <p:pic>
        <p:nvPicPr>
          <p:cNvPr id="7" name="puce FRANCE" descr="08_icone.png"/>
          <p:cNvPicPr>
            <a:picLocks noChangeAspect="1"/>
          </p:cNvPicPr>
          <p:nvPr/>
        </p:nvPicPr>
        <p:blipFill>
          <a:blip r:embed="rId4" cstate="print"/>
          <a:stretch>
            <a:fillRect/>
          </a:stretch>
        </p:blipFill>
        <p:spPr>
          <a:xfrm>
            <a:off x="4428963" y="2630311"/>
            <a:ext cx="186428" cy="180000"/>
          </a:xfrm>
          <a:prstGeom prst="rect">
            <a:avLst/>
          </a:prstGeom>
        </p:spPr>
      </p:pic>
      <p:pic>
        <p:nvPicPr>
          <p:cNvPr id="8" name="puce BELGIUM" descr="08_icone.png"/>
          <p:cNvPicPr>
            <a:picLocks noChangeAspect="1"/>
          </p:cNvPicPr>
          <p:nvPr/>
        </p:nvPicPr>
        <p:blipFill>
          <a:blip r:embed="rId4" cstate="print"/>
          <a:stretch>
            <a:fillRect/>
          </a:stretch>
        </p:blipFill>
        <p:spPr>
          <a:xfrm>
            <a:off x="4494210" y="2565763"/>
            <a:ext cx="186428" cy="180000"/>
          </a:xfrm>
          <a:prstGeom prst="rect">
            <a:avLst/>
          </a:prstGeom>
        </p:spPr>
      </p:pic>
      <p:pic>
        <p:nvPicPr>
          <p:cNvPr id="9" name="puce THE NETHERLANDS" descr="08_icone.png"/>
          <p:cNvPicPr>
            <a:picLocks noChangeAspect="1"/>
          </p:cNvPicPr>
          <p:nvPr/>
        </p:nvPicPr>
        <p:blipFill>
          <a:blip r:embed="rId4" cstate="print"/>
          <a:stretch>
            <a:fillRect/>
          </a:stretch>
        </p:blipFill>
        <p:spPr>
          <a:xfrm>
            <a:off x="4525839" y="2478988"/>
            <a:ext cx="186428" cy="180000"/>
          </a:xfrm>
          <a:prstGeom prst="rect">
            <a:avLst/>
          </a:prstGeom>
        </p:spPr>
      </p:pic>
      <p:pic>
        <p:nvPicPr>
          <p:cNvPr id="10" name="puce POLAND" descr="08_icone.png"/>
          <p:cNvPicPr>
            <a:picLocks noChangeAspect="1"/>
          </p:cNvPicPr>
          <p:nvPr/>
        </p:nvPicPr>
        <p:blipFill>
          <a:blip r:embed="rId4" cstate="print"/>
          <a:stretch>
            <a:fillRect/>
          </a:stretch>
        </p:blipFill>
        <p:spPr>
          <a:xfrm>
            <a:off x="4692941" y="2443973"/>
            <a:ext cx="186428" cy="180000"/>
          </a:xfrm>
          <a:prstGeom prst="rect">
            <a:avLst/>
          </a:prstGeom>
        </p:spPr>
      </p:pic>
      <p:pic>
        <p:nvPicPr>
          <p:cNvPr id="11" name="puce SLOVAKIA" descr="08_icone.png"/>
          <p:cNvPicPr>
            <a:picLocks noChangeAspect="1"/>
          </p:cNvPicPr>
          <p:nvPr/>
        </p:nvPicPr>
        <p:blipFill>
          <a:blip r:embed="rId4" cstate="print"/>
          <a:stretch>
            <a:fillRect/>
          </a:stretch>
        </p:blipFill>
        <p:spPr>
          <a:xfrm>
            <a:off x="4786657" y="2532541"/>
            <a:ext cx="199872" cy="192980"/>
          </a:xfrm>
          <a:prstGeom prst="rect">
            <a:avLst/>
          </a:prstGeom>
        </p:spPr>
      </p:pic>
      <p:pic>
        <p:nvPicPr>
          <p:cNvPr id="14" name="puce PORTUGAL" descr="08_icone.png"/>
          <p:cNvPicPr>
            <a:picLocks noChangeAspect="1"/>
          </p:cNvPicPr>
          <p:nvPr/>
        </p:nvPicPr>
        <p:blipFill>
          <a:blip r:embed="rId4" cstate="print"/>
          <a:stretch>
            <a:fillRect/>
          </a:stretch>
        </p:blipFill>
        <p:spPr>
          <a:xfrm>
            <a:off x="4144913" y="2828293"/>
            <a:ext cx="186428" cy="180000"/>
          </a:xfrm>
          <a:prstGeom prst="rect">
            <a:avLst/>
          </a:prstGeom>
        </p:spPr>
      </p:pic>
      <p:pic>
        <p:nvPicPr>
          <p:cNvPr id="15" name="puce SPAIN" descr="08_icone.png"/>
          <p:cNvPicPr>
            <a:picLocks noChangeAspect="1"/>
          </p:cNvPicPr>
          <p:nvPr/>
        </p:nvPicPr>
        <p:blipFill>
          <a:blip r:embed="rId4" cstate="print"/>
          <a:stretch>
            <a:fillRect/>
          </a:stretch>
        </p:blipFill>
        <p:spPr>
          <a:xfrm>
            <a:off x="4323611" y="2877066"/>
            <a:ext cx="186428" cy="180000"/>
          </a:xfrm>
          <a:prstGeom prst="rect">
            <a:avLst/>
          </a:prstGeom>
        </p:spPr>
      </p:pic>
      <p:pic>
        <p:nvPicPr>
          <p:cNvPr id="16" name="puce MEXICO" descr="08_icone.png"/>
          <p:cNvPicPr>
            <a:picLocks noChangeAspect="1"/>
          </p:cNvPicPr>
          <p:nvPr/>
        </p:nvPicPr>
        <p:blipFill>
          <a:blip r:embed="rId4" cstate="print"/>
          <a:stretch>
            <a:fillRect/>
          </a:stretch>
        </p:blipFill>
        <p:spPr>
          <a:xfrm>
            <a:off x="1826094" y="3302044"/>
            <a:ext cx="186428" cy="180000"/>
          </a:xfrm>
          <a:prstGeom prst="rect">
            <a:avLst/>
          </a:prstGeom>
        </p:spPr>
      </p:pic>
      <p:pic>
        <p:nvPicPr>
          <p:cNvPr id="17" name="puce BRAZIL" descr="08_icone.png"/>
          <p:cNvPicPr>
            <a:picLocks noChangeAspect="1"/>
          </p:cNvPicPr>
          <p:nvPr/>
        </p:nvPicPr>
        <p:blipFill>
          <a:blip r:embed="rId4" cstate="print"/>
          <a:stretch>
            <a:fillRect/>
          </a:stretch>
        </p:blipFill>
        <p:spPr>
          <a:xfrm>
            <a:off x="3116213" y="4202134"/>
            <a:ext cx="186428" cy="180000"/>
          </a:xfrm>
          <a:prstGeom prst="rect">
            <a:avLst/>
          </a:prstGeom>
        </p:spPr>
      </p:pic>
      <p:pic>
        <p:nvPicPr>
          <p:cNvPr id="18" name="puce CHILE" descr="08_icone.png"/>
          <p:cNvPicPr>
            <a:picLocks noChangeAspect="1"/>
          </p:cNvPicPr>
          <p:nvPr/>
        </p:nvPicPr>
        <p:blipFill>
          <a:blip r:embed="rId4" cstate="print"/>
          <a:stretch>
            <a:fillRect/>
          </a:stretch>
        </p:blipFill>
        <p:spPr>
          <a:xfrm>
            <a:off x="2536226" y="4701226"/>
            <a:ext cx="186428" cy="180000"/>
          </a:xfrm>
          <a:prstGeom prst="rect">
            <a:avLst/>
          </a:prstGeom>
        </p:spPr>
      </p:pic>
      <p:pic>
        <p:nvPicPr>
          <p:cNvPr id="19" name="puce AUSTRALIA" descr="08_icone.png"/>
          <p:cNvPicPr>
            <a:picLocks noChangeAspect="1"/>
          </p:cNvPicPr>
          <p:nvPr/>
        </p:nvPicPr>
        <p:blipFill>
          <a:blip r:embed="rId4" cstate="print"/>
          <a:stretch>
            <a:fillRect/>
          </a:stretch>
        </p:blipFill>
        <p:spPr>
          <a:xfrm>
            <a:off x="7715660" y="4723615"/>
            <a:ext cx="186428" cy="180000"/>
          </a:xfrm>
          <a:prstGeom prst="rect">
            <a:avLst/>
          </a:prstGeom>
        </p:spPr>
      </p:pic>
      <p:pic>
        <p:nvPicPr>
          <p:cNvPr id="20" name="puce NEW ZEALAND" descr="08_icone.png"/>
          <p:cNvPicPr>
            <a:picLocks noChangeAspect="1"/>
          </p:cNvPicPr>
          <p:nvPr/>
        </p:nvPicPr>
        <p:blipFill>
          <a:blip r:embed="rId4" cstate="print"/>
          <a:stretch>
            <a:fillRect/>
          </a:stretch>
        </p:blipFill>
        <p:spPr>
          <a:xfrm>
            <a:off x="8781036" y="5114184"/>
            <a:ext cx="186428" cy="180000"/>
          </a:xfrm>
          <a:prstGeom prst="rect">
            <a:avLst/>
          </a:prstGeom>
        </p:spPr>
      </p:pic>
      <p:grpSp>
        <p:nvGrpSpPr>
          <p:cNvPr id="25" name="MEXICO"/>
          <p:cNvGrpSpPr/>
          <p:nvPr/>
        </p:nvGrpSpPr>
        <p:grpSpPr>
          <a:xfrm>
            <a:off x="1051593" y="3293528"/>
            <a:ext cx="760048" cy="144000"/>
            <a:chOff x="800410" y="2935240"/>
            <a:chExt cx="909483" cy="172310"/>
          </a:xfrm>
        </p:grpSpPr>
        <p:sp>
          <p:nvSpPr>
            <p:cNvPr id="26" name="Rectangle à coins arrondis 25"/>
            <p:cNvSpPr/>
            <p:nvPr/>
          </p:nvSpPr>
          <p:spPr>
            <a:xfrm>
              <a:off x="800410" y="2935240"/>
              <a:ext cx="839617" cy="172310"/>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MEXICO</a:t>
              </a:r>
            </a:p>
          </p:txBody>
        </p:sp>
        <p:sp>
          <p:nvSpPr>
            <p:cNvPr id="27" name="Triangle isocèle 26"/>
            <p:cNvSpPr/>
            <p:nvPr/>
          </p:nvSpPr>
          <p:spPr>
            <a:xfrm rot="5400000">
              <a:off x="1567533" y="2959603"/>
              <a:ext cx="163145" cy="121574"/>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grpSp>
        <p:nvGrpSpPr>
          <p:cNvPr id="28" name="CHILE"/>
          <p:cNvGrpSpPr/>
          <p:nvPr/>
        </p:nvGrpSpPr>
        <p:grpSpPr>
          <a:xfrm>
            <a:off x="1872007" y="4681147"/>
            <a:ext cx="636489" cy="144000"/>
            <a:chOff x="948262" y="2931689"/>
            <a:chExt cx="761631" cy="172309"/>
          </a:xfrm>
        </p:grpSpPr>
        <p:sp>
          <p:nvSpPr>
            <p:cNvPr id="29" name="Rectangle à coins arrondis 28"/>
            <p:cNvSpPr/>
            <p:nvPr/>
          </p:nvSpPr>
          <p:spPr>
            <a:xfrm>
              <a:off x="948262" y="2931689"/>
              <a:ext cx="691767" cy="172309"/>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CHILE</a:t>
              </a:r>
            </a:p>
          </p:txBody>
        </p:sp>
        <p:sp>
          <p:nvSpPr>
            <p:cNvPr id="30" name="Triangle isocèle 29"/>
            <p:cNvSpPr/>
            <p:nvPr/>
          </p:nvSpPr>
          <p:spPr>
            <a:xfrm rot="5400000">
              <a:off x="1567533" y="2959603"/>
              <a:ext cx="163145" cy="121574"/>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grpSp>
        <p:nvGrpSpPr>
          <p:cNvPr id="31" name="BRAZIL"/>
          <p:cNvGrpSpPr/>
          <p:nvPr/>
        </p:nvGrpSpPr>
        <p:grpSpPr>
          <a:xfrm>
            <a:off x="3309724" y="4190506"/>
            <a:ext cx="699237" cy="144000"/>
            <a:chOff x="810395" y="2935225"/>
            <a:chExt cx="836715" cy="172309"/>
          </a:xfrm>
        </p:grpSpPr>
        <p:sp>
          <p:nvSpPr>
            <p:cNvPr id="32" name="Rectangle à coins arrondis 31"/>
            <p:cNvSpPr/>
            <p:nvPr/>
          </p:nvSpPr>
          <p:spPr>
            <a:xfrm>
              <a:off x="875730" y="2935225"/>
              <a:ext cx="771380" cy="172309"/>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BRAZIL</a:t>
              </a:r>
            </a:p>
          </p:txBody>
        </p:sp>
        <p:sp>
          <p:nvSpPr>
            <p:cNvPr id="33" name="Triangle isocèle 32"/>
            <p:cNvSpPr/>
            <p:nvPr/>
          </p:nvSpPr>
          <p:spPr>
            <a:xfrm rot="16200000" flipH="1">
              <a:off x="789609" y="2959604"/>
              <a:ext cx="163145" cy="121574"/>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grpSp>
        <p:nvGrpSpPr>
          <p:cNvPr id="34" name="SPAIN"/>
          <p:cNvGrpSpPr/>
          <p:nvPr/>
        </p:nvGrpSpPr>
        <p:grpSpPr>
          <a:xfrm>
            <a:off x="4164270" y="2995883"/>
            <a:ext cx="644637" cy="203490"/>
            <a:chOff x="875730" y="2832222"/>
            <a:chExt cx="771380" cy="243498"/>
          </a:xfrm>
        </p:grpSpPr>
        <p:sp>
          <p:nvSpPr>
            <p:cNvPr id="35" name="Rectangle à coins arrondis 34"/>
            <p:cNvSpPr/>
            <p:nvPr/>
          </p:nvSpPr>
          <p:spPr>
            <a:xfrm>
              <a:off x="875730" y="2903408"/>
              <a:ext cx="771380" cy="172312"/>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SPAIN</a:t>
              </a:r>
            </a:p>
          </p:txBody>
        </p:sp>
        <p:sp>
          <p:nvSpPr>
            <p:cNvPr id="36" name="Triangle isocèle 35"/>
            <p:cNvSpPr/>
            <p:nvPr/>
          </p:nvSpPr>
          <p:spPr>
            <a:xfrm flipH="1">
              <a:off x="1072287" y="2832222"/>
              <a:ext cx="163145" cy="94085"/>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grpSp>
        <p:nvGrpSpPr>
          <p:cNvPr id="40" name="ROMANIA"/>
          <p:cNvGrpSpPr/>
          <p:nvPr/>
        </p:nvGrpSpPr>
        <p:grpSpPr>
          <a:xfrm>
            <a:off x="5001988" y="2451639"/>
            <a:ext cx="828790" cy="208934"/>
            <a:chOff x="875729" y="2871513"/>
            <a:chExt cx="991737" cy="250009"/>
          </a:xfrm>
        </p:grpSpPr>
        <p:sp>
          <p:nvSpPr>
            <p:cNvPr id="41" name="Rectangle à coins arrondis 40"/>
            <p:cNvSpPr/>
            <p:nvPr/>
          </p:nvSpPr>
          <p:spPr>
            <a:xfrm>
              <a:off x="875729" y="2871513"/>
              <a:ext cx="991737" cy="172312"/>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ROMANIA</a:t>
              </a:r>
            </a:p>
          </p:txBody>
        </p:sp>
        <p:sp>
          <p:nvSpPr>
            <p:cNvPr id="42" name="Triangle isocèle 41"/>
            <p:cNvSpPr/>
            <p:nvPr/>
          </p:nvSpPr>
          <p:spPr>
            <a:xfrm rot="10800000" flipH="1">
              <a:off x="902918" y="3029183"/>
              <a:ext cx="163144" cy="92339"/>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grpSp>
        <p:nvGrpSpPr>
          <p:cNvPr id="52" name="FRANCE"/>
          <p:cNvGrpSpPr/>
          <p:nvPr/>
        </p:nvGrpSpPr>
        <p:grpSpPr>
          <a:xfrm>
            <a:off x="3679899" y="2711282"/>
            <a:ext cx="764713" cy="144000"/>
            <a:chOff x="916870" y="2931751"/>
            <a:chExt cx="915064" cy="172313"/>
          </a:xfrm>
        </p:grpSpPr>
        <p:sp>
          <p:nvSpPr>
            <p:cNvPr id="53" name="Rectangle à coins arrondis 52"/>
            <p:cNvSpPr/>
            <p:nvPr/>
          </p:nvSpPr>
          <p:spPr>
            <a:xfrm>
              <a:off x="916870" y="2931751"/>
              <a:ext cx="839141" cy="172313"/>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FRANCE</a:t>
              </a:r>
            </a:p>
          </p:txBody>
        </p:sp>
        <p:sp>
          <p:nvSpPr>
            <p:cNvPr id="54" name="Triangle isocèle 53"/>
            <p:cNvSpPr/>
            <p:nvPr/>
          </p:nvSpPr>
          <p:spPr>
            <a:xfrm rot="5400000">
              <a:off x="1689574" y="2959605"/>
              <a:ext cx="163145" cy="121574"/>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grpSp>
        <p:nvGrpSpPr>
          <p:cNvPr id="55" name="PORTUGAL"/>
          <p:cNvGrpSpPr/>
          <p:nvPr/>
        </p:nvGrpSpPr>
        <p:grpSpPr>
          <a:xfrm>
            <a:off x="3384491" y="2924796"/>
            <a:ext cx="842814" cy="212931"/>
            <a:chOff x="747489" y="2842172"/>
            <a:chExt cx="1008521" cy="254795"/>
          </a:xfrm>
        </p:grpSpPr>
        <p:sp>
          <p:nvSpPr>
            <p:cNvPr id="56" name="Rectangle à coins arrondis 55"/>
            <p:cNvSpPr/>
            <p:nvPr/>
          </p:nvSpPr>
          <p:spPr>
            <a:xfrm>
              <a:off x="747489" y="2924655"/>
              <a:ext cx="1008521" cy="172312"/>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PORTUGAL</a:t>
              </a:r>
            </a:p>
          </p:txBody>
        </p:sp>
        <p:sp>
          <p:nvSpPr>
            <p:cNvPr id="57" name="Triangle isocèle 56"/>
            <p:cNvSpPr/>
            <p:nvPr/>
          </p:nvSpPr>
          <p:spPr>
            <a:xfrm>
              <a:off x="1561477" y="2842172"/>
              <a:ext cx="163145" cy="121574"/>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grpSp>
        <p:nvGrpSpPr>
          <p:cNvPr id="58" name="SLOVAKIA"/>
          <p:cNvGrpSpPr/>
          <p:nvPr/>
        </p:nvGrpSpPr>
        <p:grpSpPr>
          <a:xfrm>
            <a:off x="4823386" y="2321302"/>
            <a:ext cx="828788" cy="207752"/>
            <a:chOff x="875729" y="2903405"/>
            <a:chExt cx="991737" cy="248599"/>
          </a:xfrm>
        </p:grpSpPr>
        <p:sp>
          <p:nvSpPr>
            <p:cNvPr id="59" name="Rectangle à coins arrondis 58"/>
            <p:cNvSpPr/>
            <p:nvPr/>
          </p:nvSpPr>
          <p:spPr>
            <a:xfrm>
              <a:off x="875729" y="2903405"/>
              <a:ext cx="991737" cy="172312"/>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SLOVAKIA</a:t>
              </a:r>
            </a:p>
          </p:txBody>
        </p:sp>
        <p:sp>
          <p:nvSpPr>
            <p:cNvPr id="60" name="Triangle isocèle 59"/>
            <p:cNvSpPr/>
            <p:nvPr/>
          </p:nvSpPr>
          <p:spPr>
            <a:xfrm rot="10800000" flipH="1">
              <a:off x="920625" y="3057687"/>
              <a:ext cx="163145" cy="94317"/>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grpSp>
        <p:nvGrpSpPr>
          <p:cNvPr id="61" name="NEW ZEALAND"/>
          <p:cNvGrpSpPr/>
          <p:nvPr/>
        </p:nvGrpSpPr>
        <p:grpSpPr>
          <a:xfrm>
            <a:off x="7595672" y="5304774"/>
            <a:ext cx="1421864" cy="215182"/>
            <a:chOff x="225246" y="2832223"/>
            <a:chExt cx="1421864" cy="215182"/>
          </a:xfrm>
        </p:grpSpPr>
        <p:sp>
          <p:nvSpPr>
            <p:cNvPr id="62" name="Rectangle à coins arrondis 61"/>
            <p:cNvSpPr/>
            <p:nvPr/>
          </p:nvSpPr>
          <p:spPr>
            <a:xfrm>
              <a:off x="225246" y="2903405"/>
              <a:ext cx="1421864" cy="144000"/>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NEW ZEALAND</a:t>
              </a:r>
            </a:p>
          </p:txBody>
        </p:sp>
        <p:sp>
          <p:nvSpPr>
            <p:cNvPr id="63" name="Triangle isocèle 62"/>
            <p:cNvSpPr/>
            <p:nvPr/>
          </p:nvSpPr>
          <p:spPr>
            <a:xfrm flipH="1">
              <a:off x="1404017" y="2832223"/>
              <a:ext cx="163145" cy="121574"/>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smtClean="0"/>
            </a:p>
          </p:txBody>
        </p:sp>
      </p:grpSp>
      <p:grpSp>
        <p:nvGrpSpPr>
          <p:cNvPr id="64" name="AUSTRALIA"/>
          <p:cNvGrpSpPr/>
          <p:nvPr/>
        </p:nvGrpSpPr>
        <p:grpSpPr>
          <a:xfrm>
            <a:off x="7324138" y="4466575"/>
            <a:ext cx="955197" cy="230390"/>
            <a:chOff x="364066" y="2949960"/>
            <a:chExt cx="1143000" cy="275686"/>
          </a:xfrm>
        </p:grpSpPr>
        <p:sp>
          <p:nvSpPr>
            <p:cNvPr id="65" name="Rectangle à coins arrondis 64"/>
            <p:cNvSpPr/>
            <p:nvPr/>
          </p:nvSpPr>
          <p:spPr>
            <a:xfrm>
              <a:off x="364066" y="2949960"/>
              <a:ext cx="1143000" cy="172311"/>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AUSTRALIA</a:t>
              </a:r>
            </a:p>
          </p:txBody>
        </p:sp>
        <p:sp>
          <p:nvSpPr>
            <p:cNvPr id="66" name="Triangle isocèle 65"/>
            <p:cNvSpPr/>
            <p:nvPr/>
          </p:nvSpPr>
          <p:spPr>
            <a:xfrm flipH="1" flipV="1">
              <a:off x="857957" y="3104072"/>
              <a:ext cx="163145" cy="121574"/>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pic>
        <p:nvPicPr>
          <p:cNvPr id="68" name="puce SINGAPORE" descr="08_icone.png"/>
          <p:cNvPicPr>
            <a:picLocks noChangeAspect="1"/>
          </p:cNvPicPr>
          <p:nvPr/>
        </p:nvPicPr>
        <p:blipFill>
          <a:blip r:embed="rId4" cstate="print"/>
          <a:stretch>
            <a:fillRect/>
          </a:stretch>
        </p:blipFill>
        <p:spPr>
          <a:xfrm>
            <a:off x="6912563" y="3913845"/>
            <a:ext cx="186428" cy="180000"/>
          </a:xfrm>
          <a:prstGeom prst="rect">
            <a:avLst/>
          </a:prstGeom>
        </p:spPr>
      </p:pic>
      <p:grpSp>
        <p:nvGrpSpPr>
          <p:cNvPr id="69" name="SINGAPORE"/>
          <p:cNvGrpSpPr/>
          <p:nvPr/>
        </p:nvGrpSpPr>
        <p:grpSpPr>
          <a:xfrm>
            <a:off x="6530769" y="3649593"/>
            <a:ext cx="955197" cy="227848"/>
            <a:chOff x="364066" y="2952999"/>
            <a:chExt cx="1143000" cy="272647"/>
          </a:xfrm>
        </p:grpSpPr>
        <p:sp>
          <p:nvSpPr>
            <p:cNvPr id="70" name="Rectangle à coins arrondis 69"/>
            <p:cNvSpPr/>
            <p:nvPr/>
          </p:nvSpPr>
          <p:spPr>
            <a:xfrm>
              <a:off x="364066" y="2952999"/>
              <a:ext cx="1143000" cy="172313"/>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SINGAPORE</a:t>
              </a:r>
            </a:p>
          </p:txBody>
        </p:sp>
        <p:sp>
          <p:nvSpPr>
            <p:cNvPr id="71" name="Triangle isocèle 70"/>
            <p:cNvSpPr/>
            <p:nvPr/>
          </p:nvSpPr>
          <p:spPr>
            <a:xfrm flipH="1" flipV="1">
              <a:off x="857957" y="3104072"/>
              <a:ext cx="163145" cy="121574"/>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pic>
        <p:nvPicPr>
          <p:cNvPr id="72" name="puce TAIWAN" descr="08_icone.png"/>
          <p:cNvPicPr>
            <a:picLocks noChangeAspect="1"/>
          </p:cNvPicPr>
          <p:nvPr/>
        </p:nvPicPr>
        <p:blipFill>
          <a:blip r:embed="rId4" cstate="print"/>
          <a:stretch>
            <a:fillRect/>
          </a:stretch>
        </p:blipFill>
        <p:spPr>
          <a:xfrm>
            <a:off x="7280720" y="3195849"/>
            <a:ext cx="186428" cy="180000"/>
          </a:xfrm>
          <a:prstGeom prst="rect">
            <a:avLst/>
          </a:prstGeom>
        </p:spPr>
      </p:pic>
      <p:grpSp>
        <p:nvGrpSpPr>
          <p:cNvPr id="73" name="TAIWAN"/>
          <p:cNvGrpSpPr/>
          <p:nvPr/>
        </p:nvGrpSpPr>
        <p:grpSpPr>
          <a:xfrm>
            <a:off x="6991778" y="2931591"/>
            <a:ext cx="760539" cy="227852"/>
            <a:chOff x="486817" y="2952994"/>
            <a:chExt cx="910070" cy="272652"/>
          </a:xfrm>
        </p:grpSpPr>
        <p:sp>
          <p:nvSpPr>
            <p:cNvPr id="74" name="Rectangle à coins arrondis 73"/>
            <p:cNvSpPr/>
            <p:nvPr/>
          </p:nvSpPr>
          <p:spPr>
            <a:xfrm>
              <a:off x="486817" y="2952994"/>
              <a:ext cx="910070" cy="172313"/>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TAIWAN</a:t>
              </a:r>
            </a:p>
          </p:txBody>
        </p:sp>
        <p:sp>
          <p:nvSpPr>
            <p:cNvPr id="75" name="Triangle isocèle 74"/>
            <p:cNvSpPr/>
            <p:nvPr/>
          </p:nvSpPr>
          <p:spPr>
            <a:xfrm flipH="1" flipV="1">
              <a:off x="857957" y="3104072"/>
              <a:ext cx="163145" cy="121574"/>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pic>
        <p:nvPicPr>
          <p:cNvPr id="76" name="puce CANADA" descr="08_icone.png"/>
          <p:cNvPicPr>
            <a:picLocks noChangeAspect="1"/>
          </p:cNvPicPr>
          <p:nvPr/>
        </p:nvPicPr>
        <p:blipFill>
          <a:blip r:embed="rId4" cstate="print"/>
          <a:stretch>
            <a:fillRect/>
          </a:stretch>
        </p:blipFill>
        <p:spPr>
          <a:xfrm>
            <a:off x="1700218" y="2268405"/>
            <a:ext cx="186428" cy="180000"/>
          </a:xfrm>
          <a:prstGeom prst="rect">
            <a:avLst/>
          </a:prstGeom>
        </p:spPr>
      </p:pic>
      <p:grpSp>
        <p:nvGrpSpPr>
          <p:cNvPr id="77" name="CANADA"/>
          <p:cNvGrpSpPr/>
          <p:nvPr/>
        </p:nvGrpSpPr>
        <p:grpSpPr>
          <a:xfrm>
            <a:off x="1410399" y="2009444"/>
            <a:ext cx="768600" cy="224904"/>
            <a:chOff x="483383" y="2956522"/>
            <a:chExt cx="919716" cy="269124"/>
          </a:xfrm>
        </p:grpSpPr>
        <p:sp>
          <p:nvSpPr>
            <p:cNvPr id="78" name="Rectangle à coins arrondis 77"/>
            <p:cNvSpPr/>
            <p:nvPr/>
          </p:nvSpPr>
          <p:spPr>
            <a:xfrm>
              <a:off x="483383" y="2956522"/>
              <a:ext cx="919716" cy="172313"/>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CANADA</a:t>
              </a:r>
            </a:p>
          </p:txBody>
        </p:sp>
        <p:sp>
          <p:nvSpPr>
            <p:cNvPr id="79" name="Triangle isocèle 78"/>
            <p:cNvSpPr/>
            <p:nvPr/>
          </p:nvSpPr>
          <p:spPr>
            <a:xfrm flipH="1" flipV="1">
              <a:off x="857957" y="3104072"/>
              <a:ext cx="163145" cy="121574"/>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pic>
        <p:nvPicPr>
          <p:cNvPr id="88" name="puce ITALY" descr="08_icone.png"/>
          <p:cNvPicPr>
            <a:picLocks noChangeAspect="1"/>
          </p:cNvPicPr>
          <p:nvPr/>
        </p:nvPicPr>
        <p:blipFill>
          <a:blip r:embed="rId4" cstate="print"/>
          <a:stretch>
            <a:fillRect/>
          </a:stretch>
        </p:blipFill>
        <p:spPr>
          <a:xfrm>
            <a:off x="4663714" y="2736797"/>
            <a:ext cx="186428" cy="180000"/>
          </a:xfrm>
          <a:prstGeom prst="rect">
            <a:avLst/>
          </a:prstGeom>
        </p:spPr>
      </p:pic>
      <p:grpSp>
        <p:nvGrpSpPr>
          <p:cNvPr id="49" name="BELGIUM"/>
          <p:cNvGrpSpPr/>
          <p:nvPr/>
        </p:nvGrpSpPr>
        <p:grpSpPr>
          <a:xfrm>
            <a:off x="3816058" y="2257034"/>
            <a:ext cx="778364" cy="219103"/>
            <a:chOff x="841922" y="2945906"/>
            <a:chExt cx="931399" cy="262183"/>
          </a:xfrm>
        </p:grpSpPr>
        <p:sp>
          <p:nvSpPr>
            <p:cNvPr id="50" name="Rectangle à coins arrondis 49"/>
            <p:cNvSpPr/>
            <p:nvPr/>
          </p:nvSpPr>
          <p:spPr>
            <a:xfrm>
              <a:off x="841922" y="2945906"/>
              <a:ext cx="931399" cy="172313"/>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BELGIUM</a:t>
              </a:r>
            </a:p>
          </p:txBody>
        </p:sp>
        <p:sp>
          <p:nvSpPr>
            <p:cNvPr id="51" name="Triangle isocèle 50"/>
            <p:cNvSpPr/>
            <p:nvPr/>
          </p:nvSpPr>
          <p:spPr>
            <a:xfrm rot="10800000">
              <a:off x="1553664" y="3086515"/>
              <a:ext cx="163145" cy="121574"/>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pic>
        <p:nvPicPr>
          <p:cNvPr id="96" name="puce ISRAEL" descr="08_icone.png"/>
          <p:cNvPicPr>
            <a:picLocks noChangeAspect="1"/>
          </p:cNvPicPr>
          <p:nvPr/>
        </p:nvPicPr>
        <p:blipFill>
          <a:blip r:embed="rId4" cstate="print"/>
          <a:stretch>
            <a:fillRect/>
          </a:stretch>
        </p:blipFill>
        <p:spPr>
          <a:xfrm>
            <a:off x="5313036" y="3101555"/>
            <a:ext cx="186428" cy="180000"/>
          </a:xfrm>
          <a:prstGeom prst="rect">
            <a:avLst/>
          </a:prstGeom>
        </p:spPr>
      </p:pic>
      <p:grpSp>
        <p:nvGrpSpPr>
          <p:cNvPr id="100" name="LEBANON"/>
          <p:cNvGrpSpPr/>
          <p:nvPr/>
        </p:nvGrpSpPr>
        <p:grpSpPr>
          <a:xfrm>
            <a:off x="5517361" y="3101279"/>
            <a:ext cx="754188" cy="143999"/>
            <a:chOff x="810395" y="2903407"/>
            <a:chExt cx="902471" cy="172313"/>
          </a:xfrm>
        </p:grpSpPr>
        <p:sp>
          <p:nvSpPr>
            <p:cNvPr id="101" name="Rectangle à coins arrondis 100"/>
            <p:cNvSpPr/>
            <p:nvPr/>
          </p:nvSpPr>
          <p:spPr>
            <a:xfrm>
              <a:off x="875730" y="2903407"/>
              <a:ext cx="837136" cy="172313"/>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1100" b="1" dirty="0" smtClean="0"/>
                <a:t>LEBANON</a:t>
              </a:r>
            </a:p>
          </p:txBody>
        </p:sp>
        <p:sp>
          <p:nvSpPr>
            <p:cNvPr id="102" name="Triangle isocèle 101"/>
            <p:cNvSpPr/>
            <p:nvPr/>
          </p:nvSpPr>
          <p:spPr>
            <a:xfrm rot="16200000" flipH="1">
              <a:off x="782889" y="2937710"/>
              <a:ext cx="163146" cy="108133"/>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pic>
        <p:nvPicPr>
          <p:cNvPr id="106" name="puce LEBANON" descr="08_icone.png"/>
          <p:cNvPicPr>
            <a:picLocks noChangeAspect="1"/>
          </p:cNvPicPr>
          <p:nvPr/>
        </p:nvPicPr>
        <p:blipFill>
          <a:blip r:embed="rId4" cstate="print"/>
          <a:stretch>
            <a:fillRect/>
          </a:stretch>
        </p:blipFill>
        <p:spPr>
          <a:xfrm>
            <a:off x="5350029" y="3040892"/>
            <a:ext cx="186428" cy="180000"/>
          </a:xfrm>
          <a:prstGeom prst="rect">
            <a:avLst/>
          </a:prstGeom>
        </p:spPr>
      </p:pic>
      <p:pic>
        <p:nvPicPr>
          <p:cNvPr id="97" name="puce VENEZUELA" descr="08_icone.png"/>
          <p:cNvPicPr>
            <a:picLocks noChangeAspect="1"/>
          </p:cNvPicPr>
          <p:nvPr/>
        </p:nvPicPr>
        <p:blipFill>
          <a:blip r:embed="rId4" cstate="print"/>
          <a:stretch>
            <a:fillRect/>
          </a:stretch>
        </p:blipFill>
        <p:spPr>
          <a:xfrm>
            <a:off x="2691036" y="3755829"/>
            <a:ext cx="186428" cy="180000"/>
          </a:xfrm>
          <a:prstGeom prst="rect">
            <a:avLst/>
          </a:prstGeom>
        </p:spPr>
      </p:pic>
      <p:grpSp>
        <p:nvGrpSpPr>
          <p:cNvPr id="98" name="VENEZUELA"/>
          <p:cNvGrpSpPr/>
          <p:nvPr/>
        </p:nvGrpSpPr>
        <p:grpSpPr>
          <a:xfrm>
            <a:off x="2389647" y="3537255"/>
            <a:ext cx="768600" cy="230816"/>
            <a:chOff x="483383" y="2949447"/>
            <a:chExt cx="919716" cy="276199"/>
          </a:xfrm>
        </p:grpSpPr>
        <p:sp>
          <p:nvSpPr>
            <p:cNvPr id="99" name="Rectangle à coins arrondis 98"/>
            <p:cNvSpPr/>
            <p:nvPr/>
          </p:nvSpPr>
          <p:spPr>
            <a:xfrm>
              <a:off x="483383" y="2949447"/>
              <a:ext cx="919716" cy="172313"/>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1100" b="1" dirty="0" smtClean="0"/>
                <a:t>VENEZUELA</a:t>
              </a:r>
            </a:p>
          </p:txBody>
        </p:sp>
        <p:sp>
          <p:nvSpPr>
            <p:cNvPr id="103" name="Triangle isocèle 102"/>
            <p:cNvSpPr/>
            <p:nvPr/>
          </p:nvSpPr>
          <p:spPr>
            <a:xfrm flipH="1" flipV="1">
              <a:off x="857957" y="3104072"/>
              <a:ext cx="163145" cy="121574"/>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pic>
        <p:nvPicPr>
          <p:cNvPr id="104" name="puce USA" descr="08_icone.png"/>
          <p:cNvPicPr>
            <a:picLocks noChangeAspect="1"/>
          </p:cNvPicPr>
          <p:nvPr/>
        </p:nvPicPr>
        <p:blipFill>
          <a:blip r:embed="rId4" cstate="print"/>
          <a:stretch>
            <a:fillRect/>
          </a:stretch>
        </p:blipFill>
        <p:spPr>
          <a:xfrm>
            <a:off x="2377342" y="2792962"/>
            <a:ext cx="186428" cy="180000"/>
          </a:xfrm>
          <a:prstGeom prst="rect">
            <a:avLst/>
          </a:prstGeom>
        </p:spPr>
      </p:pic>
      <p:grpSp>
        <p:nvGrpSpPr>
          <p:cNvPr id="105" name="USA"/>
          <p:cNvGrpSpPr/>
          <p:nvPr/>
        </p:nvGrpSpPr>
        <p:grpSpPr>
          <a:xfrm>
            <a:off x="1583836" y="2798381"/>
            <a:ext cx="757088" cy="143999"/>
            <a:chOff x="800410" y="2945869"/>
            <a:chExt cx="905941" cy="172310"/>
          </a:xfrm>
        </p:grpSpPr>
        <p:sp>
          <p:nvSpPr>
            <p:cNvPr id="107" name="Rectangle à coins arrondis 106"/>
            <p:cNvSpPr/>
            <p:nvPr/>
          </p:nvSpPr>
          <p:spPr>
            <a:xfrm>
              <a:off x="800410" y="2945869"/>
              <a:ext cx="839617" cy="172310"/>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USA</a:t>
              </a:r>
            </a:p>
          </p:txBody>
        </p:sp>
        <p:sp>
          <p:nvSpPr>
            <p:cNvPr id="108" name="Triangle isocèle 107"/>
            <p:cNvSpPr/>
            <p:nvPr/>
          </p:nvSpPr>
          <p:spPr>
            <a:xfrm rot="5400000">
              <a:off x="1563992" y="2973768"/>
              <a:ext cx="163145" cy="121573"/>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grpSp>
        <p:nvGrpSpPr>
          <p:cNvPr id="85" name="ISRAEL"/>
          <p:cNvGrpSpPr/>
          <p:nvPr/>
        </p:nvGrpSpPr>
        <p:grpSpPr>
          <a:xfrm>
            <a:off x="5304225" y="3283131"/>
            <a:ext cx="600990" cy="203833"/>
            <a:chOff x="875730" y="2831811"/>
            <a:chExt cx="719152" cy="243908"/>
          </a:xfrm>
        </p:grpSpPr>
        <p:sp>
          <p:nvSpPr>
            <p:cNvPr id="86" name="Rectangle à coins arrondis 85"/>
            <p:cNvSpPr/>
            <p:nvPr/>
          </p:nvSpPr>
          <p:spPr>
            <a:xfrm>
              <a:off x="875730" y="2903407"/>
              <a:ext cx="719152" cy="172312"/>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ISRAEL</a:t>
              </a:r>
            </a:p>
          </p:txBody>
        </p:sp>
        <p:sp>
          <p:nvSpPr>
            <p:cNvPr id="87" name="Triangle isocèle 86"/>
            <p:cNvSpPr/>
            <p:nvPr/>
          </p:nvSpPr>
          <p:spPr>
            <a:xfrm flipH="1">
              <a:off x="910002" y="2831811"/>
              <a:ext cx="163145" cy="88600"/>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pic>
        <p:nvPicPr>
          <p:cNvPr id="109" name="puce CROATIA" descr="08_icone.png"/>
          <p:cNvPicPr>
            <a:picLocks noChangeAspect="1"/>
          </p:cNvPicPr>
          <p:nvPr/>
        </p:nvPicPr>
        <p:blipFill>
          <a:blip r:embed="rId4" cstate="print"/>
          <a:stretch>
            <a:fillRect/>
          </a:stretch>
        </p:blipFill>
        <p:spPr>
          <a:xfrm>
            <a:off x="4786519" y="2685011"/>
            <a:ext cx="186428" cy="180000"/>
          </a:xfrm>
          <a:prstGeom prst="rect">
            <a:avLst/>
          </a:prstGeom>
        </p:spPr>
      </p:pic>
      <p:grpSp>
        <p:nvGrpSpPr>
          <p:cNvPr id="43" name="POLAND"/>
          <p:cNvGrpSpPr/>
          <p:nvPr/>
        </p:nvGrpSpPr>
        <p:grpSpPr>
          <a:xfrm>
            <a:off x="4700237" y="2180500"/>
            <a:ext cx="714729" cy="206517"/>
            <a:chOff x="861565" y="2914030"/>
            <a:chExt cx="855253" cy="247119"/>
          </a:xfrm>
        </p:grpSpPr>
        <p:sp>
          <p:nvSpPr>
            <p:cNvPr id="44" name="Rectangle à coins arrondis 43"/>
            <p:cNvSpPr/>
            <p:nvPr/>
          </p:nvSpPr>
          <p:spPr>
            <a:xfrm>
              <a:off x="861565" y="2914030"/>
              <a:ext cx="855253" cy="172312"/>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POLAND</a:t>
              </a:r>
            </a:p>
          </p:txBody>
        </p:sp>
        <p:sp>
          <p:nvSpPr>
            <p:cNvPr id="45" name="Triangle isocèle 44"/>
            <p:cNvSpPr/>
            <p:nvPr/>
          </p:nvSpPr>
          <p:spPr>
            <a:xfrm rot="10800000" flipH="1">
              <a:off x="880096" y="3066833"/>
              <a:ext cx="163145" cy="94316"/>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grpSp>
        <p:nvGrpSpPr>
          <p:cNvPr id="46" name="THE NETHERLANDS"/>
          <p:cNvGrpSpPr/>
          <p:nvPr/>
        </p:nvGrpSpPr>
        <p:grpSpPr>
          <a:xfrm>
            <a:off x="3483632" y="2100424"/>
            <a:ext cx="1282598" cy="223315"/>
            <a:chOff x="687240" y="2921117"/>
            <a:chExt cx="1534772" cy="267222"/>
          </a:xfrm>
        </p:grpSpPr>
        <p:sp>
          <p:nvSpPr>
            <p:cNvPr id="47" name="Rectangle à coins arrondis 46"/>
            <p:cNvSpPr/>
            <p:nvPr/>
          </p:nvSpPr>
          <p:spPr>
            <a:xfrm>
              <a:off x="687240" y="2921117"/>
              <a:ext cx="1534772" cy="172313"/>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1100" b="1" dirty="0" smtClean="0"/>
                <a:t>THE NETHERLANDS</a:t>
              </a:r>
            </a:p>
          </p:txBody>
        </p:sp>
        <p:sp>
          <p:nvSpPr>
            <p:cNvPr id="48" name="Triangle isocèle 47"/>
            <p:cNvSpPr/>
            <p:nvPr/>
          </p:nvSpPr>
          <p:spPr>
            <a:xfrm rot="10800000" flipH="1">
              <a:off x="2025693" y="3066764"/>
              <a:ext cx="163145" cy="121575"/>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pic>
        <p:nvPicPr>
          <p:cNvPr id="113" name="puce AUSTRIA" descr="08_icone.png"/>
          <p:cNvPicPr>
            <a:picLocks noChangeAspect="1"/>
          </p:cNvPicPr>
          <p:nvPr/>
        </p:nvPicPr>
        <p:blipFill>
          <a:blip r:embed="rId4" cstate="print"/>
          <a:stretch>
            <a:fillRect/>
          </a:stretch>
        </p:blipFill>
        <p:spPr>
          <a:xfrm>
            <a:off x="4649219" y="2591983"/>
            <a:ext cx="186428" cy="180000"/>
          </a:xfrm>
          <a:prstGeom prst="rect">
            <a:avLst/>
          </a:prstGeom>
        </p:spPr>
      </p:pic>
      <p:grpSp>
        <p:nvGrpSpPr>
          <p:cNvPr id="114" name="AUSTRIA"/>
          <p:cNvGrpSpPr/>
          <p:nvPr/>
        </p:nvGrpSpPr>
        <p:grpSpPr>
          <a:xfrm>
            <a:off x="5127598" y="2749896"/>
            <a:ext cx="642757" cy="144000"/>
            <a:chOff x="810396" y="2903409"/>
            <a:chExt cx="786138" cy="172312"/>
          </a:xfrm>
        </p:grpSpPr>
        <p:sp>
          <p:nvSpPr>
            <p:cNvPr id="115" name="Rectangle à coins arrondis 114"/>
            <p:cNvSpPr/>
            <p:nvPr/>
          </p:nvSpPr>
          <p:spPr>
            <a:xfrm>
              <a:off x="875732" y="2903409"/>
              <a:ext cx="720802" cy="172312"/>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1100" b="1" dirty="0" smtClean="0"/>
                <a:t>AUSTRIA</a:t>
              </a:r>
            </a:p>
          </p:txBody>
        </p:sp>
        <p:sp>
          <p:nvSpPr>
            <p:cNvPr id="116" name="Triangle isocèle 115"/>
            <p:cNvSpPr/>
            <p:nvPr/>
          </p:nvSpPr>
          <p:spPr>
            <a:xfrm rot="16200000" flipH="1">
              <a:off x="779866" y="2940727"/>
              <a:ext cx="163146" cy="102086"/>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grpSp>
        <p:nvGrpSpPr>
          <p:cNvPr id="117" name="CYPRUS"/>
          <p:cNvGrpSpPr/>
          <p:nvPr/>
        </p:nvGrpSpPr>
        <p:grpSpPr>
          <a:xfrm>
            <a:off x="5441902" y="2925206"/>
            <a:ext cx="600834" cy="143999"/>
            <a:chOff x="810395" y="2903407"/>
            <a:chExt cx="718966" cy="172313"/>
          </a:xfrm>
        </p:grpSpPr>
        <p:sp>
          <p:nvSpPr>
            <p:cNvPr id="118" name="Rectangle à coins arrondis 117"/>
            <p:cNvSpPr/>
            <p:nvPr/>
          </p:nvSpPr>
          <p:spPr>
            <a:xfrm>
              <a:off x="875731" y="2903407"/>
              <a:ext cx="653630" cy="172313"/>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1100" b="1" dirty="0" smtClean="0"/>
                <a:t>CYPRUS</a:t>
              </a:r>
            </a:p>
          </p:txBody>
        </p:sp>
        <p:sp>
          <p:nvSpPr>
            <p:cNvPr id="119" name="Triangle isocèle 118"/>
            <p:cNvSpPr/>
            <p:nvPr/>
          </p:nvSpPr>
          <p:spPr>
            <a:xfrm rot="16200000" flipH="1">
              <a:off x="782889" y="2937710"/>
              <a:ext cx="163146" cy="108133"/>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pic>
        <p:nvPicPr>
          <p:cNvPr id="120" name="puce CYPRUS" descr="08_icone.png"/>
          <p:cNvPicPr>
            <a:picLocks noChangeAspect="1"/>
          </p:cNvPicPr>
          <p:nvPr/>
        </p:nvPicPr>
        <p:blipFill>
          <a:blip r:embed="rId4" cstate="print"/>
          <a:stretch>
            <a:fillRect/>
          </a:stretch>
        </p:blipFill>
        <p:spPr>
          <a:xfrm>
            <a:off x="5179871" y="2968392"/>
            <a:ext cx="186428" cy="180000"/>
          </a:xfrm>
          <a:prstGeom prst="rect">
            <a:avLst/>
          </a:prstGeom>
        </p:spPr>
      </p:pic>
      <p:grpSp>
        <p:nvGrpSpPr>
          <p:cNvPr id="110" name="CROATIA"/>
          <p:cNvGrpSpPr/>
          <p:nvPr/>
        </p:nvGrpSpPr>
        <p:grpSpPr>
          <a:xfrm>
            <a:off x="4808741" y="2834187"/>
            <a:ext cx="598721" cy="202207"/>
            <a:chOff x="1039572" y="2817958"/>
            <a:chExt cx="716437" cy="241962"/>
          </a:xfrm>
        </p:grpSpPr>
        <p:sp>
          <p:nvSpPr>
            <p:cNvPr id="111" name="Rectangle à coins arrondis 110"/>
            <p:cNvSpPr/>
            <p:nvPr/>
          </p:nvSpPr>
          <p:spPr>
            <a:xfrm>
              <a:off x="1039572" y="2887608"/>
              <a:ext cx="716437" cy="172312"/>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1100" b="1" dirty="0" smtClean="0"/>
                <a:t>CROATIA</a:t>
              </a:r>
            </a:p>
          </p:txBody>
        </p:sp>
        <p:sp>
          <p:nvSpPr>
            <p:cNvPr id="112" name="Triangle isocèle 111"/>
            <p:cNvSpPr/>
            <p:nvPr/>
          </p:nvSpPr>
          <p:spPr>
            <a:xfrm>
              <a:off x="1078771" y="2817958"/>
              <a:ext cx="163145" cy="82344"/>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grpSp>
        <p:nvGrpSpPr>
          <p:cNvPr id="89" name="ITALY"/>
          <p:cNvGrpSpPr/>
          <p:nvPr/>
        </p:nvGrpSpPr>
        <p:grpSpPr>
          <a:xfrm>
            <a:off x="4339291" y="2814951"/>
            <a:ext cx="501475" cy="205165"/>
            <a:chOff x="1155938" y="2814418"/>
            <a:chExt cx="600071" cy="245502"/>
          </a:xfrm>
        </p:grpSpPr>
        <p:sp>
          <p:nvSpPr>
            <p:cNvPr id="91" name="Triangle isocèle 90"/>
            <p:cNvSpPr/>
            <p:nvPr/>
          </p:nvSpPr>
          <p:spPr>
            <a:xfrm>
              <a:off x="1563893" y="2814418"/>
              <a:ext cx="163145" cy="94733"/>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sp>
          <p:nvSpPr>
            <p:cNvPr id="90" name="Rectangle à coins arrondis 89"/>
            <p:cNvSpPr/>
            <p:nvPr/>
          </p:nvSpPr>
          <p:spPr>
            <a:xfrm>
              <a:off x="1155938" y="2887608"/>
              <a:ext cx="600071" cy="172312"/>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1100" b="1" dirty="0" smtClean="0"/>
                <a:t>ITALY</a:t>
              </a:r>
            </a:p>
          </p:txBody>
        </p:sp>
      </p:grpSp>
      <p:grpSp>
        <p:nvGrpSpPr>
          <p:cNvPr id="37" name="GREECE"/>
          <p:cNvGrpSpPr/>
          <p:nvPr/>
        </p:nvGrpSpPr>
        <p:grpSpPr>
          <a:xfrm>
            <a:off x="4714754" y="3092163"/>
            <a:ext cx="577948" cy="205937"/>
            <a:chOff x="875730" y="2829294"/>
            <a:chExt cx="691580" cy="246426"/>
          </a:xfrm>
        </p:grpSpPr>
        <p:sp>
          <p:nvSpPr>
            <p:cNvPr id="38" name="Rectangle à coins arrondis 37"/>
            <p:cNvSpPr/>
            <p:nvPr/>
          </p:nvSpPr>
          <p:spPr>
            <a:xfrm>
              <a:off x="875730" y="2903408"/>
              <a:ext cx="691580" cy="172312"/>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1100" b="1" dirty="0" smtClean="0"/>
                <a:t>GREECE</a:t>
              </a:r>
            </a:p>
          </p:txBody>
        </p:sp>
        <p:sp>
          <p:nvSpPr>
            <p:cNvPr id="39" name="Triangle isocèle 38"/>
            <p:cNvSpPr/>
            <p:nvPr/>
          </p:nvSpPr>
          <p:spPr>
            <a:xfrm flipH="1">
              <a:off x="1178606" y="2829294"/>
              <a:ext cx="163145" cy="85261"/>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pic>
        <p:nvPicPr>
          <p:cNvPr id="121" name="puce UNITED KINGDOM" descr="08_icone.png"/>
          <p:cNvPicPr>
            <a:picLocks noChangeAspect="1"/>
          </p:cNvPicPr>
          <p:nvPr/>
        </p:nvPicPr>
        <p:blipFill>
          <a:blip r:embed="rId4" cstate="print"/>
          <a:stretch>
            <a:fillRect/>
          </a:stretch>
        </p:blipFill>
        <p:spPr>
          <a:xfrm>
            <a:off x="4343698" y="2506494"/>
            <a:ext cx="186428" cy="180000"/>
          </a:xfrm>
          <a:prstGeom prst="rect">
            <a:avLst/>
          </a:prstGeom>
        </p:spPr>
      </p:pic>
      <p:grpSp>
        <p:nvGrpSpPr>
          <p:cNvPr id="122" name="UNITED KINGDOM"/>
          <p:cNvGrpSpPr/>
          <p:nvPr/>
        </p:nvGrpSpPr>
        <p:grpSpPr>
          <a:xfrm>
            <a:off x="3037594" y="2569499"/>
            <a:ext cx="1282854" cy="144000"/>
            <a:chOff x="766413" y="2921115"/>
            <a:chExt cx="1535078" cy="172313"/>
          </a:xfrm>
        </p:grpSpPr>
        <p:sp>
          <p:nvSpPr>
            <p:cNvPr id="123" name="Rectangle à coins arrondis 122"/>
            <p:cNvSpPr/>
            <p:nvPr/>
          </p:nvSpPr>
          <p:spPr>
            <a:xfrm>
              <a:off x="766413" y="2921115"/>
              <a:ext cx="1455601" cy="172313"/>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1100" b="1" dirty="0" smtClean="0"/>
                <a:t>UNITED KINGDOM</a:t>
              </a:r>
            </a:p>
          </p:txBody>
        </p:sp>
        <p:sp>
          <p:nvSpPr>
            <p:cNvPr id="124" name="Triangle isocèle 123"/>
            <p:cNvSpPr/>
            <p:nvPr/>
          </p:nvSpPr>
          <p:spPr>
            <a:xfrm rot="5400000" flipH="1">
              <a:off x="2167601" y="2957811"/>
              <a:ext cx="163146" cy="104634"/>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grpSp>
        <p:nvGrpSpPr>
          <p:cNvPr id="125" name="HUNGARY"/>
          <p:cNvGrpSpPr/>
          <p:nvPr/>
        </p:nvGrpSpPr>
        <p:grpSpPr>
          <a:xfrm>
            <a:off x="5776814" y="2754105"/>
            <a:ext cx="754188" cy="143999"/>
            <a:chOff x="810395" y="2903407"/>
            <a:chExt cx="902471" cy="172313"/>
          </a:xfrm>
        </p:grpSpPr>
        <p:sp>
          <p:nvSpPr>
            <p:cNvPr id="126" name="Rectangle à coins arrondis 125"/>
            <p:cNvSpPr/>
            <p:nvPr/>
          </p:nvSpPr>
          <p:spPr>
            <a:xfrm>
              <a:off x="875730" y="2903407"/>
              <a:ext cx="837136" cy="172313"/>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1100" b="1" dirty="0" smtClean="0"/>
                <a:t>HUNGARY</a:t>
              </a:r>
            </a:p>
          </p:txBody>
        </p:sp>
        <p:sp>
          <p:nvSpPr>
            <p:cNvPr id="127" name="Triangle isocèle 126"/>
            <p:cNvSpPr/>
            <p:nvPr/>
          </p:nvSpPr>
          <p:spPr>
            <a:xfrm rot="16200000" flipH="1">
              <a:off x="782889" y="2937710"/>
              <a:ext cx="163146" cy="108133"/>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pic>
        <p:nvPicPr>
          <p:cNvPr id="128" name="puce HUNGARY" descr="08_icone.png"/>
          <p:cNvPicPr>
            <a:picLocks noChangeAspect="1"/>
          </p:cNvPicPr>
          <p:nvPr/>
        </p:nvPicPr>
        <p:blipFill>
          <a:blip r:embed="rId4" cstate="print"/>
          <a:stretch>
            <a:fillRect/>
          </a:stretch>
        </p:blipFill>
        <p:spPr>
          <a:xfrm>
            <a:off x="4726304" y="2649113"/>
            <a:ext cx="186428" cy="180000"/>
          </a:xfrm>
          <a:prstGeom prst="rect">
            <a:avLst/>
          </a:prstGeom>
        </p:spPr>
      </p:pic>
      <p:pic>
        <p:nvPicPr>
          <p:cNvPr id="129" name="puce IRELAND" descr="08_icone.png"/>
          <p:cNvPicPr>
            <a:picLocks noChangeAspect="1"/>
          </p:cNvPicPr>
          <p:nvPr/>
        </p:nvPicPr>
        <p:blipFill>
          <a:blip r:embed="rId4" cstate="print"/>
          <a:stretch>
            <a:fillRect/>
          </a:stretch>
        </p:blipFill>
        <p:spPr>
          <a:xfrm>
            <a:off x="4170482" y="2426947"/>
            <a:ext cx="186428" cy="180000"/>
          </a:xfrm>
          <a:prstGeom prst="rect">
            <a:avLst/>
          </a:prstGeom>
        </p:spPr>
      </p:pic>
      <p:grpSp>
        <p:nvGrpSpPr>
          <p:cNvPr id="130" name="IRELAND"/>
          <p:cNvGrpSpPr/>
          <p:nvPr/>
        </p:nvGrpSpPr>
        <p:grpSpPr>
          <a:xfrm>
            <a:off x="3456874" y="2409672"/>
            <a:ext cx="712656" cy="144000"/>
            <a:chOff x="1448718" y="2921115"/>
            <a:chExt cx="852773" cy="172313"/>
          </a:xfrm>
        </p:grpSpPr>
        <p:sp>
          <p:nvSpPr>
            <p:cNvPr id="131" name="Rectangle à coins arrondis 130"/>
            <p:cNvSpPr/>
            <p:nvPr/>
          </p:nvSpPr>
          <p:spPr>
            <a:xfrm>
              <a:off x="1448718" y="2921115"/>
              <a:ext cx="773296" cy="172313"/>
            </a:xfrm>
            <a:prstGeom prst="roundRect">
              <a:avLst/>
            </a:prstGeom>
            <a:solidFill>
              <a:srgbClr val="60B2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1100" b="1" dirty="0" smtClean="0"/>
                <a:t>IRELAND</a:t>
              </a:r>
            </a:p>
          </p:txBody>
        </p:sp>
        <p:sp>
          <p:nvSpPr>
            <p:cNvPr id="132" name="Triangle isocèle 131"/>
            <p:cNvSpPr/>
            <p:nvPr/>
          </p:nvSpPr>
          <p:spPr>
            <a:xfrm rot="5400000" flipH="1">
              <a:off x="2167601" y="2957811"/>
              <a:ext cx="163146" cy="104634"/>
            </a:xfrm>
            <a:prstGeom prst="triangle">
              <a:avLst/>
            </a:prstGeom>
            <a:solidFill>
              <a:srgbClr val="60B2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smtClean="0"/>
            </a:p>
          </p:txBody>
        </p:sp>
      </p:grpSp>
    </p:spTree>
    <p:extLst>
      <p:ext uri="{BB962C8B-B14F-4D97-AF65-F5344CB8AC3E}">
        <p14:creationId xmlns:p14="http://schemas.microsoft.com/office/powerpoint/2010/main" val="160950421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200" fill="hold"/>
                                        <p:tgtEl>
                                          <p:spTgt spid="17"/>
                                        </p:tgtEl>
                                        <p:attrNameLst>
                                          <p:attrName>ppt_w</p:attrName>
                                        </p:attrNameLst>
                                      </p:cBhvr>
                                      <p:tavLst>
                                        <p:tav tm="0">
                                          <p:val>
                                            <p:fltVal val="0"/>
                                          </p:val>
                                        </p:tav>
                                        <p:tav tm="100000">
                                          <p:val>
                                            <p:strVal val="#ppt_w"/>
                                          </p:val>
                                        </p:tav>
                                      </p:tavLst>
                                    </p:anim>
                                    <p:anim calcmode="lin" valueType="num">
                                      <p:cBhvr>
                                        <p:cTn id="12" dur="200" fill="hold"/>
                                        <p:tgtEl>
                                          <p:spTgt spid="17"/>
                                        </p:tgtEl>
                                        <p:attrNameLst>
                                          <p:attrName>ppt_h</p:attrName>
                                        </p:attrNameLst>
                                      </p:cBhvr>
                                      <p:tavLst>
                                        <p:tav tm="0">
                                          <p:val>
                                            <p:fltVal val="0"/>
                                          </p:val>
                                        </p:tav>
                                        <p:tav tm="100000">
                                          <p:val>
                                            <p:strVal val="#ppt_h"/>
                                          </p:val>
                                        </p:tav>
                                      </p:tavLst>
                                    </p:anim>
                                    <p:animEffect transition="in" filter="fade">
                                      <p:cBhvr>
                                        <p:cTn id="13" dur="200"/>
                                        <p:tgtEl>
                                          <p:spTgt spid="17"/>
                                        </p:tgtEl>
                                      </p:cBhvr>
                                    </p:animEffect>
                                  </p:childTnLst>
                                </p:cTn>
                              </p:par>
                            </p:childTnLst>
                          </p:cTn>
                        </p:par>
                        <p:par>
                          <p:cTn id="14" fill="hold">
                            <p:stCondLst>
                              <p:cond delay="1200"/>
                            </p:stCondLst>
                            <p:childTnLst>
                              <p:par>
                                <p:cTn id="15" presetID="22" presetClass="entr" presetSubtype="8"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200"/>
                                        <p:tgtEl>
                                          <p:spTgt spid="31"/>
                                        </p:tgtEl>
                                      </p:cBhvr>
                                    </p:animEffect>
                                  </p:childTnLst>
                                </p:cTn>
                              </p:par>
                            </p:childTnLst>
                          </p:cTn>
                        </p:par>
                        <p:par>
                          <p:cTn id="18" fill="hold">
                            <p:stCondLst>
                              <p:cond delay="1400"/>
                            </p:stCondLst>
                            <p:childTnLst>
                              <p:par>
                                <p:cTn id="19" presetID="53"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200" fill="hold"/>
                                        <p:tgtEl>
                                          <p:spTgt spid="18"/>
                                        </p:tgtEl>
                                        <p:attrNameLst>
                                          <p:attrName>ppt_w</p:attrName>
                                        </p:attrNameLst>
                                      </p:cBhvr>
                                      <p:tavLst>
                                        <p:tav tm="0">
                                          <p:val>
                                            <p:fltVal val="0"/>
                                          </p:val>
                                        </p:tav>
                                        <p:tav tm="100000">
                                          <p:val>
                                            <p:strVal val="#ppt_w"/>
                                          </p:val>
                                        </p:tav>
                                      </p:tavLst>
                                    </p:anim>
                                    <p:anim calcmode="lin" valueType="num">
                                      <p:cBhvr>
                                        <p:cTn id="22" dur="200" fill="hold"/>
                                        <p:tgtEl>
                                          <p:spTgt spid="18"/>
                                        </p:tgtEl>
                                        <p:attrNameLst>
                                          <p:attrName>ppt_h</p:attrName>
                                        </p:attrNameLst>
                                      </p:cBhvr>
                                      <p:tavLst>
                                        <p:tav tm="0">
                                          <p:val>
                                            <p:fltVal val="0"/>
                                          </p:val>
                                        </p:tav>
                                        <p:tav tm="100000">
                                          <p:val>
                                            <p:strVal val="#ppt_h"/>
                                          </p:val>
                                        </p:tav>
                                      </p:tavLst>
                                    </p:anim>
                                    <p:animEffect transition="in" filter="fade">
                                      <p:cBhvr>
                                        <p:cTn id="23" dur="200"/>
                                        <p:tgtEl>
                                          <p:spTgt spid="18"/>
                                        </p:tgtEl>
                                      </p:cBhvr>
                                    </p:animEffect>
                                  </p:childTnLst>
                                </p:cTn>
                              </p:par>
                            </p:childTnLst>
                          </p:cTn>
                        </p:par>
                        <p:par>
                          <p:cTn id="24" fill="hold">
                            <p:stCondLst>
                              <p:cond delay="1600"/>
                            </p:stCondLst>
                            <p:childTnLst>
                              <p:par>
                                <p:cTn id="25" presetID="22" presetClass="entr" presetSubtype="2"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200"/>
                                        <p:tgtEl>
                                          <p:spTgt spid="28"/>
                                        </p:tgtEl>
                                      </p:cBhvr>
                                    </p:animEffect>
                                  </p:childTnLst>
                                </p:cTn>
                              </p:par>
                            </p:childTnLst>
                          </p:cTn>
                        </p:par>
                        <p:par>
                          <p:cTn id="28" fill="hold">
                            <p:stCondLst>
                              <p:cond delay="1800"/>
                            </p:stCondLst>
                            <p:childTnLst>
                              <p:par>
                                <p:cTn id="29" presetID="53" presetClass="entr" presetSubtype="0" fill="hold" nodeType="after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p:cTn id="31" dur="200" fill="hold"/>
                                        <p:tgtEl>
                                          <p:spTgt spid="97"/>
                                        </p:tgtEl>
                                        <p:attrNameLst>
                                          <p:attrName>ppt_w</p:attrName>
                                        </p:attrNameLst>
                                      </p:cBhvr>
                                      <p:tavLst>
                                        <p:tav tm="0">
                                          <p:val>
                                            <p:fltVal val="0"/>
                                          </p:val>
                                        </p:tav>
                                        <p:tav tm="100000">
                                          <p:val>
                                            <p:strVal val="#ppt_w"/>
                                          </p:val>
                                        </p:tav>
                                      </p:tavLst>
                                    </p:anim>
                                    <p:anim calcmode="lin" valueType="num">
                                      <p:cBhvr>
                                        <p:cTn id="32" dur="200" fill="hold"/>
                                        <p:tgtEl>
                                          <p:spTgt spid="97"/>
                                        </p:tgtEl>
                                        <p:attrNameLst>
                                          <p:attrName>ppt_h</p:attrName>
                                        </p:attrNameLst>
                                      </p:cBhvr>
                                      <p:tavLst>
                                        <p:tav tm="0">
                                          <p:val>
                                            <p:fltVal val="0"/>
                                          </p:val>
                                        </p:tav>
                                        <p:tav tm="100000">
                                          <p:val>
                                            <p:strVal val="#ppt_h"/>
                                          </p:val>
                                        </p:tav>
                                      </p:tavLst>
                                    </p:anim>
                                    <p:animEffect transition="in" filter="fade">
                                      <p:cBhvr>
                                        <p:cTn id="33" dur="200"/>
                                        <p:tgtEl>
                                          <p:spTgt spid="97"/>
                                        </p:tgtEl>
                                      </p:cBhvr>
                                    </p:animEffect>
                                  </p:childTnLst>
                                </p:cTn>
                              </p:par>
                            </p:childTnLst>
                          </p:cTn>
                        </p:par>
                        <p:par>
                          <p:cTn id="34" fill="hold">
                            <p:stCondLst>
                              <p:cond delay="2000"/>
                            </p:stCondLst>
                            <p:childTnLst>
                              <p:par>
                                <p:cTn id="35" presetID="22" presetClass="entr" presetSubtype="4"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down)">
                                      <p:cBhvr>
                                        <p:cTn id="37" dur="200"/>
                                        <p:tgtEl>
                                          <p:spTgt spid="98"/>
                                        </p:tgtEl>
                                      </p:cBhvr>
                                    </p:animEffect>
                                  </p:childTnLst>
                                </p:cTn>
                              </p:par>
                            </p:childTnLst>
                          </p:cTn>
                        </p:par>
                        <p:par>
                          <p:cTn id="38" fill="hold">
                            <p:stCondLst>
                              <p:cond delay="2200"/>
                            </p:stCondLst>
                            <p:childTnLst>
                              <p:par>
                                <p:cTn id="39" presetID="53"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200" fill="hold"/>
                                        <p:tgtEl>
                                          <p:spTgt spid="16"/>
                                        </p:tgtEl>
                                        <p:attrNameLst>
                                          <p:attrName>ppt_w</p:attrName>
                                        </p:attrNameLst>
                                      </p:cBhvr>
                                      <p:tavLst>
                                        <p:tav tm="0">
                                          <p:val>
                                            <p:fltVal val="0"/>
                                          </p:val>
                                        </p:tav>
                                        <p:tav tm="100000">
                                          <p:val>
                                            <p:strVal val="#ppt_w"/>
                                          </p:val>
                                        </p:tav>
                                      </p:tavLst>
                                    </p:anim>
                                    <p:anim calcmode="lin" valueType="num">
                                      <p:cBhvr>
                                        <p:cTn id="42" dur="200" fill="hold"/>
                                        <p:tgtEl>
                                          <p:spTgt spid="16"/>
                                        </p:tgtEl>
                                        <p:attrNameLst>
                                          <p:attrName>ppt_h</p:attrName>
                                        </p:attrNameLst>
                                      </p:cBhvr>
                                      <p:tavLst>
                                        <p:tav tm="0">
                                          <p:val>
                                            <p:fltVal val="0"/>
                                          </p:val>
                                        </p:tav>
                                        <p:tav tm="100000">
                                          <p:val>
                                            <p:strVal val="#ppt_h"/>
                                          </p:val>
                                        </p:tav>
                                      </p:tavLst>
                                    </p:anim>
                                    <p:animEffect transition="in" filter="fade">
                                      <p:cBhvr>
                                        <p:cTn id="43" dur="200"/>
                                        <p:tgtEl>
                                          <p:spTgt spid="16"/>
                                        </p:tgtEl>
                                      </p:cBhvr>
                                    </p:animEffect>
                                  </p:childTnLst>
                                </p:cTn>
                              </p:par>
                            </p:childTnLst>
                          </p:cTn>
                        </p:par>
                        <p:par>
                          <p:cTn id="44" fill="hold">
                            <p:stCondLst>
                              <p:cond delay="2400"/>
                            </p:stCondLst>
                            <p:childTnLst>
                              <p:par>
                                <p:cTn id="45" presetID="22" presetClass="entr" presetSubtype="2"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right)">
                                      <p:cBhvr>
                                        <p:cTn id="47" dur="200"/>
                                        <p:tgtEl>
                                          <p:spTgt spid="25"/>
                                        </p:tgtEl>
                                      </p:cBhvr>
                                    </p:animEffect>
                                  </p:childTnLst>
                                </p:cTn>
                              </p:par>
                            </p:childTnLst>
                          </p:cTn>
                        </p:par>
                        <p:par>
                          <p:cTn id="48" fill="hold">
                            <p:stCondLst>
                              <p:cond delay="2600"/>
                            </p:stCondLst>
                            <p:childTnLst>
                              <p:par>
                                <p:cTn id="49" presetID="53" presetClass="entr" presetSubtype="0" fill="hold" nodeType="afterEffect">
                                  <p:stCondLst>
                                    <p:cond delay="0"/>
                                  </p:stCondLst>
                                  <p:childTnLst>
                                    <p:set>
                                      <p:cBhvr>
                                        <p:cTn id="50" dur="1" fill="hold">
                                          <p:stCondLst>
                                            <p:cond delay="0"/>
                                          </p:stCondLst>
                                        </p:cTn>
                                        <p:tgtEl>
                                          <p:spTgt spid="104"/>
                                        </p:tgtEl>
                                        <p:attrNameLst>
                                          <p:attrName>style.visibility</p:attrName>
                                        </p:attrNameLst>
                                      </p:cBhvr>
                                      <p:to>
                                        <p:strVal val="visible"/>
                                      </p:to>
                                    </p:set>
                                    <p:anim calcmode="lin" valueType="num">
                                      <p:cBhvr>
                                        <p:cTn id="51" dur="200" fill="hold"/>
                                        <p:tgtEl>
                                          <p:spTgt spid="104"/>
                                        </p:tgtEl>
                                        <p:attrNameLst>
                                          <p:attrName>ppt_w</p:attrName>
                                        </p:attrNameLst>
                                      </p:cBhvr>
                                      <p:tavLst>
                                        <p:tav tm="0">
                                          <p:val>
                                            <p:fltVal val="0"/>
                                          </p:val>
                                        </p:tav>
                                        <p:tav tm="100000">
                                          <p:val>
                                            <p:strVal val="#ppt_w"/>
                                          </p:val>
                                        </p:tav>
                                      </p:tavLst>
                                    </p:anim>
                                    <p:anim calcmode="lin" valueType="num">
                                      <p:cBhvr>
                                        <p:cTn id="52" dur="200" fill="hold"/>
                                        <p:tgtEl>
                                          <p:spTgt spid="104"/>
                                        </p:tgtEl>
                                        <p:attrNameLst>
                                          <p:attrName>ppt_h</p:attrName>
                                        </p:attrNameLst>
                                      </p:cBhvr>
                                      <p:tavLst>
                                        <p:tav tm="0">
                                          <p:val>
                                            <p:fltVal val="0"/>
                                          </p:val>
                                        </p:tav>
                                        <p:tav tm="100000">
                                          <p:val>
                                            <p:strVal val="#ppt_h"/>
                                          </p:val>
                                        </p:tav>
                                      </p:tavLst>
                                    </p:anim>
                                    <p:animEffect transition="in" filter="fade">
                                      <p:cBhvr>
                                        <p:cTn id="53" dur="200"/>
                                        <p:tgtEl>
                                          <p:spTgt spid="104"/>
                                        </p:tgtEl>
                                      </p:cBhvr>
                                    </p:animEffect>
                                  </p:childTnLst>
                                </p:cTn>
                              </p:par>
                            </p:childTnLst>
                          </p:cTn>
                        </p:par>
                        <p:par>
                          <p:cTn id="54" fill="hold">
                            <p:stCondLst>
                              <p:cond delay="2800"/>
                            </p:stCondLst>
                            <p:childTnLst>
                              <p:par>
                                <p:cTn id="55" presetID="22" presetClass="entr" presetSubtype="2" fill="hold" nodeType="afterEffect">
                                  <p:stCondLst>
                                    <p:cond delay="0"/>
                                  </p:stCondLst>
                                  <p:childTnLst>
                                    <p:set>
                                      <p:cBhvr>
                                        <p:cTn id="56" dur="1" fill="hold">
                                          <p:stCondLst>
                                            <p:cond delay="0"/>
                                          </p:stCondLst>
                                        </p:cTn>
                                        <p:tgtEl>
                                          <p:spTgt spid="105"/>
                                        </p:tgtEl>
                                        <p:attrNameLst>
                                          <p:attrName>style.visibility</p:attrName>
                                        </p:attrNameLst>
                                      </p:cBhvr>
                                      <p:to>
                                        <p:strVal val="visible"/>
                                      </p:to>
                                    </p:set>
                                    <p:animEffect transition="in" filter="wipe(right)">
                                      <p:cBhvr>
                                        <p:cTn id="57" dur="200"/>
                                        <p:tgtEl>
                                          <p:spTgt spid="105"/>
                                        </p:tgtEl>
                                      </p:cBhvr>
                                    </p:animEffect>
                                  </p:childTnLst>
                                </p:cTn>
                              </p:par>
                            </p:childTnLst>
                          </p:cTn>
                        </p:par>
                        <p:par>
                          <p:cTn id="58" fill="hold">
                            <p:stCondLst>
                              <p:cond delay="3000"/>
                            </p:stCondLst>
                            <p:childTnLst>
                              <p:par>
                                <p:cTn id="59" presetID="53" presetClass="entr" presetSubtype="0"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200" fill="hold"/>
                                        <p:tgtEl>
                                          <p:spTgt spid="76"/>
                                        </p:tgtEl>
                                        <p:attrNameLst>
                                          <p:attrName>ppt_w</p:attrName>
                                        </p:attrNameLst>
                                      </p:cBhvr>
                                      <p:tavLst>
                                        <p:tav tm="0">
                                          <p:val>
                                            <p:fltVal val="0"/>
                                          </p:val>
                                        </p:tav>
                                        <p:tav tm="100000">
                                          <p:val>
                                            <p:strVal val="#ppt_w"/>
                                          </p:val>
                                        </p:tav>
                                      </p:tavLst>
                                    </p:anim>
                                    <p:anim calcmode="lin" valueType="num">
                                      <p:cBhvr>
                                        <p:cTn id="62" dur="200" fill="hold"/>
                                        <p:tgtEl>
                                          <p:spTgt spid="76"/>
                                        </p:tgtEl>
                                        <p:attrNameLst>
                                          <p:attrName>ppt_h</p:attrName>
                                        </p:attrNameLst>
                                      </p:cBhvr>
                                      <p:tavLst>
                                        <p:tav tm="0">
                                          <p:val>
                                            <p:fltVal val="0"/>
                                          </p:val>
                                        </p:tav>
                                        <p:tav tm="100000">
                                          <p:val>
                                            <p:strVal val="#ppt_h"/>
                                          </p:val>
                                        </p:tav>
                                      </p:tavLst>
                                    </p:anim>
                                    <p:animEffect transition="in" filter="fade">
                                      <p:cBhvr>
                                        <p:cTn id="63" dur="200"/>
                                        <p:tgtEl>
                                          <p:spTgt spid="76"/>
                                        </p:tgtEl>
                                      </p:cBhvr>
                                    </p:animEffect>
                                  </p:childTnLst>
                                </p:cTn>
                              </p:par>
                            </p:childTnLst>
                          </p:cTn>
                        </p:par>
                        <p:par>
                          <p:cTn id="64" fill="hold">
                            <p:stCondLst>
                              <p:cond delay="3200"/>
                            </p:stCondLst>
                            <p:childTnLst>
                              <p:par>
                                <p:cTn id="65" presetID="22" presetClass="entr" presetSubtype="4" fill="hold" nodeType="after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wipe(down)">
                                      <p:cBhvr>
                                        <p:cTn id="67" dur="200"/>
                                        <p:tgtEl>
                                          <p:spTgt spid="77"/>
                                        </p:tgtEl>
                                      </p:cBhvr>
                                    </p:animEffect>
                                  </p:childTnLst>
                                </p:cTn>
                              </p:par>
                            </p:childTnLst>
                          </p:cTn>
                        </p:par>
                        <p:par>
                          <p:cTn id="68" fill="hold">
                            <p:stCondLst>
                              <p:cond delay="3400"/>
                            </p:stCondLst>
                            <p:childTnLst>
                              <p:par>
                                <p:cTn id="69" presetID="53" presetClass="entr" presetSubtype="0" fill="hold" nodeType="afterEffect">
                                  <p:stCondLst>
                                    <p:cond delay="0"/>
                                  </p:stCondLst>
                                  <p:childTnLst>
                                    <p:set>
                                      <p:cBhvr>
                                        <p:cTn id="70" dur="1" fill="hold">
                                          <p:stCondLst>
                                            <p:cond delay="0"/>
                                          </p:stCondLst>
                                        </p:cTn>
                                        <p:tgtEl>
                                          <p:spTgt spid="109"/>
                                        </p:tgtEl>
                                        <p:attrNameLst>
                                          <p:attrName>style.visibility</p:attrName>
                                        </p:attrNameLst>
                                      </p:cBhvr>
                                      <p:to>
                                        <p:strVal val="visible"/>
                                      </p:to>
                                    </p:set>
                                    <p:anim calcmode="lin" valueType="num">
                                      <p:cBhvr>
                                        <p:cTn id="71" dur="200" fill="hold"/>
                                        <p:tgtEl>
                                          <p:spTgt spid="109"/>
                                        </p:tgtEl>
                                        <p:attrNameLst>
                                          <p:attrName>ppt_w</p:attrName>
                                        </p:attrNameLst>
                                      </p:cBhvr>
                                      <p:tavLst>
                                        <p:tav tm="0">
                                          <p:val>
                                            <p:fltVal val="0"/>
                                          </p:val>
                                        </p:tav>
                                        <p:tav tm="100000">
                                          <p:val>
                                            <p:strVal val="#ppt_w"/>
                                          </p:val>
                                        </p:tav>
                                      </p:tavLst>
                                    </p:anim>
                                    <p:anim calcmode="lin" valueType="num">
                                      <p:cBhvr>
                                        <p:cTn id="72" dur="200" fill="hold"/>
                                        <p:tgtEl>
                                          <p:spTgt spid="109"/>
                                        </p:tgtEl>
                                        <p:attrNameLst>
                                          <p:attrName>ppt_h</p:attrName>
                                        </p:attrNameLst>
                                      </p:cBhvr>
                                      <p:tavLst>
                                        <p:tav tm="0">
                                          <p:val>
                                            <p:fltVal val="0"/>
                                          </p:val>
                                        </p:tav>
                                        <p:tav tm="100000">
                                          <p:val>
                                            <p:strVal val="#ppt_h"/>
                                          </p:val>
                                        </p:tav>
                                      </p:tavLst>
                                    </p:anim>
                                    <p:animEffect transition="in" filter="fade">
                                      <p:cBhvr>
                                        <p:cTn id="73" dur="200"/>
                                        <p:tgtEl>
                                          <p:spTgt spid="109"/>
                                        </p:tgtEl>
                                      </p:cBhvr>
                                    </p:animEffect>
                                  </p:childTnLst>
                                </p:cTn>
                              </p:par>
                            </p:childTnLst>
                          </p:cTn>
                        </p:par>
                        <p:par>
                          <p:cTn id="74" fill="hold">
                            <p:stCondLst>
                              <p:cond delay="3600"/>
                            </p:stCondLst>
                            <p:childTnLst>
                              <p:par>
                                <p:cTn id="75" presetID="22" presetClass="entr" presetSubtype="2" fill="hold" nodeType="afterEffect">
                                  <p:stCondLst>
                                    <p:cond delay="0"/>
                                  </p:stCondLst>
                                  <p:childTnLst>
                                    <p:set>
                                      <p:cBhvr>
                                        <p:cTn id="76" dur="1" fill="hold">
                                          <p:stCondLst>
                                            <p:cond delay="0"/>
                                          </p:stCondLst>
                                        </p:cTn>
                                        <p:tgtEl>
                                          <p:spTgt spid="110"/>
                                        </p:tgtEl>
                                        <p:attrNameLst>
                                          <p:attrName>style.visibility</p:attrName>
                                        </p:attrNameLst>
                                      </p:cBhvr>
                                      <p:to>
                                        <p:strVal val="visible"/>
                                      </p:to>
                                    </p:set>
                                    <p:animEffect transition="in" filter="wipe(right)">
                                      <p:cBhvr>
                                        <p:cTn id="77" dur="200"/>
                                        <p:tgtEl>
                                          <p:spTgt spid="110"/>
                                        </p:tgtEl>
                                      </p:cBhvr>
                                    </p:animEffect>
                                  </p:childTnLst>
                                </p:cTn>
                              </p:par>
                            </p:childTnLst>
                          </p:cTn>
                        </p:par>
                        <p:par>
                          <p:cTn id="78" fill="hold">
                            <p:stCondLst>
                              <p:cond delay="3800"/>
                            </p:stCondLst>
                            <p:childTnLst>
                              <p:par>
                                <p:cTn id="79" presetID="53" presetClass="entr" presetSubtype="0" fill="hold" nodeType="afterEffect">
                                  <p:stCondLst>
                                    <p:cond delay="0"/>
                                  </p:stCondLst>
                                  <p:childTnLst>
                                    <p:set>
                                      <p:cBhvr>
                                        <p:cTn id="80" dur="1" fill="hold">
                                          <p:stCondLst>
                                            <p:cond delay="0"/>
                                          </p:stCondLst>
                                        </p:cTn>
                                        <p:tgtEl>
                                          <p:spTgt spid="113"/>
                                        </p:tgtEl>
                                        <p:attrNameLst>
                                          <p:attrName>style.visibility</p:attrName>
                                        </p:attrNameLst>
                                      </p:cBhvr>
                                      <p:to>
                                        <p:strVal val="visible"/>
                                      </p:to>
                                    </p:set>
                                    <p:anim calcmode="lin" valueType="num">
                                      <p:cBhvr>
                                        <p:cTn id="81" dur="200" fill="hold"/>
                                        <p:tgtEl>
                                          <p:spTgt spid="113"/>
                                        </p:tgtEl>
                                        <p:attrNameLst>
                                          <p:attrName>ppt_w</p:attrName>
                                        </p:attrNameLst>
                                      </p:cBhvr>
                                      <p:tavLst>
                                        <p:tav tm="0">
                                          <p:val>
                                            <p:fltVal val="0"/>
                                          </p:val>
                                        </p:tav>
                                        <p:tav tm="100000">
                                          <p:val>
                                            <p:strVal val="#ppt_w"/>
                                          </p:val>
                                        </p:tav>
                                      </p:tavLst>
                                    </p:anim>
                                    <p:anim calcmode="lin" valueType="num">
                                      <p:cBhvr>
                                        <p:cTn id="82" dur="200" fill="hold"/>
                                        <p:tgtEl>
                                          <p:spTgt spid="113"/>
                                        </p:tgtEl>
                                        <p:attrNameLst>
                                          <p:attrName>ppt_h</p:attrName>
                                        </p:attrNameLst>
                                      </p:cBhvr>
                                      <p:tavLst>
                                        <p:tav tm="0">
                                          <p:val>
                                            <p:fltVal val="0"/>
                                          </p:val>
                                        </p:tav>
                                        <p:tav tm="100000">
                                          <p:val>
                                            <p:strVal val="#ppt_h"/>
                                          </p:val>
                                        </p:tav>
                                      </p:tavLst>
                                    </p:anim>
                                    <p:animEffect transition="in" filter="fade">
                                      <p:cBhvr>
                                        <p:cTn id="83" dur="200"/>
                                        <p:tgtEl>
                                          <p:spTgt spid="113"/>
                                        </p:tgtEl>
                                      </p:cBhvr>
                                    </p:animEffect>
                                  </p:childTnLst>
                                </p:cTn>
                              </p:par>
                            </p:childTnLst>
                          </p:cTn>
                        </p:par>
                        <p:par>
                          <p:cTn id="84" fill="hold">
                            <p:stCondLst>
                              <p:cond delay="4000"/>
                            </p:stCondLst>
                            <p:childTnLst>
                              <p:par>
                                <p:cTn id="85" presetID="22" presetClass="entr" presetSubtype="8"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Effect transition="in" filter="wipe(left)">
                                      <p:cBhvr>
                                        <p:cTn id="87" dur="200"/>
                                        <p:tgtEl>
                                          <p:spTgt spid="114"/>
                                        </p:tgtEl>
                                      </p:cBhvr>
                                    </p:animEffect>
                                  </p:childTnLst>
                                </p:cTn>
                              </p:par>
                            </p:childTnLst>
                          </p:cTn>
                        </p:par>
                        <p:par>
                          <p:cTn id="88" fill="hold">
                            <p:stCondLst>
                              <p:cond delay="4200"/>
                            </p:stCondLst>
                            <p:childTnLst>
                              <p:par>
                                <p:cTn id="89" presetID="53" presetClass="entr" presetSubtype="0" fill="hold"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p:cTn id="91" dur="200" fill="hold"/>
                                        <p:tgtEl>
                                          <p:spTgt spid="120"/>
                                        </p:tgtEl>
                                        <p:attrNameLst>
                                          <p:attrName>ppt_w</p:attrName>
                                        </p:attrNameLst>
                                      </p:cBhvr>
                                      <p:tavLst>
                                        <p:tav tm="0">
                                          <p:val>
                                            <p:fltVal val="0"/>
                                          </p:val>
                                        </p:tav>
                                        <p:tav tm="100000">
                                          <p:val>
                                            <p:strVal val="#ppt_w"/>
                                          </p:val>
                                        </p:tav>
                                      </p:tavLst>
                                    </p:anim>
                                    <p:anim calcmode="lin" valueType="num">
                                      <p:cBhvr>
                                        <p:cTn id="92" dur="200" fill="hold"/>
                                        <p:tgtEl>
                                          <p:spTgt spid="120"/>
                                        </p:tgtEl>
                                        <p:attrNameLst>
                                          <p:attrName>ppt_h</p:attrName>
                                        </p:attrNameLst>
                                      </p:cBhvr>
                                      <p:tavLst>
                                        <p:tav tm="0">
                                          <p:val>
                                            <p:fltVal val="0"/>
                                          </p:val>
                                        </p:tav>
                                        <p:tav tm="100000">
                                          <p:val>
                                            <p:strVal val="#ppt_h"/>
                                          </p:val>
                                        </p:tav>
                                      </p:tavLst>
                                    </p:anim>
                                    <p:animEffect transition="in" filter="fade">
                                      <p:cBhvr>
                                        <p:cTn id="93" dur="200"/>
                                        <p:tgtEl>
                                          <p:spTgt spid="120"/>
                                        </p:tgtEl>
                                      </p:cBhvr>
                                    </p:animEffect>
                                  </p:childTnLst>
                                </p:cTn>
                              </p:par>
                            </p:childTnLst>
                          </p:cTn>
                        </p:par>
                        <p:par>
                          <p:cTn id="94" fill="hold">
                            <p:stCondLst>
                              <p:cond delay="4400"/>
                            </p:stCondLst>
                            <p:childTnLst>
                              <p:par>
                                <p:cTn id="95" presetID="22" presetClass="entr" presetSubtype="8" fill="hold" nodeType="afterEffect">
                                  <p:stCondLst>
                                    <p:cond delay="0"/>
                                  </p:stCondLst>
                                  <p:childTnLst>
                                    <p:set>
                                      <p:cBhvr>
                                        <p:cTn id="96" dur="1" fill="hold">
                                          <p:stCondLst>
                                            <p:cond delay="0"/>
                                          </p:stCondLst>
                                        </p:cTn>
                                        <p:tgtEl>
                                          <p:spTgt spid="117"/>
                                        </p:tgtEl>
                                        <p:attrNameLst>
                                          <p:attrName>style.visibility</p:attrName>
                                        </p:attrNameLst>
                                      </p:cBhvr>
                                      <p:to>
                                        <p:strVal val="visible"/>
                                      </p:to>
                                    </p:set>
                                    <p:animEffect transition="in" filter="wipe(left)">
                                      <p:cBhvr>
                                        <p:cTn id="97" dur="200"/>
                                        <p:tgtEl>
                                          <p:spTgt spid="117"/>
                                        </p:tgtEl>
                                      </p:cBhvr>
                                    </p:animEffect>
                                  </p:childTnLst>
                                </p:cTn>
                              </p:par>
                            </p:childTnLst>
                          </p:cTn>
                        </p:par>
                        <p:par>
                          <p:cTn id="98" fill="hold">
                            <p:stCondLst>
                              <p:cond delay="4600"/>
                            </p:stCondLst>
                            <p:childTnLst>
                              <p:par>
                                <p:cTn id="99" presetID="53" presetClass="entr" presetSubtype="0" fill="hold" nodeType="afterEffect">
                                  <p:stCondLst>
                                    <p:cond delay="0"/>
                                  </p:stCondLst>
                                  <p:childTnLst>
                                    <p:set>
                                      <p:cBhvr>
                                        <p:cTn id="100" dur="1" fill="hold">
                                          <p:stCondLst>
                                            <p:cond delay="0"/>
                                          </p:stCondLst>
                                        </p:cTn>
                                        <p:tgtEl>
                                          <p:spTgt spid="8"/>
                                        </p:tgtEl>
                                        <p:attrNameLst>
                                          <p:attrName>style.visibility</p:attrName>
                                        </p:attrNameLst>
                                      </p:cBhvr>
                                      <p:to>
                                        <p:strVal val="visible"/>
                                      </p:to>
                                    </p:set>
                                    <p:anim calcmode="lin" valueType="num">
                                      <p:cBhvr>
                                        <p:cTn id="101" dur="200" fill="hold"/>
                                        <p:tgtEl>
                                          <p:spTgt spid="8"/>
                                        </p:tgtEl>
                                        <p:attrNameLst>
                                          <p:attrName>ppt_w</p:attrName>
                                        </p:attrNameLst>
                                      </p:cBhvr>
                                      <p:tavLst>
                                        <p:tav tm="0">
                                          <p:val>
                                            <p:fltVal val="0"/>
                                          </p:val>
                                        </p:tav>
                                        <p:tav tm="100000">
                                          <p:val>
                                            <p:strVal val="#ppt_w"/>
                                          </p:val>
                                        </p:tav>
                                      </p:tavLst>
                                    </p:anim>
                                    <p:anim calcmode="lin" valueType="num">
                                      <p:cBhvr>
                                        <p:cTn id="102" dur="200" fill="hold"/>
                                        <p:tgtEl>
                                          <p:spTgt spid="8"/>
                                        </p:tgtEl>
                                        <p:attrNameLst>
                                          <p:attrName>ppt_h</p:attrName>
                                        </p:attrNameLst>
                                      </p:cBhvr>
                                      <p:tavLst>
                                        <p:tav tm="0">
                                          <p:val>
                                            <p:fltVal val="0"/>
                                          </p:val>
                                        </p:tav>
                                        <p:tav tm="100000">
                                          <p:val>
                                            <p:strVal val="#ppt_h"/>
                                          </p:val>
                                        </p:tav>
                                      </p:tavLst>
                                    </p:anim>
                                    <p:animEffect transition="in" filter="fade">
                                      <p:cBhvr>
                                        <p:cTn id="103" dur="200"/>
                                        <p:tgtEl>
                                          <p:spTgt spid="8"/>
                                        </p:tgtEl>
                                      </p:cBhvr>
                                    </p:animEffect>
                                  </p:childTnLst>
                                </p:cTn>
                              </p:par>
                            </p:childTnLst>
                          </p:cTn>
                        </p:par>
                        <p:par>
                          <p:cTn id="104" fill="hold">
                            <p:stCondLst>
                              <p:cond delay="4800"/>
                            </p:stCondLst>
                            <p:childTnLst>
                              <p:par>
                                <p:cTn id="105" presetID="22" presetClass="entr" presetSubtype="2"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wipe(right)">
                                      <p:cBhvr>
                                        <p:cTn id="107" dur="200"/>
                                        <p:tgtEl>
                                          <p:spTgt spid="49"/>
                                        </p:tgtEl>
                                      </p:cBhvr>
                                    </p:animEffect>
                                  </p:childTnLst>
                                </p:cTn>
                              </p:par>
                            </p:childTnLst>
                          </p:cTn>
                        </p:par>
                        <p:par>
                          <p:cTn id="108" fill="hold">
                            <p:stCondLst>
                              <p:cond delay="5000"/>
                            </p:stCondLst>
                            <p:childTnLst>
                              <p:par>
                                <p:cTn id="109" presetID="53"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p:cTn id="111" dur="200" fill="hold"/>
                                        <p:tgtEl>
                                          <p:spTgt spid="92"/>
                                        </p:tgtEl>
                                        <p:attrNameLst>
                                          <p:attrName>ppt_w</p:attrName>
                                        </p:attrNameLst>
                                      </p:cBhvr>
                                      <p:tavLst>
                                        <p:tav tm="0">
                                          <p:val>
                                            <p:fltVal val="0"/>
                                          </p:val>
                                        </p:tav>
                                        <p:tav tm="100000">
                                          <p:val>
                                            <p:strVal val="#ppt_w"/>
                                          </p:val>
                                        </p:tav>
                                      </p:tavLst>
                                    </p:anim>
                                    <p:anim calcmode="lin" valueType="num">
                                      <p:cBhvr>
                                        <p:cTn id="112" dur="200" fill="hold"/>
                                        <p:tgtEl>
                                          <p:spTgt spid="92"/>
                                        </p:tgtEl>
                                        <p:attrNameLst>
                                          <p:attrName>ppt_h</p:attrName>
                                        </p:attrNameLst>
                                      </p:cBhvr>
                                      <p:tavLst>
                                        <p:tav tm="0">
                                          <p:val>
                                            <p:fltVal val="0"/>
                                          </p:val>
                                        </p:tav>
                                        <p:tav tm="100000">
                                          <p:val>
                                            <p:strVal val="#ppt_h"/>
                                          </p:val>
                                        </p:tav>
                                      </p:tavLst>
                                    </p:anim>
                                    <p:animEffect transition="in" filter="fade">
                                      <p:cBhvr>
                                        <p:cTn id="113" dur="200"/>
                                        <p:tgtEl>
                                          <p:spTgt spid="92"/>
                                        </p:tgtEl>
                                      </p:cBhvr>
                                    </p:animEffect>
                                  </p:childTnLst>
                                </p:cTn>
                              </p:par>
                            </p:childTnLst>
                          </p:cTn>
                        </p:par>
                        <p:par>
                          <p:cTn id="114" fill="hold">
                            <p:stCondLst>
                              <p:cond delay="5200"/>
                            </p:stCondLst>
                            <p:childTnLst>
                              <p:par>
                                <p:cTn id="115" presetID="22" presetClass="entr" presetSubtype="8" fill="hold" nodeType="afterEffect">
                                  <p:stCondLst>
                                    <p:cond delay="0"/>
                                  </p:stCondLst>
                                  <p:childTnLst>
                                    <p:set>
                                      <p:cBhvr>
                                        <p:cTn id="116" dur="1" fill="hold">
                                          <p:stCondLst>
                                            <p:cond delay="0"/>
                                          </p:stCondLst>
                                        </p:cTn>
                                        <p:tgtEl>
                                          <p:spTgt spid="93"/>
                                        </p:tgtEl>
                                        <p:attrNameLst>
                                          <p:attrName>style.visibility</p:attrName>
                                        </p:attrNameLst>
                                      </p:cBhvr>
                                      <p:to>
                                        <p:strVal val="visible"/>
                                      </p:to>
                                    </p:set>
                                    <p:animEffect transition="in" filter="wipe(left)">
                                      <p:cBhvr>
                                        <p:cTn id="117" dur="200"/>
                                        <p:tgtEl>
                                          <p:spTgt spid="93"/>
                                        </p:tgtEl>
                                      </p:cBhvr>
                                    </p:animEffect>
                                  </p:childTnLst>
                                </p:cTn>
                              </p:par>
                            </p:childTnLst>
                          </p:cTn>
                        </p:par>
                        <p:par>
                          <p:cTn id="118" fill="hold">
                            <p:stCondLst>
                              <p:cond delay="5400"/>
                            </p:stCondLst>
                            <p:childTnLst>
                              <p:par>
                                <p:cTn id="119" presetID="53" presetClass="entr" presetSubtype="0" fill="hold" nodeType="afterEffect">
                                  <p:stCondLst>
                                    <p:cond delay="0"/>
                                  </p:stCondLst>
                                  <p:childTnLst>
                                    <p:set>
                                      <p:cBhvr>
                                        <p:cTn id="120" dur="1" fill="hold">
                                          <p:stCondLst>
                                            <p:cond delay="0"/>
                                          </p:stCondLst>
                                        </p:cTn>
                                        <p:tgtEl>
                                          <p:spTgt spid="7"/>
                                        </p:tgtEl>
                                        <p:attrNameLst>
                                          <p:attrName>style.visibility</p:attrName>
                                        </p:attrNameLst>
                                      </p:cBhvr>
                                      <p:to>
                                        <p:strVal val="visible"/>
                                      </p:to>
                                    </p:set>
                                    <p:anim calcmode="lin" valueType="num">
                                      <p:cBhvr>
                                        <p:cTn id="121" dur="200" fill="hold"/>
                                        <p:tgtEl>
                                          <p:spTgt spid="7"/>
                                        </p:tgtEl>
                                        <p:attrNameLst>
                                          <p:attrName>ppt_w</p:attrName>
                                        </p:attrNameLst>
                                      </p:cBhvr>
                                      <p:tavLst>
                                        <p:tav tm="0">
                                          <p:val>
                                            <p:fltVal val="0"/>
                                          </p:val>
                                        </p:tav>
                                        <p:tav tm="100000">
                                          <p:val>
                                            <p:strVal val="#ppt_w"/>
                                          </p:val>
                                        </p:tav>
                                      </p:tavLst>
                                    </p:anim>
                                    <p:anim calcmode="lin" valueType="num">
                                      <p:cBhvr>
                                        <p:cTn id="122" dur="200" fill="hold"/>
                                        <p:tgtEl>
                                          <p:spTgt spid="7"/>
                                        </p:tgtEl>
                                        <p:attrNameLst>
                                          <p:attrName>ppt_h</p:attrName>
                                        </p:attrNameLst>
                                      </p:cBhvr>
                                      <p:tavLst>
                                        <p:tav tm="0">
                                          <p:val>
                                            <p:fltVal val="0"/>
                                          </p:val>
                                        </p:tav>
                                        <p:tav tm="100000">
                                          <p:val>
                                            <p:strVal val="#ppt_h"/>
                                          </p:val>
                                        </p:tav>
                                      </p:tavLst>
                                    </p:anim>
                                    <p:animEffect transition="in" filter="fade">
                                      <p:cBhvr>
                                        <p:cTn id="123" dur="200"/>
                                        <p:tgtEl>
                                          <p:spTgt spid="7"/>
                                        </p:tgtEl>
                                      </p:cBhvr>
                                    </p:animEffect>
                                  </p:childTnLst>
                                </p:cTn>
                              </p:par>
                            </p:childTnLst>
                          </p:cTn>
                        </p:par>
                        <p:par>
                          <p:cTn id="124" fill="hold">
                            <p:stCondLst>
                              <p:cond delay="5600"/>
                            </p:stCondLst>
                            <p:childTnLst>
                              <p:par>
                                <p:cTn id="125" presetID="22" presetClass="entr" presetSubtype="2" fill="hold" nodeType="after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right)">
                                      <p:cBhvr>
                                        <p:cTn id="127" dur="200"/>
                                        <p:tgtEl>
                                          <p:spTgt spid="52"/>
                                        </p:tgtEl>
                                      </p:cBhvr>
                                    </p:animEffect>
                                  </p:childTnLst>
                                </p:cTn>
                              </p:par>
                            </p:childTnLst>
                          </p:cTn>
                        </p:par>
                        <p:par>
                          <p:cTn id="128" fill="hold">
                            <p:stCondLst>
                              <p:cond delay="5800"/>
                            </p:stCondLst>
                            <p:childTnLst>
                              <p:par>
                                <p:cTn id="129" presetID="53" presetClass="entr" presetSubtype="0" fill="hold" nodeType="afterEffect">
                                  <p:stCondLst>
                                    <p:cond delay="0"/>
                                  </p:stCondLst>
                                  <p:childTnLst>
                                    <p:set>
                                      <p:cBhvr>
                                        <p:cTn id="130" dur="1" fill="hold">
                                          <p:stCondLst>
                                            <p:cond delay="0"/>
                                          </p:stCondLst>
                                        </p:cTn>
                                        <p:tgtEl>
                                          <p:spTgt spid="13"/>
                                        </p:tgtEl>
                                        <p:attrNameLst>
                                          <p:attrName>style.visibility</p:attrName>
                                        </p:attrNameLst>
                                      </p:cBhvr>
                                      <p:to>
                                        <p:strVal val="visible"/>
                                      </p:to>
                                    </p:set>
                                    <p:anim calcmode="lin" valueType="num">
                                      <p:cBhvr>
                                        <p:cTn id="131" dur="200" fill="hold"/>
                                        <p:tgtEl>
                                          <p:spTgt spid="13"/>
                                        </p:tgtEl>
                                        <p:attrNameLst>
                                          <p:attrName>ppt_w</p:attrName>
                                        </p:attrNameLst>
                                      </p:cBhvr>
                                      <p:tavLst>
                                        <p:tav tm="0">
                                          <p:val>
                                            <p:fltVal val="0"/>
                                          </p:val>
                                        </p:tav>
                                        <p:tav tm="100000">
                                          <p:val>
                                            <p:strVal val="#ppt_w"/>
                                          </p:val>
                                        </p:tav>
                                      </p:tavLst>
                                    </p:anim>
                                    <p:anim calcmode="lin" valueType="num">
                                      <p:cBhvr>
                                        <p:cTn id="132" dur="200" fill="hold"/>
                                        <p:tgtEl>
                                          <p:spTgt spid="13"/>
                                        </p:tgtEl>
                                        <p:attrNameLst>
                                          <p:attrName>ppt_h</p:attrName>
                                        </p:attrNameLst>
                                      </p:cBhvr>
                                      <p:tavLst>
                                        <p:tav tm="0">
                                          <p:val>
                                            <p:fltVal val="0"/>
                                          </p:val>
                                        </p:tav>
                                        <p:tav tm="100000">
                                          <p:val>
                                            <p:strVal val="#ppt_h"/>
                                          </p:val>
                                        </p:tav>
                                      </p:tavLst>
                                    </p:anim>
                                    <p:animEffect transition="in" filter="fade">
                                      <p:cBhvr>
                                        <p:cTn id="133" dur="200"/>
                                        <p:tgtEl>
                                          <p:spTgt spid="13"/>
                                        </p:tgtEl>
                                      </p:cBhvr>
                                    </p:animEffect>
                                  </p:childTnLst>
                                </p:cTn>
                              </p:par>
                            </p:childTnLst>
                          </p:cTn>
                        </p:par>
                        <p:par>
                          <p:cTn id="134" fill="hold">
                            <p:stCondLst>
                              <p:cond delay="6000"/>
                            </p:stCondLst>
                            <p:childTnLst>
                              <p:par>
                                <p:cTn id="135" presetID="22" presetClass="entr" presetSubtype="1" fill="hold" nodeType="after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wipe(up)">
                                      <p:cBhvr>
                                        <p:cTn id="137" dur="200"/>
                                        <p:tgtEl>
                                          <p:spTgt spid="37"/>
                                        </p:tgtEl>
                                      </p:cBhvr>
                                    </p:animEffect>
                                  </p:childTnLst>
                                </p:cTn>
                              </p:par>
                            </p:childTnLst>
                          </p:cTn>
                        </p:par>
                        <p:par>
                          <p:cTn id="138" fill="hold">
                            <p:stCondLst>
                              <p:cond delay="6200"/>
                            </p:stCondLst>
                            <p:childTnLst>
                              <p:par>
                                <p:cTn id="139" presetID="53" presetClass="entr" presetSubtype="0" fill="hold" nodeType="afterEffect">
                                  <p:stCondLst>
                                    <p:cond delay="0"/>
                                  </p:stCondLst>
                                  <p:childTnLst>
                                    <p:set>
                                      <p:cBhvr>
                                        <p:cTn id="140" dur="1" fill="hold">
                                          <p:stCondLst>
                                            <p:cond delay="0"/>
                                          </p:stCondLst>
                                        </p:cTn>
                                        <p:tgtEl>
                                          <p:spTgt spid="96"/>
                                        </p:tgtEl>
                                        <p:attrNameLst>
                                          <p:attrName>style.visibility</p:attrName>
                                        </p:attrNameLst>
                                      </p:cBhvr>
                                      <p:to>
                                        <p:strVal val="visible"/>
                                      </p:to>
                                    </p:set>
                                    <p:anim calcmode="lin" valueType="num">
                                      <p:cBhvr>
                                        <p:cTn id="141" dur="200" fill="hold"/>
                                        <p:tgtEl>
                                          <p:spTgt spid="96"/>
                                        </p:tgtEl>
                                        <p:attrNameLst>
                                          <p:attrName>ppt_w</p:attrName>
                                        </p:attrNameLst>
                                      </p:cBhvr>
                                      <p:tavLst>
                                        <p:tav tm="0">
                                          <p:val>
                                            <p:fltVal val="0"/>
                                          </p:val>
                                        </p:tav>
                                        <p:tav tm="100000">
                                          <p:val>
                                            <p:strVal val="#ppt_w"/>
                                          </p:val>
                                        </p:tav>
                                      </p:tavLst>
                                    </p:anim>
                                    <p:anim calcmode="lin" valueType="num">
                                      <p:cBhvr>
                                        <p:cTn id="142" dur="200" fill="hold"/>
                                        <p:tgtEl>
                                          <p:spTgt spid="96"/>
                                        </p:tgtEl>
                                        <p:attrNameLst>
                                          <p:attrName>ppt_h</p:attrName>
                                        </p:attrNameLst>
                                      </p:cBhvr>
                                      <p:tavLst>
                                        <p:tav tm="0">
                                          <p:val>
                                            <p:fltVal val="0"/>
                                          </p:val>
                                        </p:tav>
                                        <p:tav tm="100000">
                                          <p:val>
                                            <p:strVal val="#ppt_h"/>
                                          </p:val>
                                        </p:tav>
                                      </p:tavLst>
                                    </p:anim>
                                    <p:animEffect transition="in" filter="fade">
                                      <p:cBhvr>
                                        <p:cTn id="143" dur="200"/>
                                        <p:tgtEl>
                                          <p:spTgt spid="96"/>
                                        </p:tgtEl>
                                      </p:cBhvr>
                                    </p:animEffect>
                                  </p:childTnLst>
                                </p:cTn>
                              </p:par>
                            </p:childTnLst>
                          </p:cTn>
                        </p:par>
                        <p:par>
                          <p:cTn id="144" fill="hold">
                            <p:stCondLst>
                              <p:cond delay="6400"/>
                            </p:stCondLst>
                            <p:childTnLst>
                              <p:par>
                                <p:cTn id="145" presetID="22" presetClass="entr" presetSubtype="8" fill="hold"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wipe(left)">
                                      <p:cBhvr>
                                        <p:cTn id="147" dur="200"/>
                                        <p:tgtEl>
                                          <p:spTgt spid="85"/>
                                        </p:tgtEl>
                                      </p:cBhvr>
                                    </p:animEffect>
                                  </p:childTnLst>
                                </p:cTn>
                              </p:par>
                            </p:childTnLst>
                          </p:cTn>
                        </p:par>
                        <p:par>
                          <p:cTn id="148" fill="hold">
                            <p:stCondLst>
                              <p:cond delay="6600"/>
                            </p:stCondLst>
                            <p:childTnLst>
                              <p:par>
                                <p:cTn id="149" presetID="53" presetClass="entr" presetSubtype="0" fill="hold" nodeType="afterEffect">
                                  <p:stCondLst>
                                    <p:cond delay="0"/>
                                  </p:stCondLst>
                                  <p:childTnLst>
                                    <p:set>
                                      <p:cBhvr>
                                        <p:cTn id="150" dur="1" fill="hold">
                                          <p:stCondLst>
                                            <p:cond delay="0"/>
                                          </p:stCondLst>
                                        </p:cTn>
                                        <p:tgtEl>
                                          <p:spTgt spid="106"/>
                                        </p:tgtEl>
                                        <p:attrNameLst>
                                          <p:attrName>style.visibility</p:attrName>
                                        </p:attrNameLst>
                                      </p:cBhvr>
                                      <p:to>
                                        <p:strVal val="visible"/>
                                      </p:to>
                                    </p:set>
                                    <p:anim calcmode="lin" valueType="num">
                                      <p:cBhvr>
                                        <p:cTn id="151" dur="200" fill="hold"/>
                                        <p:tgtEl>
                                          <p:spTgt spid="106"/>
                                        </p:tgtEl>
                                        <p:attrNameLst>
                                          <p:attrName>ppt_w</p:attrName>
                                        </p:attrNameLst>
                                      </p:cBhvr>
                                      <p:tavLst>
                                        <p:tav tm="0">
                                          <p:val>
                                            <p:fltVal val="0"/>
                                          </p:val>
                                        </p:tav>
                                        <p:tav tm="100000">
                                          <p:val>
                                            <p:strVal val="#ppt_w"/>
                                          </p:val>
                                        </p:tav>
                                      </p:tavLst>
                                    </p:anim>
                                    <p:anim calcmode="lin" valueType="num">
                                      <p:cBhvr>
                                        <p:cTn id="152" dur="200" fill="hold"/>
                                        <p:tgtEl>
                                          <p:spTgt spid="106"/>
                                        </p:tgtEl>
                                        <p:attrNameLst>
                                          <p:attrName>ppt_h</p:attrName>
                                        </p:attrNameLst>
                                      </p:cBhvr>
                                      <p:tavLst>
                                        <p:tav tm="0">
                                          <p:val>
                                            <p:fltVal val="0"/>
                                          </p:val>
                                        </p:tav>
                                        <p:tav tm="100000">
                                          <p:val>
                                            <p:strVal val="#ppt_h"/>
                                          </p:val>
                                        </p:tav>
                                      </p:tavLst>
                                    </p:anim>
                                    <p:animEffect transition="in" filter="fade">
                                      <p:cBhvr>
                                        <p:cTn id="153" dur="200"/>
                                        <p:tgtEl>
                                          <p:spTgt spid="106"/>
                                        </p:tgtEl>
                                      </p:cBhvr>
                                    </p:animEffect>
                                  </p:childTnLst>
                                </p:cTn>
                              </p:par>
                            </p:childTnLst>
                          </p:cTn>
                        </p:par>
                        <p:par>
                          <p:cTn id="154" fill="hold">
                            <p:stCondLst>
                              <p:cond delay="6800"/>
                            </p:stCondLst>
                            <p:childTnLst>
                              <p:par>
                                <p:cTn id="155" presetID="22" presetClass="entr" presetSubtype="8" fill="hold" nodeType="afterEffect">
                                  <p:stCondLst>
                                    <p:cond delay="0"/>
                                  </p:stCondLst>
                                  <p:childTnLst>
                                    <p:set>
                                      <p:cBhvr>
                                        <p:cTn id="156" dur="1" fill="hold">
                                          <p:stCondLst>
                                            <p:cond delay="0"/>
                                          </p:stCondLst>
                                        </p:cTn>
                                        <p:tgtEl>
                                          <p:spTgt spid="100"/>
                                        </p:tgtEl>
                                        <p:attrNameLst>
                                          <p:attrName>style.visibility</p:attrName>
                                        </p:attrNameLst>
                                      </p:cBhvr>
                                      <p:to>
                                        <p:strVal val="visible"/>
                                      </p:to>
                                    </p:set>
                                    <p:animEffect transition="in" filter="wipe(left)">
                                      <p:cBhvr>
                                        <p:cTn id="157" dur="200"/>
                                        <p:tgtEl>
                                          <p:spTgt spid="100"/>
                                        </p:tgtEl>
                                      </p:cBhvr>
                                    </p:animEffect>
                                  </p:childTnLst>
                                </p:cTn>
                              </p:par>
                            </p:childTnLst>
                          </p:cTn>
                        </p:par>
                        <p:par>
                          <p:cTn id="158" fill="hold">
                            <p:stCondLst>
                              <p:cond delay="7000"/>
                            </p:stCondLst>
                            <p:childTnLst>
                              <p:par>
                                <p:cTn id="159" presetID="53" presetClass="entr" presetSubtype="0" fill="hold" nodeType="afterEffect">
                                  <p:stCondLst>
                                    <p:cond delay="0"/>
                                  </p:stCondLst>
                                  <p:childTnLst>
                                    <p:set>
                                      <p:cBhvr>
                                        <p:cTn id="160" dur="1" fill="hold">
                                          <p:stCondLst>
                                            <p:cond delay="0"/>
                                          </p:stCondLst>
                                        </p:cTn>
                                        <p:tgtEl>
                                          <p:spTgt spid="129"/>
                                        </p:tgtEl>
                                        <p:attrNameLst>
                                          <p:attrName>style.visibility</p:attrName>
                                        </p:attrNameLst>
                                      </p:cBhvr>
                                      <p:to>
                                        <p:strVal val="visible"/>
                                      </p:to>
                                    </p:set>
                                    <p:anim calcmode="lin" valueType="num">
                                      <p:cBhvr>
                                        <p:cTn id="161" dur="200" fill="hold"/>
                                        <p:tgtEl>
                                          <p:spTgt spid="129"/>
                                        </p:tgtEl>
                                        <p:attrNameLst>
                                          <p:attrName>ppt_w</p:attrName>
                                        </p:attrNameLst>
                                      </p:cBhvr>
                                      <p:tavLst>
                                        <p:tav tm="0">
                                          <p:val>
                                            <p:fltVal val="0"/>
                                          </p:val>
                                        </p:tav>
                                        <p:tav tm="100000">
                                          <p:val>
                                            <p:strVal val="#ppt_w"/>
                                          </p:val>
                                        </p:tav>
                                      </p:tavLst>
                                    </p:anim>
                                    <p:anim calcmode="lin" valueType="num">
                                      <p:cBhvr>
                                        <p:cTn id="162" dur="200" fill="hold"/>
                                        <p:tgtEl>
                                          <p:spTgt spid="129"/>
                                        </p:tgtEl>
                                        <p:attrNameLst>
                                          <p:attrName>ppt_h</p:attrName>
                                        </p:attrNameLst>
                                      </p:cBhvr>
                                      <p:tavLst>
                                        <p:tav tm="0">
                                          <p:val>
                                            <p:fltVal val="0"/>
                                          </p:val>
                                        </p:tav>
                                        <p:tav tm="100000">
                                          <p:val>
                                            <p:strVal val="#ppt_h"/>
                                          </p:val>
                                        </p:tav>
                                      </p:tavLst>
                                    </p:anim>
                                    <p:animEffect transition="in" filter="fade">
                                      <p:cBhvr>
                                        <p:cTn id="163" dur="200"/>
                                        <p:tgtEl>
                                          <p:spTgt spid="129"/>
                                        </p:tgtEl>
                                      </p:cBhvr>
                                    </p:animEffect>
                                  </p:childTnLst>
                                </p:cTn>
                              </p:par>
                            </p:childTnLst>
                          </p:cTn>
                        </p:par>
                        <p:par>
                          <p:cTn id="164" fill="hold">
                            <p:stCondLst>
                              <p:cond delay="7200"/>
                            </p:stCondLst>
                            <p:childTnLst>
                              <p:par>
                                <p:cTn id="165" presetID="22" presetClass="entr" presetSubtype="2" fill="hold" nodeType="afterEffect">
                                  <p:stCondLst>
                                    <p:cond delay="0"/>
                                  </p:stCondLst>
                                  <p:childTnLst>
                                    <p:set>
                                      <p:cBhvr>
                                        <p:cTn id="166" dur="1" fill="hold">
                                          <p:stCondLst>
                                            <p:cond delay="0"/>
                                          </p:stCondLst>
                                        </p:cTn>
                                        <p:tgtEl>
                                          <p:spTgt spid="130"/>
                                        </p:tgtEl>
                                        <p:attrNameLst>
                                          <p:attrName>style.visibility</p:attrName>
                                        </p:attrNameLst>
                                      </p:cBhvr>
                                      <p:to>
                                        <p:strVal val="visible"/>
                                      </p:to>
                                    </p:set>
                                    <p:animEffect transition="in" filter="wipe(right)">
                                      <p:cBhvr>
                                        <p:cTn id="167" dur="200"/>
                                        <p:tgtEl>
                                          <p:spTgt spid="130"/>
                                        </p:tgtEl>
                                      </p:cBhvr>
                                    </p:animEffect>
                                  </p:childTnLst>
                                </p:cTn>
                              </p:par>
                            </p:childTnLst>
                          </p:cTn>
                        </p:par>
                        <p:par>
                          <p:cTn id="168" fill="hold">
                            <p:stCondLst>
                              <p:cond delay="7400"/>
                            </p:stCondLst>
                            <p:childTnLst>
                              <p:par>
                                <p:cTn id="169" presetID="53" presetClass="entr" presetSubtype="0" fill="hold" nodeType="afterEffect">
                                  <p:stCondLst>
                                    <p:cond delay="0"/>
                                  </p:stCondLst>
                                  <p:childTnLst>
                                    <p:set>
                                      <p:cBhvr>
                                        <p:cTn id="170" dur="1" fill="hold">
                                          <p:stCondLst>
                                            <p:cond delay="0"/>
                                          </p:stCondLst>
                                        </p:cTn>
                                        <p:tgtEl>
                                          <p:spTgt spid="88"/>
                                        </p:tgtEl>
                                        <p:attrNameLst>
                                          <p:attrName>style.visibility</p:attrName>
                                        </p:attrNameLst>
                                      </p:cBhvr>
                                      <p:to>
                                        <p:strVal val="visible"/>
                                      </p:to>
                                    </p:set>
                                    <p:anim calcmode="lin" valueType="num">
                                      <p:cBhvr>
                                        <p:cTn id="171" dur="200" fill="hold"/>
                                        <p:tgtEl>
                                          <p:spTgt spid="88"/>
                                        </p:tgtEl>
                                        <p:attrNameLst>
                                          <p:attrName>ppt_w</p:attrName>
                                        </p:attrNameLst>
                                      </p:cBhvr>
                                      <p:tavLst>
                                        <p:tav tm="0">
                                          <p:val>
                                            <p:fltVal val="0"/>
                                          </p:val>
                                        </p:tav>
                                        <p:tav tm="100000">
                                          <p:val>
                                            <p:strVal val="#ppt_w"/>
                                          </p:val>
                                        </p:tav>
                                      </p:tavLst>
                                    </p:anim>
                                    <p:anim calcmode="lin" valueType="num">
                                      <p:cBhvr>
                                        <p:cTn id="172" dur="200" fill="hold"/>
                                        <p:tgtEl>
                                          <p:spTgt spid="88"/>
                                        </p:tgtEl>
                                        <p:attrNameLst>
                                          <p:attrName>ppt_h</p:attrName>
                                        </p:attrNameLst>
                                      </p:cBhvr>
                                      <p:tavLst>
                                        <p:tav tm="0">
                                          <p:val>
                                            <p:fltVal val="0"/>
                                          </p:val>
                                        </p:tav>
                                        <p:tav tm="100000">
                                          <p:val>
                                            <p:strVal val="#ppt_h"/>
                                          </p:val>
                                        </p:tav>
                                      </p:tavLst>
                                    </p:anim>
                                    <p:animEffect transition="in" filter="fade">
                                      <p:cBhvr>
                                        <p:cTn id="173" dur="200"/>
                                        <p:tgtEl>
                                          <p:spTgt spid="88"/>
                                        </p:tgtEl>
                                      </p:cBhvr>
                                    </p:animEffect>
                                  </p:childTnLst>
                                </p:cTn>
                              </p:par>
                            </p:childTnLst>
                          </p:cTn>
                        </p:par>
                        <p:par>
                          <p:cTn id="174" fill="hold">
                            <p:stCondLst>
                              <p:cond delay="7600"/>
                            </p:stCondLst>
                            <p:childTnLst>
                              <p:par>
                                <p:cTn id="175" presetID="22" presetClass="entr" presetSubtype="2" fill="hold" nodeType="afterEffect">
                                  <p:stCondLst>
                                    <p:cond delay="0"/>
                                  </p:stCondLst>
                                  <p:childTnLst>
                                    <p:set>
                                      <p:cBhvr>
                                        <p:cTn id="176" dur="1" fill="hold">
                                          <p:stCondLst>
                                            <p:cond delay="0"/>
                                          </p:stCondLst>
                                        </p:cTn>
                                        <p:tgtEl>
                                          <p:spTgt spid="89"/>
                                        </p:tgtEl>
                                        <p:attrNameLst>
                                          <p:attrName>style.visibility</p:attrName>
                                        </p:attrNameLst>
                                      </p:cBhvr>
                                      <p:to>
                                        <p:strVal val="visible"/>
                                      </p:to>
                                    </p:set>
                                    <p:animEffect transition="in" filter="wipe(right)">
                                      <p:cBhvr>
                                        <p:cTn id="177" dur="200"/>
                                        <p:tgtEl>
                                          <p:spTgt spid="89"/>
                                        </p:tgtEl>
                                      </p:cBhvr>
                                    </p:animEffect>
                                  </p:childTnLst>
                                </p:cTn>
                              </p:par>
                            </p:childTnLst>
                          </p:cTn>
                        </p:par>
                        <p:par>
                          <p:cTn id="178" fill="hold">
                            <p:stCondLst>
                              <p:cond delay="7800"/>
                            </p:stCondLst>
                            <p:childTnLst>
                              <p:par>
                                <p:cTn id="179" presetID="53" presetClass="entr" presetSubtype="0" fill="hold" nodeType="afterEffect">
                                  <p:stCondLst>
                                    <p:cond delay="0"/>
                                  </p:stCondLst>
                                  <p:childTnLst>
                                    <p:set>
                                      <p:cBhvr>
                                        <p:cTn id="180" dur="1" fill="hold">
                                          <p:stCondLst>
                                            <p:cond delay="0"/>
                                          </p:stCondLst>
                                        </p:cTn>
                                        <p:tgtEl>
                                          <p:spTgt spid="9"/>
                                        </p:tgtEl>
                                        <p:attrNameLst>
                                          <p:attrName>style.visibility</p:attrName>
                                        </p:attrNameLst>
                                      </p:cBhvr>
                                      <p:to>
                                        <p:strVal val="visible"/>
                                      </p:to>
                                    </p:set>
                                    <p:anim calcmode="lin" valueType="num">
                                      <p:cBhvr>
                                        <p:cTn id="181" dur="200" fill="hold"/>
                                        <p:tgtEl>
                                          <p:spTgt spid="9"/>
                                        </p:tgtEl>
                                        <p:attrNameLst>
                                          <p:attrName>ppt_w</p:attrName>
                                        </p:attrNameLst>
                                      </p:cBhvr>
                                      <p:tavLst>
                                        <p:tav tm="0">
                                          <p:val>
                                            <p:fltVal val="0"/>
                                          </p:val>
                                        </p:tav>
                                        <p:tav tm="100000">
                                          <p:val>
                                            <p:strVal val="#ppt_w"/>
                                          </p:val>
                                        </p:tav>
                                      </p:tavLst>
                                    </p:anim>
                                    <p:anim calcmode="lin" valueType="num">
                                      <p:cBhvr>
                                        <p:cTn id="182" dur="200" fill="hold"/>
                                        <p:tgtEl>
                                          <p:spTgt spid="9"/>
                                        </p:tgtEl>
                                        <p:attrNameLst>
                                          <p:attrName>ppt_h</p:attrName>
                                        </p:attrNameLst>
                                      </p:cBhvr>
                                      <p:tavLst>
                                        <p:tav tm="0">
                                          <p:val>
                                            <p:fltVal val="0"/>
                                          </p:val>
                                        </p:tav>
                                        <p:tav tm="100000">
                                          <p:val>
                                            <p:strVal val="#ppt_h"/>
                                          </p:val>
                                        </p:tav>
                                      </p:tavLst>
                                    </p:anim>
                                    <p:animEffect transition="in" filter="fade">
                                      <p:cBhvr>
                                        <p:cTn id="183" dur="200"/>
                                        <p:tgtEl>
                                          <p:spTgt spid="9"/>
                                        </p:tgtEl>
                                      </p:cBhvr>
                                    </p:animEffect>
                                  </p:childTnLst>
                                </p:cTn>
                              </p:par>
                            </p:childTnLst>
                          </p:cTn>
                        </p:par>
                        <p:par>
                          <p:cTn id="184" fill="hold">
                            <p:stCondLst>
                              <p:cond delay="8000"/>
                            </p:stCondLst>
                            <p:childTnLst>
                              <p:par>
                                <p:cTn id="185" presetID="22" presetClass="entr" presetSubtype="4" fill="hold" nodeType="after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wipe(down)">
                                      <p:cBhvr>
                                        <p:cTn id="187" dur="200"/>
                                        <p:tgtEl>
                                          <p:spTgt spid="46"/>
                                        </p:tgtEl>
                                      </p:cBhvr>
                                    </p:animEffect>
                                  </p:childTnLst>
                                </p:cTn>
                              </p:par>
                            </p:childTnLst>
                          </p:cTn>
                        </p:par>
                        <p:par>
                          <p:cTn id="188" fill="hold">
                            <p:stCondLst>
                              <p:cond delay="8200"/>
                            </p:stCondLst>
                            <p:childTnLst>
                              <p:par>
                                <p:cTn id="189" presetID="53" presetClass="entr" presetSubtype="0" fill="hold" nodeType="afterEffect">
                                  <p:stCondLst>
                                    <p:cond delay="0"/>
                                  </p:stCondLst>
                                  <p:childTnLst>
                                    <p:set>
                                      <p:cBhvr>
                                        <p:cTn id="190" dur="1" fill="hold">
                                          <p:stCondLst>
                                            <p:cond delay="0"/>
                                          </p:stCondLst>
                                        </p:cTn>
                                        <p:tgtEl>
                                          <p:spTgt spid="10"/>
                                        </p:tgtEl>
                                        <p:attrNameLst>
                                          <p:attrName>style.visibility</p:attrName>
                                        </p:attrNameLst>
                                      </p:cBhvr>
                                      <p:to>
                                        <p:strVal val="visible"/>
                                      </p:to>
                                    </p:set>
                                    <p:anim calcmode="lin" valueType="num">
                                      <p:cBhvr>
                                        <p:cTn id="191" dur="200" fill="hold"/>
                                        <p:tgtEl>
                                          <p:spTgt spid="10"/>
                                        </p:tgtEl>
                                        <p:attrNameLst>
                                          <p:attrName>ppt_w</p:attrName>
                                        </p:attrNameLst>
                                      </p:cBhvr>
                                      <p:tavLst>
                                        <p:tav tm="0">
                                          <p:val>
                                            <p:fltVal val="0"/>
                                          </p:val>
                                        </p:tav>
                                        <p:tav tm="100000">
                                          <p:val>
                                            <p:strVal val="#ppt_w"/>
                                          </p:val>
                                        </p:tav>
                                      </p:tavLst>
                                    </p:anim>
                                    <p:anim calcmode="lin" valueType="num">
                                      <p:cBhvr>
                                        <p:cTn id="192" dur="200" fill="hold"/>
                                        <p:tgtEl>
                                          <p:spTgt spid="10"/>
                                        </p:tgtEl>
                                        <p:attrNameLst>
                                          <p:attrName>ppt_h</p:attrName>
                                        </p:attrNameLst>
                                      </p:cBhvr>
                                      <p:tavLst>
                                        <p:tav tm="0">
                                          <p:val>
                                            <p:fltVal val="0"/>
                                          </p:val>
                                        </p:tav>
                                        <p:tav tm="100000">
                                          <p:val>
                                            <p:strVal val="#ppt_h"/>
                                          </p:val>
                                        </p:tav>
                                      </p:tavLst>
                                    </p:anim>
                                    <p:animEffect transition="in" filter="fade">
                                      <p:cBhvr>
                                        <p:cTn id="193" dur="200"/>
                                        <p:tgtEl>
                                          <p:spTgt spid="10"/>
                                        </p:tgtEl>
                                      </p:cBhvr>
                                    </p:animEffect>
                                  </p:childTnLst>
                                </p:cTn>
                              </p:par>
                            </p:childTnLst>
                          </p:cTn>
                        </p:par>
                        <p:par>
                          <p:cTn id="194" fill="hold">
                            <p:stCondLst>
                              <p:cond delay="8400"/>
                            </p:stCondLst>
                            <p:childTnLst>
                              <p:par>
                                <p:cTn id="195" presetID="22" presetClass="entr" presetSubtype="8" fill="hold"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wipe(left)">
                                      <p:cBhvr>
                                        <p:cTn id="197" dur="200"/>
                                        <p:tgtEl>
                                          <p:spTgt spid="43"/>
                                        </p:tgtEl>
                                      </p:cBhvr>
                                    </p:animEffect>
                                  </p:childTnLst>
                                </p:cTn>
                              </p:par>
                            </p:childTnLst>
                          </p:cTn>
                        </p:par>
                        <p:par>
                          <p:cTn id="198" fill="hold">
                            <p:stCondLst>
                              <p:cond delay="8600"/>
                            </p:stCondLst>
                            <p:childTnLst>
                              <p:par>
                                <p:cTn id="199" presetID="53" presetClass="entr" presetSubtype="0" fill="hold" nodeType="afterEffect">
                                  <p:stCondLst>
                                    <p:cond delay="0"/>
                                  </p:stCondLst>
                                  <p:childTnLst>
                                    <p:set>
                                      <p:cBhvr>
                                        <p:cTn id="200" dur="1" fill="hold">
                                          <p:stCondLst>
                                            <p:cond delay="0"/>
                                          </p:stCondLst>
                                        </p:cTn>
                                        <p:tgtEl>
                                          <p:spTgt spid="14"/>
                                        </p:tgtEl>
                                        <p:attrNameLst>
                                          <p:attrName>style.visibility</p:attrName>
                                        </p:attrNameLst>
                                      </p:cBhvr>
                                      <p:to>
                                        <p:strVal val="visible"/>
                                      </p:to>
                                    </p:set>
                                    <p:anim calcmode="lin" valueType="num">
                                      <p:cBhvr>
                                        <p:cTn id="201" dur="200" fill="hold"/>
                                        <p:tgtEl>
                                          <p:spTgt spid="14"/>
                                        </p:tgtEl>
                                        <p:attrNameLst>
                                          <p:attrName>ppt_w</p:attrName>
                                        </p:attrNameLst>
                                      </p:cBhvr>
                                      <p:tavLst>
                                        <p:tav tm="0">
                                          <p:val>
                                            <p:fltVal val="0"/>
                                          </p:val>
                                        </p:tav>
                                        <p:tav tm="100000">
                                          <p:val>
                                            <p:strVal val="#ppt_w"/>
                                          </p:val>
                                        </p:tav>
                                      </p:tavLst>
                                    </p:anim>
                                    <p:anim calcmode="lin" valueType="num">
                                      <p:cBhvr>
                                        <p:cTn id="202" dur="200" fill="hold"/>
                                        <p:tgtEl>
                                          <p:spTgt spid="14"/>
                                        </p:tgtEl>
                                        <p:attrNameLst>
                                          <p:attrName>ppt_h</p:attrName>
                                        </p:attrNameLst>
                                      </p:cBhvr>
                                      <p:tavLst>
                                        <p:tav tm="0">
                                          <p:val>
                                            <p:fltVal val="0"/>
                                          </p:val>
                                        </p:tav>
                                        <p:tav tm="100000">
                                          <p:val>
                                            <p:strVal val="#ppt_h"/>
                                          </p:val>
                                        </p:tav>
                                      </p:tavLst>
                                    </p:anim>
                                    <p:animEffect transition="in" filter="fade">
                                      <p:cBhvr>
                                        <p:cTn id="203" dur="200"/>
                                        <p:tgtEl>
                                          <p:spTgt spid="14"/>
                                        </p:tgtEl>
                                      </p:cBhvr>
                                    </p:animEffect>
                                  </p:childTnLst>
                                </p:cTn>
                              </p:par>
                            </p:childTnLst>
                          </p:cTn>
                        </p:par>
                        <p:par>
                          <p:cTn id="204" fill="hold">
                            <p:stCondLst>
                              <p:cond delay="8800"/>
                            </p:stCondLst>
                            <p:childTnLst>
                              <p:par>
                                <p:cTn id="205" presetID="22" presetClass="entr" presetSubtype="2" fill="hold" nodeType="afterEffect">
                                  <p:stCondLst>
                                    <p:cond delay="0"/>
                                  </p:stCondLst>
                                  <p:childTnLst>
                                    <p:set>
                                      <p:cBhvr>
                                        <p:cTn id="206" dur="1" fill="hold">
                                          <p:stCondLst>
                                            <p:cond delay="0"/>
                                          </p:stCondLst>
                                        </p:cTn>
                                        <p:tgtEl>
                                          <p:spTgt spid="55"/>
                                        </p:tgtEl>
                                        <p:attrNameLst>
                                          <p:attrName>style.visibility</p:attrName>
                                        </p:attrNameLst>
                                      </p:cBhvr>
                                      <p:to>
                                        <p:strVal val="visible"/>
                                      </p:to>
                                    </p:set>
                                    <p:animEffect transition="in" filter="wipe(right)">
                                      <p:cBhvr>
                                        <p:cTn id="207" dur="200"/>
                                        <p:tgtEl>
                                          <p:spTgt spid="55"/>
                                        </p:tgtEl>
                                      </p:cBhvr>
                                    </p:animEffect>
                                  </p:childTnLst>
                                </p:cTn>
                              </p:par>
                            </p:childTnLst>
                          </p:cTn>
                        </p:par>
                        <p:par>
                          <p:cTn id="208" fill="hold">
                            <p:stCondLst>
                              <p:cond delay="9000"/>
                            </p:stCondLst>
                            <p:childTnLst>
                              <p:par>
                                <p:cTn id="209" presetID="53" presetClass="entr" presetSubtype="0" fill="hold" nodeType="afterEffect">
                                  <p:stCondLst>
                                    <p:cond delay="0"/>
                                  </p:stCondLst>
                                  <p:childTnLst>
                                    <p:set>
                                      <p:cBhvr>
                                        <p:cTn id="210" dur="1" fill="hold">
                                          <p:stCondLst>
                                            <p:cond delay="0"/>
                                          </p:stCondLst>
                                        </p:cTn>
                                        <p:tgtEl>
                                          <p:spTgt spid="12"/>
                                        </p:tgtEl>
                                        <p:attrNameLst>
                                          <p:attrName>style.visibility</p:attrName>
                                        </p:attrNameLst>
                                      </p:cBhvr>
                                      <p:to>
                                        <p:strVal val="visible"/>
                                      </p:to>
                                    </p:set>
                                    <p:anim calcmode="lin" valueType="num">
                                      <p:cBhvr>
                                        <p:cTn id="211" dur="200" fill="hold"/>
                                        <p:tgtEl>
                                          <p:spTgt spid="12"/>
                                        </p:tgtEl>
                                        <p:attrNameLst>
                                          <p:attrName>ppt_w</p:attrName>
                                        </p:attrNameLst>
                                      </p:cBhvr>
                                      <p:tavLst>
                                        <p:tav tm="0">
                                          <p:val>
                                            <p:fltVal val="0"/>
                                          </p:val>
                                        </p:tav>
                                        <p:tav tm="100000">
                                          <p:val>
                                            <p:strVal val="#ppt_w"/>
                                          </p:val>
                                        </p:tav>
                                      </p:tavLst>
                                    </p:anim>
                                    <p:anim calcmode="lin" valueType="num">
                                      <p:cBhvr>
                                        <p:cTn id="212" dur="200" fill="hold"/>
                                        <p:tgtEl>
                                          <p:spTgt spid="12"/>
                                        </p:tgtEl>
                                        <p:attrNameLst>
                                          <p:attrName>ppt_h</p:attrName>
                                        </p:attrNameLst>
                                      </p:cBhvr>
                                      <p:tavLst>
                                        <p:tav tm="0">
                                          <p:val>
                                            <p:fltVal val="0"/>
                                          </p:val>
                                        </p:tav>
                                        <p:tav tm="100000">
                                          <p:val>
                                            <p:strVal val="#ppt_h"/>
                                          </p:val>
                                        </p:tav>
                                      </p:tavLst>
                                    </p:anim>
                                    <p:animEffect transition="in" filter="fade">
                                      <p:cBhvr>
                                        <p:cTn id="213" dur="200"/>
                                        <p:tgtEl>
                                          <p:spTgt spid="12"/>
                                        </p:tgtEl>
                                      </p:cBhvr>
                                    </p:animEffect>
                                  </p:childTnLst>
                                </p:cTn>
                              </p:par>
                            </p:childTnLst>
                          </p:cTn>
                        </p:par>
                        <p:par>
                          <p:cTn id="214" fill="hold">
                            <p:stCondLst>
                              <p:cond delay="9200"/>
                            </p:stCondLst>
                            <p:childTnLst>
                              <p:par>
                                <p:cTn id="215" presetID="22" presetClass="entr" presetSubtype="8" fill="hold" nodeType="afterEffect">
                                  <p:stCondLst>
                                    <p:cond delay="0"/>
                                  </p:stCondLst>
                                  <p:childTnLst>
                                    <p:set>
                                      <p:cBhvr>
                                        <p:cTn id="216" dur="1" fill="hold">
                                          <p:stCondLst>
                                            <p:cond delay="0"/>
                                          </p:stCondLst>
                                        </p:cTn>
                                        <p:tgtEl>
                                          <p:spTgt spid="40"/>
                                        </p:tgtEl>
                                        <p:attrNameLst>
                                          <p:attrName>style.visibility</p:attrName>
                                        </p:attrNameLst>
                                      </p:cBhvr>
                                      <p:to>
                                        <p:strVal val="visible"/>
                                      </p:to>
                                    </p:set>
                                    <p:animEffect transition="in" filter="wipe(left)">
                                      <p:cBhvr>
                                        <p:cTn id="217" dur="200"/>
                                        <p:tgtEl>
                                          <p:spTgt spid="40"/>
                                        </p:tgtEl>
                                      </p:cBhvr>
                                    </p:animEffect>
                                  </p:childTnLst>
                                </p:cTn>
                              </p:par>
                            </p:childTnLst>
                          </p:cTn>
                        </p:par>
                        <p:par>
                          <p:cTn id="218" fill="hold">
                            <p:stCondLst>
                              <p:cond delay="9400"/>
                            </p:stCondLst>
                            <p:childTnLst>
                              <p:par>
                                <p:cTn id="219" presetID="53" presetClass="entr" presetSubtype="0" fill="hold" nodeType="afterEffect">
                                  <p:stCondLst>
                                    <p:cond delay="0"/>
                                  </p:stCondLst>
                                  <p:childTnLst>
                                    <p:set>
                                      <p:cBhvr>
                                        <p:cTn id="220" dur="1" fill="hold">
                                          <p:stCondLst>
                                            <p:cond delay="0"/>
                                          </p:stCondLst>
                                        </p:cTn>
                                        <p:tgtEl>
                                          <p:spTgt spid="11"/>
                                        </p:tgtEl>
                                        <p:attrNameLst>
                                          <p:attrName>style.visibility</p:attrName>
                                        </p:attrNameLst>
                                      </p:cBhvr>
                                      <p:to>
                                        <p:strVal val="visible"/>
                                      </p:to>
                                    </p:set>
                                    <p:anim calcmode="lin" valueType="num">
                                      <p:cBhvr>
                                        <p:cTn id="221" dur="200" fill="hold"/>
                                        <p:tgtEl>
                                          <p:spTgt spid="11"/>
                                        </p:tgtEl>
                                        <p:attrNameLst>
                                          <p:attrName>ppt_w</p:attrName>
                                        </p:attrNameLst>
                                      </p:cBhvr>
                                      <p:tavLst>
                                        <p:tav tm="0">
                                          <p:val>
                                            <p:fltVal val="0"/>
                                          </p:val>
                                        </p:tav>
                                        <p:tav tm="100000">
                                          <p:val>
                                            <p:strVal val="#ppt_w"/>
                                          </p:val>
                                        </p:tav>
                                      </p:tavLst>
                                    </p:anim>
                                    <p:anim calcmode="lin" valueType="num">
                                      <p:cBhvr>
                                        <p:cTn id="222" dur="200" fill="hold"/>
                                        <p:tgtEl>
                                          <p:spTgt spid="11"/>
                                        </p:tgtEl>
                                        <p:attrNameLst>
                                          <p:attrName>ppt_h</p:attrName>
                                        </p:attrNameLst>
                                      </p:cBhvr>
                                      <p:tavLst>
                                        <p:tav tm="0">
                                          <p:val>
                                            <p:fltVal val="0"/>
                                          </p:val>
                                        </p:tav>
                                        <p:tav tm="100000">
                                          <p:val>
                                            <p:strVal val="#ppt_h"/>
                                          </p:val>
                                        </p:tav>
                                      </p:tavLst>
                                    </p:anim>
                                    <p:animEffect transition="in" filter="fade">
                                      <p:cBhvr>
                                        <p:cTn id="223" dur="200"/>
                                        <p:tgtEl>
                                          <p:spTgt spid="11"/>
                                        </p:tgtEl>
                                      </p:cBhvr>
                                    </p:animEffect>
                                  </p:childTnLst>
                                </p:cTn>
                              </p:par>
                            </p:childTnLst>
                          </p:cTn>
                        </p:par>
                        <p:par>
                          <p:cTn id="224" fill="hold">
                            <p:stCondLst>
                              <p:cond delay="9600"/>
                            </p:stCondLst>
                            <p:childTnLst>
                              <p:par>
                                <p:cTn id="225" presetID="22" presetClass="entr" presetSubtype="8" fill="hold" nodeType="after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wipe(left)">
                                      <p:cBhvr>
                                        <p:cTn id="227" dur="200"/>
                                        <p:tgtEl>
                                          <p:spTgt spid="58"/>
                                        </p:tgtEl>
                                      </p:cBhvr>
                                    </p:animEffect>
                                  </p:childTnLst>
                                </p:cTn>
                              </p:par>
                            </p:childTnLst>
                          </p:cTn>
                        </p:par>
                        <p:par>
                          <p:cTn id="228" fill="hold">
                            <p:stCondLst>
                              <p:cond delay="9800"/>
                            </p:stCondLst>
                            <p:childTnLst>
                              <p:par>
                                <p:cTn id="229" presetID="53" presetClass="entr" presetSubtype="0" fill="hold" nodeType="afterEffect">
                                  <p:stCondLst>
                                    <p:cond delay="0"/>
                                  </p:stCondLst>
                                  <p:childTnLst>
                                    <p:set>
                                      <p:cBhvr>
                                        <p:cTn id="230" dur="1" fill="hold">
                                          <p:stCondLst>
                                            <p:cond delay="0"/>
                                          </p:stCondLst>
                                        </p:cTn>
                                        <p:tgtEl>
                                          <p:spTgt spid="15"/>
                                        </p:tgtEl>
                                        <p:attrNameLst>
                                          <p:attrName>style.visibility</p:attrName>
                                        </p:attrNameLst>
                                      </p:cBhvr>
                                      <p:to>
                                        <p:strVal val="visible"/>
                                      </p:to>
                                    </p:set>
                                    <p:anim calcmode="lin" valueType="num">
                                      <p:cBhvr>
                                        <p:cTn id="231" dur="200" fill="hold"/>
                                        <p:tgtEl>
                                          <p:spTgt spid="15"/>
                                        </p:tgtEl>
                                        <p:attrNameLst>
                                          <p:attrName>ppt_w</p:attrName>
                                        </p:attrNameLst>
                                      </p:cBhvr>
                                      <p:tavLst>
                                        <p:tav tm="0">
                                          <p:val>
                                            <p:fltVal val="0"/>
                                          </p:val>
                                        </p:tav>
                                        <p:tav tm="100000">
                                          <p:val>
                                            <p:strVal val="#ppt_w"/>
                                          </p:val>
                                        </p:tav>
                                      </p:tavLst>
                                    </p:anim>
                                    <p:anim calcmode="lin" valueType="num">
                                      <p:cBhvr>
                                        <p:cTn id="232" dur="200" fill="hold"/>
                                        <p:tgtEl>
                                          <p:spTgt spid="15"/>
                                        </p:tgtEl>
                                        <p:attrNameLst>
                                          <p:attrName>ppt_h</p:attrName>
                                        </p:attrNameLst>
                                      </p:cBhvr>
                                      <p:tavLst>
                                        <p:tav tm="0">
                                          <p:val>
                                            <p:fltVal val="0"/>
                                          </p:val>
                                        </p:tav>
                                        <p:tav tm="100000">
                                          <p:val>
                                            <p:strVal val="#ppt_h"/>
                                          </p:val>
                                        </p:tav>
                                      </p:tavLst>
                                    </p:anim>
                                    <p:animEffect transition="in" filter="fade">
                                      <p:cBhvr>
                                        <p:cTn id="233" dur="200"/>
                                        <p:tgtEl>
                                          <p:spTgt spid="15"/>
                                        </p:tgtEl>
                                      </p:cBhvr>
                                    </p:animEffect>
                                  </p:childTnLst>
                                </p:cTn>
                              </p:par>
                            </p:childTnLst>
                          </p:cTn>
                        </p:par>
                        <p:par>
                          <p:cTn id="234" fill="hold">
                            <p:stCondLst>
                              <p:cond delay="10000"/>
                            </p:stCondLst>
                            <p:childTnLst>
                              <p:par>
                                <p:cTn id="235" presetID="22" presetClass="entr" presetSubtype="1" fill="hold" nodeType="afterEffect">
                                  <p:stCondLst>
                                    <p:cond delay="0"/>
                                  </p:stCondLst>
                                  <p:childTnLst>
                                    <p:set>
                                      <p:cBhvr>
                                        <p:cTn id="236" dur="1" fill="hold">
                                          <p:stCondLst>
                                            <p:cond delay="0"/>
                                          </p:stCondLst>
                                        </p:cTn>
                                        <p:tgtEl>
                                          <p:spTgt spid="34"/>
                                        </p:tgtEl>
                                        <p:attrNameLst>
                                          <p:attrName>style.visibility</p:attrName>
                                        </p:attrNameLst>
                                      </p:cBhvr>
                                      <p:to>
                                        <p:strVal val="visible"/>
                                      </p:to>
                                    </p:set>
                                    <p:animEffect transition="in" filter="wipe(up)">
                                      <p:cBhvr>
                                        <p:cTn id="237" dur="200"/>
                                        <p:tgtEl>
                                          <p:spTgt spid="34"/>
                                        </p:tgtEl>
                                      </p:cBhvr>
                                    </p:animEffect>
                                  </p:childTnLst>
                                </p:cTn>
                              </p:par>
                            </p:childTnLst>
                          </p:cTn>
                        </p:par>
                        <p:par>
                          <p:cTn id="238" fill="hold">
                            <p:stCondLst>
                              <p:cond delay="10200"/>
                            </p:stCondLst>
                            <p:childTnLst>
                              <p:par>
                                <p:cTn id="239" presetID="53" presetClass="entr" presetSubtype="0" fill="hold" nodeType="afterEffect">
                                  <p:stCondLst>
                                    <p:cond delay="0"/>
                                  </p:stCondLst>
                                  <p:childTnLst>
                                    <p:set>
                                      <p:cBhvr>
                                        <p:cTn id="240" dur="1" fill="hold">
                                          <p:stCondLst>
                                            <p:cond delay="0"/>
                                          </p:stCondLst>
                                        </p:cTn>
                                        <p:tgtEl>
                                          <p:spTgt spid="121"/>
                                        </p:tgtEl>
                                        <p:attrNameLst>
                                          <p:attrName>style.visibility</p:attrName>
                                        </p:attrNameLst>
                                      </p:cBhvr>
                                      <p:to>
                                        <p:strVal val="visible"/>
                                      </p:to>
                                    </p:set>
                                    <p:anim calcmode="lin" valueType="num">
                                      <p:cBhvr>
                                        <p:cTn id="241" dur="200" fill="hold"/>
                                        <p:tgtEl>
                                          <p:spTgt spid="121"/>
                                        </p:tgtEl>
                                        <p:attrNameLst>
                                          <p:attrName>ppt_w</p:attrName>
                                        </p:attrNameLst>
                                      </p:cBhvr>
                                      <p:tavLst>
                                        <p:tav tm="0">
                                          <p:val>
                                            <p:fltVal val="0"/>
                                          </p:val>
                                        </p:tav>
                                        <p:tav tm="100000">
                                          <p:val>
                                            <p:strVal val="#ppt_w"/>
                                          </p:val>
                                        </p:tav>
                                      </p:tavLst>
                                    </p:anim>
                                    <p:anim calcmode="lin" valueType="num">
                                      <p:cBhvr>
                                        <p:cTn id="242" dur="200" fill="hold"/>
                                        <p:tgtEl>
                                          <p:spTgt spid="121"/>
                                        </p:tgtEl>
                                        <p:attrNameLst>
                                          <p:attrName>ppt_h</p:attrName>
                                        </p:attrNameLst>
                                      </p:cBhvr>
                                      <p:tavLst>
                                        <p:tav tm="0">
                                          <p:val>
                                            <p:fltVal val="0"/>
                                          </p:val>
                                        </p:tav>
                                        <p:tav tm="100000">
                                          <p:val>
                                            <p:strVal val="#ppt_h"/>
                                          </p:val>
                                        </p:tav>
                                      </p:tavLst>
                                    </p:anim>
                                    <p:animEffect transition="in" filter="fade">
                                      <p:cBhvr>
                                        <p:cTn id="243" dur="200"/>
                                        <p:tgtEl>
                                          <p:spTgt spid="121"/>
                                        </p:tgtEl>
                                      </p:cBhvr>
                                    </p:animEffect>
                                  </p:childTnLst>
                                </p:cTn>
                              </p:par>
                            </p:childTnLst>
                          </p:cTn>
                        </p:par>
                        <p:par>
                          <p:cTn id="244" fill="hold">
                            <p:stCondLst>
                              <p:cond delay="10400"/>
                            </p:stCondLst>
                            <p:childTnLst>
                              <p:par>
                                <p:cTn id="245" presetID="22" presetClass="entr" presetSubtype="2" fill="hold" nodeType="afterEffect">
                                  <p:stCondLst>
                                    <p:cond delay="0"/>
                                  </p:stCondLst>
                                  <p:childTnLst>
                                    <p:set>
                                      <p:cBhvr>
                                        <p:cTn id="246" dur="1" fill="hold">
                                          <p:stCondLst>
                                            <p:cond delay="0"/>
                                          </p:stCondLst>
                                        </p:cTn>
                                        <p:tgtEl>
                                          <p:spTgt spid="122"/>
                                        </p:tgtEl>
                                        <p:attrNameLst>
                                          <p:attrName>style.visibility</p:attrName>
                                        </p:attrNameLst>
                                      </p:cBhvr>
                                      <p:to>
                                        <p:strVal val="visible"/>
                                      </p:to>
                                    </p:set>
                                    <p:animEffect transition="in" filter="wipe(right)">
                                      <p:cBhvr>
                                        <p:cTn id="247" dur="200"/>
                                        <p:tgtEl>
                                          <p:spTgt spid="122"/>
                                        </p:tgtEl>
                                      </p:cBhvr>
                                    </p:animEffect>
                                  </p:childTnLst>
                                </p:cTn>
                              </p:par>
                            </p:childTnLst>
                          </p:cTn>
                        </p:par>
                        <p:par>
                          <p:cTn id="248" fill="hold">
                            <p:stCondLst>
                              <p:cond delay="10600"/>
                            </p:stCondLst>
                            <p:childTnLst>
                              <p:par>
                                <p:cTn id="249" presetID="53" presetClass="entr" presetSubtype="0" fill="hold" nodeType="afterEffect">
                                  <p:stCondLst>
                                    <p:cond delay="0"/>
                                  </p:stCondLst>
                                  <p:childTnLst>
                                    <p:set>
                                      <p:cBhvr>
                                        <p:cTn id="250" dur="1" fill="hold">
                                          <p:stCondLst>
                                            <p:cond delay="0"/>
                                          </p:stCondLst>
                                        </p:cTn>
                                        <p:tgtEl>
                                          <p:spTgt spid="19"/>
                                        </p:tgtEl>
                                        <p:attrNameLst>
                                          <p:attrName>style.visibility</p:attrName>
                                        </p:attrNameLst>
                                      </p:cBhvr>
                                      <p:to>
                                        <p:strVal val="visible"/>
                                      </p:to>
                                    </p:set>
                                    <p:anim calcmode="lin" valueType="num">
                                      <p:cBhvr>
                                        <p:cTn id="251" dur="200" fill="hold"/>
                                        <p:tgtEl>
                                          <p:spTgt spid="19"/>
                                        </p:tgtEl>
                                        <p:attrNameLst>
                                          <p:attrName>ppt_w</p:attrName>
                                        </p:attrNameLst>
                                      </p:cBhvr>
                                      <p:tavLst>
                                        <p:tav tm="0">
                                          <p:val>
                                            <p:fltVal val="0"/>
                                          </p:val>
                                        </p:tav>
                                        <p:tav tm="100000">
                                          <p:val>
                                            <p:strVal val="#ppt_w"/>
                                          </p:val>
                                        </p:tav>
                                      </p:tavLst>
                                    </p:anim>
                                    <p:anim calcmode="lin" valueType="num">
                                      <p:cBhvr>
                                        <p:cTn id="252" dur="200" fill="hold"/>
                                        <p:tgtEl>
                                          <p:spTgt spid="19"/>
                                        </p:tgtEl>
                                        <p:attrNameLst>
                                          <p:attrName>ppt_h</p:attrName>
                                        </p:attrNameLst>
                                      </p:cBhvr>
                                      <p:tavLst>
                                        <p:tav tm="0">
                                          <p:val>
                                            <p:fltVal val="0"/>
                                          </p:val>
                                        </p:tav>
                                        <p:tav tm="100000">
                                          <p:val>
                                            <p:strVal val="#ppt_h"/>
                                          </p:val>
                                        </p:tav>
                                      </p:tavLst>
                                    </p:anim>
                                    <p:animEffect transition="in" filter="fade">
                                      <p:cBhvr>
                                        <p:cTn id="253" dur="200"/>
                                        <p:tgtEl>
                                          <p:spTgt spid="19"/>
                                        </p:tgtEl>
                                      </p:cBhvr>
                                    </p:animEffect>
                                  </p:childTnLst>
                                </p:cTn>
                              </p:par>
                            </p:childTnLst>
                          </p:cTn>
                        </p:par>
                        <p:par>
                          <p:cTn id="254" fill="hold">
                            <p:stCondLst>
                              <p:cond delay="10800"/>
                            </p:stCondLst>
                            <p:childTnLst>
                              <p:par>
                                <p:cTn id="255" presetID="22" presetClass="entr" presetSubtype="4" fill="hold" nodeType="after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wipe(down)">
                                      <p:cBhvr>
                                        <p:cTn id="257" dur="200"/>
                                        <p:tgtEl>
                                          <p:spTgt spid="64"/>
                                        </p:tgtEl>
                                      </p:cBhvr>
                                    </p:animEffect>
                                  </p:childTnLst>
                                </p:cTn>
                              </p:par>
                            </p:childTnLst>
                          </p:cTn>
                        </p:par>
                        <p:par>
                          <p:cTn id="258" fill="hold">
                            <p:stCondLst>
                              <p:cond delay="11000"/>
                            </p:stCondLst>
                            <p:childTnLst>
                              <p:par>
                                <p:cTn id="259" presetID="53" presetClass="entr" presetSubtype="0" fill="hold" nodeType="afterEffect">
                                  <p:stCondLst>
                                    <p:cond delay="0"/>
                                  </p:stCondLst>
                                  <p:childTnLst>
                                    <p:set>
                                      <p:cBhvr>
                                        <p:cTn id="260" dur="1" fill="hold">
                                          <p:stCondLst>
                                            <p:cond delay="0"/>
                                          </p:stCondLst>
                                        </p:cTn>
                                        <p:tgtEl>
                                          <p:spTgt spid="20"/>
                                        </p:tgtEl>
                                        <p:attrNameLst>
                                          <p:attrName>style.visibility</p:attrName>
                                        </p:attrNameLst>
                                      </p:cBhvr>
                                      <p:to>
                                        <p:strVal val="visible"/>
                                      </p:to>
                                    </p:set>
                                    <p:anim calcmode="lin" valueType="num">
                                      <p:cBhvr>
                                        <p:cTn id="261" dur="200" fill="hold"/>
                                        <p:tgtEl>
                                          <p:spTgt spid="20"/>
                                        </p:tgtEl>
                                        <p:attrNameLst>
                                          <p:attrName>ppt_w</p:attrName>
                                        </p:attrNameLst>
                                      </p:cBhvr>
                                      <p:tavLst>
                                        <p:tav tm="0">
                                          <p:val>
                                            <p:fltVal val="0"/>
                                          </p:val>
                                        </p:tav>
                                        <p:tav tm="100000">
                                          <p:val>
                                            <p:strVal val="#ppt_w"/>
                                          </p:val>
                                        </p:tav>
                                      </p:tavLst>
                                    </p:anim>
                                    <p:anim calcmode="lin" valueType="num">
                                      <p:cBhvr>
                                        <p:cTn id="262" dur="200" fill="hold"/>
                                        <p:tgtEl>
                                          <p:spTgt spid="20"/>
                                        </p:tgtEl>
                                        <p:attrNameLst>
                                          <p:attrName>ppt_h</p:attrName>
                                        </p:attrNameLst>
                                      </p:cBhvr>
                                      <p:tavLst>
                                        <p:tav tm="0">
                                          <p:val>
                                            <p:fltVal val="0"/>
                                          </p:val>
                                        </p:tav>
                                        <p:tav tm="100000">
                                          <p:val>
                                            <p:strVal val="#ppt_h"/>
                                          </p:val>
                                        </p:tav>
                                      </p:tavLst>
                                    </p:anim>
                                    <p:animEffect transition="in" filter="fade">
                                      <p:cBhvr>
                                        <p:cTn id="263" dur="200"/>
                                        <p:tgtEl>
                                          <p:spTgt spid="20"/>
                                        </p:tgtEl>
                                      </p:cBhvr>
                                    </p:animEffect>
                                  </p:childTnLst>
                                </p:cTn>
                              </p:par>
                            </p:childTnLst>
                          </p:cTn>
                        </p:par>
                        <p:par>
                          <p:cTn id="264" fill="hold">
                            <p:stCondLst>
                              <p:cond delay="11200"/>
                            </p:stCondLst>
                            <p:childTnLst>
                              <p:par>
                                <p:cTn id="265" presetID="22" presetClass="entr" presetSubtype="1" fill="hold" nodeType="afterEffect">
                                  <p:stCondLst>
                                    <p:cond delay="0"/>
                                  </p:stCondLst>
                                  <p:childTnLst>
                                    <p:set>
                                      <p:cBhvr>
                                        <p:cTn id="266" dur="1" fill="hold">
                                          <p:stCondLst>
                                            <p:cond delay="0"/>
                                          </p:stCondLst>
                                        </p:cTn>
                                        <p:tgtEl>
                                          <p:spTgt spid="61"/>
                                        </p:tgtEl>
                                        <p:attrNameLst>
                                          <p:attrName>style.visibility</p:attrName>
                                        </p:attrNameLst>
                                      </p:cBhvr>
                                      <p:to>
                                        <p:strVal val="visible"/>
                                      </p:to>
                                    </p:set>
                                    <p:animEffect transition="in" filter="wipe(up)">
                                      <p:cBhvr>
                                        <p:cTn id="267" dur="200"/>
                                        <p:tgtEl>
                                          <p:spTgt spid="61"/>
                                        </p:tgtEl>
                                      </p:cBhvr>
                                    </p:animEffect>
                                  </p:childTnLst>
                                </p:cTn>
                              </p:par>
                            </p:childTnLst>
                          </p:cTn>
                        </p:par>
                        <p:par>
                          <p:cTn id="268" fill="hold">
                            <p:stCondLst>
                              <p:cond delay="11400"/>
                            </p:stCondLst>
                            <p:childTnLst>
                              <p:par>
                                <p:cTn id="269" presetID="53" presetClass="entr" presetSubtype="0" fill="hold" nodeType="afterEffect">
                                  <p:stCondLst>
                                    <p:cond delay="0"/>
                                  </p:stCondLst>
                                  <p:childTnLst>
                                    <p:set>
                                      <p:cBhvr>
                                        <p:cTn id="270" dur="1" fill="hold">
                                          <p:stCondLst>
                                            <p:cond delay="0"/>
                                          </p:stCondLst>
                                        </p:cTn>
                                        <p:tgtEl>
                                          <p:spTgt spid="72"/>
                                        </p:tgtEl>
                                        <p:attrNameLst>
                                          <p:attrName>style.visibility</p:attrName>
                                        </p:attrNameLst>
                                      </p:cBhvr>
                                      <p:to>
                                        <p:strVal val="visible"/>
                                      </p:to>
                                    </p:set>
                                    <p:anim calcmode="lin" valueType="num">
                                      <p:cBhvr>
                                        <p:cTn id="271" dur="200" fill="hold"/>
                                        <p:tgtEl>
                                          <p:spTgt spid="72"/>
                                        </p:tgtEl>
                                        <p:attrNameLst>
                                          <p:attrName>ppt_w</p:attrName>
                                        </p:attrNameLst>
                                      </p:cBhvr>
                                      <p:tavLst>
                                        <p:tav tm="0">
                                          <p:val>
                                            <p:fltVal val="0"/>
                                          </p:val>
                                        </p:tav>
                                        <p:tav tm="100000">
                                          <p:val>
                                            <p:strVal val="#ppt_w"/>
                                          </p:val>
                                        </p:tav>
                                      </p:tavLst>
                                    </p:anim>
                                    <p:anim calcmode="lin" valueType="num">
                                      <p:cBhvr>
                                        <p:cTn id="272" dur="200" fill="hold"/>
                                        <p:tgtEl>
                                          <p:spTgt spid="72"/>
                                        </p:tgtEl>
                                        <p:attrNameLst>
                                          <p:attrName>ppt_h</p:attrName>
                                        </p:attrNameLst>
                                      </p:cBhvr>
                                      <p:tavLst>
                                        <p:tav tm="0">
                                          <p:val>
                                            <p:fltVal val="0"/>
                                          </p:val>
                                        </p:tav>
                                        <p:tav tm="100000">
                                          <p:val>
                                            <p:strVal val="#ppt_h"/>
                                          </p:val>
                                        </p:tav>
                                      </p:tavLst>
                                    </p:anim>
                                    <p:animEffect transition="in" filter="fade">
                                      <p:cBhvr>
                                        <p:cTn id="273" dur="200"/>
                                        <p:tgtEl>
                                          <p:spTgt spid="72"/>
                                        </p:tgtEl>
                                      </p:cBhvr>
                                    </p:animEffect>
                                  </p:childTnLst>
                                </p:cTn>
                              </p:par>
                            </p:childTnLst>
                          </p:cTn>
                        </p:par>
                        <p:par>
                          <p:cTn id="274" fill="hold">
                            <p:stCondLst>
                              <p:cond delay="11600"/>
                            </p:stCondLst>
                            <p:childTnLst>
                              <p:par>
                                <p:cTn id="275" presetID="22" presetClass="entr" presetSubtype="4" fill="hold" nodeType="afterEffect">
                                  <p:stCondLst>
                                    <p:cond delay="0"/>
                                  </p:stCondLst>
                                  <p:childTnLst>
                                    <p:set>
                                      <p:cBhvr>
                                        <p:cTn id="276" dur="1" fill="hold">
                                          <p:stCondLst>
                                            <p:cond delay="0"/>
                                          </p:stCondLst>
                                        </p:cTn>
                                        <p:tgtEl>
                                          <p:spTgt spid="73"/>
                                        </p:tgtEl>
                                        <p:attrNameLst>
                                          <p:attrName>style.visibility</p:attrName>
                                        </p:attrNameLst>
                                      </p:cBhvr>
                                      <p:to>
                                        <p:strVal val="visible"/>
                                      </p:to>
                                    </p:set>
                                    <p:animEffect transition="in" filter="wipe(down)">
                                      <p:cBhvr>
                                        <p:cTn id="277" dur="200"/>
                                        <p:tgtEl>
                                          <p:spTgt spid="73"/>
                                        </p:tgtEl>
                                      </p:cBhvr>
                                    </p:animEffect>
                                  </p:childTnLst>
                                </p:cTn>
                              </p:par>
                            </p:childTnLst>
                          </p:cTn>
                        </p:par>
                        <p:par>
                          <p:cTn id="278" fill="hold">
                            <p:stCondLst>
                              <p:cond delay="11800"/>
                            </p:stCondLst>
                            <p:childTnLst>
                              <p:par>
                                <p:cTn id="279" presetID="53" presetClass="entr" presetSubtype="0" fill="hold" nodeType="afterEffect">
                                  <p:stCondLst>
                                    <p:cond delay="0"/>
                                  </p:stCondLst>
                                  <p:childTnLst>
                                    <p:set>
                                      <p:cBhvr>
                                        <p:cTn id="280" dur="1" fill="hold">
                                          <p:stCondLst>
                                            <p:cond delay="0"/>
                                          </p:stCondLst>
                                        </p:cTn>
                                        <p:tgtEl>
                                          <p:spTgt spid="68"/>
                                        </p:tgtEl>
                                        <p:attrNameLst>
                                          <p:attrName>style.visibility</p:attrName>
                                        </p:attrNameLst>
                                      </p:cBhvr>
                                      <p:to>
                                        <p:strVal val="visible"/>
                                      </p:to>
                                    </p:set>
                                    <p:anim calcmode="lin" valueType="num">
                                      <p:cBhvr>
                                        <p:cTn id="281" dur="200" fill="hold"/>
                                        <p:tgtEl>
                                          <p:spTgt spid="68"/>
                                        </p:tgtEl>
                                        <p:attrNameLst>
                                          <p:attrName>ppt_w</p:attrName>
                                        </p:attrNameLst>
                                      </p:cBhvr>
                                      <p:tavLst>
                                        <p:tav tm="0">
                                          <p:val>
                                            <p:fltVal val="0"/>
                                          </p:val>
                                        </p:tav>
                                        <p:tav tm="100000">
                                          <p:val>
                                            <p:strVal val="#ppt_w"/>
                                          </p:val>
                                        </p:tav>
                                      </p:tavLst>
                                    </p:anim>
                                    <p:anim calcmode="lin" valueType="num">
                                      <p:cBhvr>
                                        <p:cTn id="282" dur="200" fill="hold"/>
                                        <p:tgtEl>
                                          <p:spTgt spid="68"/>
                                        </p:tgtEl>
                                        <p:attrNameLst>
                                          <p:attrName>ppt_h</p:attrName>
                                        </p:attrNameLst>
                                      </p:cBhvr>
                                      <p:tavLst>
                                        <p:tav tm="0">
                                          <p:val>
                                            <p:fltVal val="0"/>
                                          </p:val>
                                        </p:tav>
                                        <p:tav tm="100000">
                                          <p:val>
                                            <p:strVal val="#ppt_h"/>
                                          </p:val>
                                        </p:tav>
                                      </p:tavLst>
                                    </p:anim>
                                    <p:animEffect transition="in" filter="fade">
                                      <p:cBhvr>
                                        <p:cTn id="283" dur="200"/>
                                        <p:tgtEl>
                                          <p:spTgt spid="68"/>
                                        </p:tgtEl>
                                      </p:cBhvr>
                                    </p:animEffect>
                                  </p:childTnLst>
                                </p:cTn>
                              </p:par>
                            </p:childTnLst>
                          </p:cTn>
                        </p:par>
                        <p:par>
                          <p:cTn id="284" fill="hold">
                            <p:stCondLst>
                              <p:cond delay="12000"/>
                            </p:stCondLst>
                            <p:childTnLst>
                              <p:par>
                                <p:cTn id="285" presetID="22" presetClass="entr" presetSubtype="4" fill="hold" nodeType="afterEffect">
                                  <p:stCondLst>
                                    <p:cond delay="0"/>
                                  </p:stCondLst>
                                  <p:childTnLst>
                                    <p:set>
                                      <p:cBhvr>
                                        <p:cTn id="286" dur="1" fill="hold">
                                          <p:stCondLst>
                                            <p:cond delay="0"/>
                                          </p:stCondLst>
                                        </p:cTn>
                                        <p:tgtEl>
                                          <p:spTgt spid="69"/>
                                        </p:tgtEl>
                                        <p:attrNameLst>
                                          <p:attrName>style.visibility</p:attrName>
                                        </p:attrNameLst>
                                      </p:cBhvr>
                                      <p:to>
                                        <p:strVal val="visible"/>
                                      </p:to>
                                    </p:set>
                                    <p:animEffect transition="in" filter="wipe(down)">
                                      <p:cBhvr>
                                        <p:cTn id="287" dur="200"/>
                                        <p:tgtEl>
                                          <p:spTgt spid="69"/>
                                        </p:tgtEl>
                                      </p:cBhvr>
                                    </p:animEffect>
                                  </p:childTnLst>
                                </p:cTn>
                              </p:par>
                            </p:childTnLst>
                          </p:cTn>
                        </p:par>
                        <p:par>
                          <p:cTn id="288" fill="hold">
                            <p:stCondLst>
                              <p:cond delay="12200"/>
                            </p:stCondLst>
                            <p:childTnLst>
                              <p:par>
                                <p:cTn id="289" presetID="53" presetClass="entr" presetSubtype="0" fill="hold" nodeType="afterEffect">
                                  <p:stCondLst>
                                    <p:cond delay="0"/>
                                  </p:stCondLst>
                                  <p:childTnLst>
                                    <p:set>
                                      <p:cBhvr>
                                        <p:cTn id="290" dur="1" fill="hold">
                                          <p:stCondLst>
                                            <p:cond delay="0"/>
                                          </p:stCondLst>
                                        </p:cTn>
                                        <p:tgtEl>
                                          <p:spTgt spid="128"/>
                                        </p:tgtEl>
                                        <p:attrNameLst>
                                          <p:attrName>style.visibility</p:attrName>
                                        </p:attrNameLst>
                                      </p:cBhvr>
                                      <p:to>
                                        <p:strVal val="visible"/>
                                      </p:to>
                                    </p:set>
                                    <p:anim calcmode="lin" valueType="num">
                                      <p:cBhvr>
                                        <p:cTn id="291" dur="200" fill="hold"/>
                                        <p:tgtEl>
                                          <p:spTgt spid="128"/>
                                        </p:tgtEl>
                                        <p:attrNameLst>
                                          <p:attrName>ppt_w</p:attrName>
                                        </p:attrNameLst>
                                      </p:cBhvr>
                                      <p:tavLst>
                                        <p:tav tm="0">
                                          <p:val>
                                            <p:fltVal val="0"/>
                                          </p:val>
                                        </p:tav>
                                        <p:tav tm="100000">
                                          <p:val>
                                            <p:strVal val="#ppt_w"/>
                                          </p:val>
                                        </p:tav>
                                      </p:tavLst>
                                    </p:anim>
                                    <p:anim calcmode="lin" valueType="num">
                                      <p:cBhvr>
                                        <p:cTn id="292" dur="200" fill="hold"/>
                                        <p:tgtEl>
                                          <p:spTgt spid="128"/>
                                        </p:tgtEl>
                                        <p:attrNameLst>
                                          <p:attrName>ppt_h</p:attrName>
                                        </p:attrNameLst>
                                      </p:cBhvr>
                                      <p:tavLst>
                                        <p:tav tm="0">
                                          <p:val>
                                            <p:fltVal val="0"/>
                                          </p:val>
                                        </p:tav>
                                        <p:tav tm="100000">
                                          <p:val>
                                            <p:strVal val="#ppt_h"/>
                                          </p:val>
                                        </p:tav>
                                      </p:tavLst>
                                    </p:anim>
                                    <p:animEffect transition="in" filter="fade">
                                      <p:cBhvr>
                                        <p:cTn id="293" dur="200"/>
                                        <p:tgtEl>
                                          <p:spTgt spid="128"/>
                                        </p:tgtEl>
                                      </p:cBhvr>
                                    </p:animEffect>
                                  </p:childTnLst>
                                </p:cTn>
                              </p:par>
                            </p:childTnLst>
                          </p:cTn>
                        </p:par>
                        <p:par>
                          <p:cTn id="294" fill="hold">
                            <p:stCondLst>
                              <p:cond delay="12400"/>
                            </p:stCondLst>
                            <p:childTnLst>
                              <p:par>
                                <p:cTn id="295" presetID="22" presetClass="entr" presetSubtype="8" fill="hold" nodeType="afterEffect">
                                  <p:stCondLst>
                                    <p:cond delay="0"/>
                                  </p:stCondLst>
                                  <p:childTnLst>
                                    <p:set>
                                      <p:cBhvr>
                                        <p:cTn id="296" dur="1" fill="hold">
                                          <p:stCondLst>
                                            <p:cond delay="0"/>
                                          </p:stCondLst>
                                        </p:cTn>
                                        <p:tgtEl>
                                          <p:spTgt spid="125"/>
                                        </p:tgtEl>
                                        <p:attrNameLst>
                                          <p:attrName>style.visibility</p:attrName>
                                        </p:attrNameLst>
                                      </p:cBhvr>
                                      <p:to>
                                        <p:strVal val="visible"/>
                                      </p:to>
                                    </p:set>
                                    <p:animEffect transition="in" filter="wipe(left)">
                                      <p:cBhvr>
                                        <p:cTn id="297" dur="200"/>
                                        <p:tgtEl>
                                          <p:spTgt spid="125"/>
                                        </p:tgtEl>
                                      </p:cBhvr>
                                    </p:animEffect>
                                  </p:childTnLst>
                                </p:cTn>
                              </p:par>
                            </p:childTnLst>
                          </p:cTn>
                        </p:par>
                      </p:childTnLst>
                    </p:cTn>
                  </p:par>
                  <p:par>
                    <p:cTn id="298" fill="hold">
                      <p:stCondLst>
                        <p:cond delay="indefinite"/>
                      </p:stCondLst>
                      <p:childTnLst>
                        <p:par>
                          <p:cTn id="299" fill="hold">
                            <p:stCondLst>
                              <p:cond delay="0"/>
                            </p:stCondLst>
                            <p:childTnLst>
                              <p:par>
                                <p:cTn id="300" presetID="55" presetClass="exit" presetSubtype="0" fill="hold" nodeType="clickEffect">
                                  <p:stCondLst>
                                    <p:cond delay="0"/>
                                  </p:stCondLst>
                                  <p:childTnLst>
                                    <p:anim calcmode="lin" valueType="num">
                                      <p:cBhvr>
                                        <p:cTn id="301" dur="1000"/>
                                        <p:tgtEl>
                                          <p:spTgt spid="130"/>
                                        </p:tgtEl>
                                        <p:attrNameLst>
                                          <p:attrName>ppt_w</p:attrName>
                                        </p:attrNameLst>
                                      </p:cBhvr>
                                      <p:tavLst>
                                        <p:tav tm="0">
                                          <p:val>
                                            <p:strVal val="ppt_w"/>
                                          </p:val>
                                        </p:tav>
                                        <p:tav tm="100000">
                                          <p:val>
                                            <p:strVal val="ppt_w*0.70"/>
                                          </p:val>
                                        </p:tav>
                                      </p:tavLst>
                                    </p:anim>
                                    <p:anim calcmode="lin" valueType="num">
                                      <p:cBhvr>
                                        <p:cTn id="302" dur="1000"/>
                                        <p:tgtEl>
                                          <p:spTgt spid="130"/>
                                        </p:tgtEl>
                                        <p:attrNameLst>
                                          <p:attrName>ppt_h</p:attrName>
                                        </p:attrNameLst>
                                      </p:cBhvr>
                                      <p:tavLst>
                                        <p:tav tm="0">
                                          <p:val>
                                            <p:strVal val="ppt_h"/>
                                          </p:val>
                                        </p:tav>
                                        <p:tav tm="100000">
                                          <p:val>
                                            <p:strVal val="ppt_h"/>
                                          </p:val>
                                        </p:tav>
                                      </p:tavLst>
                                    </p:anim>
                                    <p:animEffect transition="out" filter="fade">
                                      <p:cBhvr>
                                        <p:cTn id="303" dur="1000"/>
                                        <p:tgtEl>
                                          <p:spTgt spid="130"/>
                                        </p:tgtEl>
                                      </p:cBhvr>
                                    </p:animEffect>
                                    <p:set>
                                      <p:cBhvr>
                                        <p:cTn id="304" dur="1" fill="hold">
                                          <p:stCondLst>
                                            <p:cond delay="999"/>
                                          </p:stCondLst>
                                        </p:cTn>
                                        <p:tgtEl>
                                          <p:spTgt spid="130"/>
                                        </p:tgtEl>
                                        <p:attrNameLst>
                                          <p:attrName>style.visibility</p:attrName>
                                        </p:attrNameLst>
                                      </p:cBhvr>
                                      <p:to>
                                        <p:strVal val="hidden"/>
                                      </p:to>
                                    </p:set>
                                  </p:childTnLst>
                                </p:cTn>
                              </p:par>
                              <p:par>
                                <p:cTn id="305" presetID="55" presetClass="exit" presetSubtype="0" fill="hold" nodeType="withEffect">
                                  <p:stCondLst>
                                    <p:cond delay="0"/>
                                  </p:stCondLst>
                                  <p:childTnLst>
                                    <p:anim calcmode="lin" valueType="num">
                                      <p:cBhvr>
                                        <p:cTn id="306" dur="1000"/>
                                        <p:tgtEl>
                                          <p:spTgt spid="125"/>
                                        </p:tgtEl>
                                        <p:attrNameLst>
                                          <p:attrName>ppt_w</p:attrName>
                                        </p:attrNameLst>
                                      </p:cBhvr>
                                      <p:tavLst>
                                        <p:tav tm="0">
                                          <p:val>
                                            <p:strVal val="ppt_w"/>
                                          </p:val>
                                        </p:tav>
                                        <p:tav tm="100000">
                                          <p:val>
                                            <p:strVal val="ppt_w*0.70"/>
                                          </p:val>
                                        </p:tav>
                                      </p:tavLst>
                                    </p:anim>
                                    <p:anim calcmode="lin" valueType="num">
                                      <p:cBhvr>
                                        <p:cTn id="307" dur="1000"/>
                                        <p:tgtEl>
                                          <p:spTgt spid="125"/>
                                        </p:tgtEl>
                                        <p:attrNameLst>
                                          <p:attrName>ppt_h</p:attrName>
                                        </p:attrNameLst>
                                      </p:cBhvr>
                                      <p:tavLst>
                                        <p:tav tm="0">
                                          <p:val>
                                            <p:strVal val="ppt_h"/>
                                          </p:val>
                                        </p:tav>
                                        <p:tav tm="100000">
                                          <p:val>
                                            <p:strVal val="ppt_h"/>
                                          </p:val>
                                        </p:tav>
                                      </p:tavLst>
                                    </p:anim>
                                    <p:animEffect transition="out" filter="fade">
                                      <p:cBhvr>
                                        <p:cTn id="308" dur="1000"/>
                                        <p:tgtEl>
                                          <p:spTgt spid="125"/>
                                        </p:tgtEl>
                                      </p:cBhvr>
                                    </p:animEffect>
                                    <p:set>
                                      <p:cBhvr>
                                        <p:cTn id="309" dur="1" fill="hold">
                                          <p:stCondLst>
                                            <p:cond delay="999"/>
                                          </p:stCondLst>
                                        </p:cTn>
                                        <p:tgtEl>
                                          <p:spTgt spid="125"/>
                                        </p:tgtEl>
                                        <p:attrNameLst>
                                          <p:attrName>style.visibility</p:attrName>
                                        </p:attrNameLst>
                                      </p:cBhvr>
                                      <p:to>
                                        <p:strVal val="hidden"/>
                                      </p:to>
                                    </p:set>
                                  </p:childTnLst>
                                </p:cTn>
                              </p:par>
                              <p:par>
                                <p:cTn id="310" presetID="55" presetClass="exit" presetSubtype="0" fill="hold" nodeType="withEffect">
                                  <p:stCondLst>
                                    <p:cond delay="0"/>
                                  </p:stCondLst>
                                  <p:childTnLst>
                                    <p:anim calcmode="lin" valueType="num">
                                      <p:cBhvr>
                                        <p:cTn id="311" dur="1000"/>
                                        <p:tgtEl>
                                          <p:spTgt spid="122"/>
                                        </p:tgtEl>
                                        <p:attrNameLst>
                                          <p:attrName>ppt_w</p:attrName>
                                        </p:attrNameLst>
                                      </p:cBhvr>
                                      <p:tavLst>
                                        <p:tav tm="0">
                                          <p:val>
                                            <p:strVal val="ppt_w"/>
                                          </p:val>
                                        </p:tav>
                                        <p:tav tm="100000">
                                          <p:val>
                                            <p:strVal val="ppt_w*0.70"/>
                                          </p:val>
                                        </p:tav>
                                      </p:tavLst>
                                    </p:anim>
                                    <p:anim calcmode="lin" valueType="num">
                                      <p:cBhvr>
                                        <p:cTn id="312" dur="1000"/>
                                        <p:tgtEl>
                                          <p:spTgt spid="122"/>
                                        </p:tgtEl>
                                        <p:attrNameLst>
                                          <p:attrName>ppt_h</p:attrName>
                                        </p:attrNameLst>
                                      </p:cBhvr>
                                      <p:tavLst>
                                        <p:tav tm="0">
                                          <p:val>
                                            <p:strVal val="ppt_h"/>
                                          </p:val>
                                        </p:tav>
                                        <p:tav tm="100000">
                                          <p:val>
                                            <p:strVal val="ppt_h"/>
                                          </p:val>
                                        </p:tav>
                                      </p:tavLst>
                                    </p:anim>
                                    <p:animEffect transition="out" filter="fade">
                                      <p:cBhvr>
                                        <p:cTn id="313" dur="1000"/>
                                        <p:tgtEl>
                                          <p:spTgt spid="122"/>
                                        </p:tgtEl>
                                      </p:cBhvr>
                                    </p:animEffect>
                                    <p:set>
                                      <p:cBhvr>
                                        <p:cTn id="314" dur="1" fill="hold">
                                          <p:stCondLst>
                                            <p:cond delay="999"/>
                                          </p:stCondLst>
                                        </p:cTn>
                                        <p:tgtEl>
                                          <p:spTgt spid="122"/>
                                        </p:tgtEl>
                                        <p:attrNameLst>
                                          <p:attrName>style.visibility</p:attrName>
                                        </p:attrNameLst>
                                      </p:cBhvr>
                                      <p:to>
                                        <p:strVal val="hidden"/>
                                      </p:to>
                                    </p:set>
                                  </p:childTnLst>
                                </p:cTn>
                              </p:par>
                              <p:par>
                                <p:cTn id="315" presetID="55" presetClass="exit" presetSubtype="0" fill="hold" nodeType="withEffect">
                                  <p:stCondLst>
                                    <p:cond delay="0"/>
                                  </p:stCondLst>
                                  <p:childTnLst>
                                    <p:anim calcmode="lin" valueType="num">
                                      <p:cBhvr>
                                        <p:cTn id="316" dur="1000"/>
                                        <p:tgtEl>
                                          <p:spTgt spid="37"/>
                                        </p:tgtEl>
                                        <p:attrNameLst>
                                          <p:attrName>ppt_w</p:attrName>
                                        </p:attrNameLst>
                                      </p:cBhvr>
                                      <p:tavLst>
                                        <p:tav tm="0">
                                          <p:val>
                                            <p:strVal val="ppt_w"/>
                                          </p:val>
                                        </p:tav>
                                        <p:tav tm="100000">
                                          <p:val>
                                            <p:strVal val="ppt_w*0.70"/>
                                          </p:val>
                                        </p:tav>
                                      </p:tavLst>
                                    </p:anim>
                                    <p:anim calcmode="lin" valueType="num">
                                      <p:cBhvr>
                                        <p:cTn id="317" dur="1000"/>
                                        <p:tgtEl>
                                          <p:spTgt spid="37"/>
                                        </p:tgtEl>
                                        <p:attrNameLst>
                                          <p:attrName>ppt_h</p:attrName>
                                        </p:attrNameLst>
                                      </p:cBhvr>
                                      <p:tavLst>
                                        <p:tav tm="0">
                                          <p:val>
                                            <p:strVal val="ppt_h"/>
                                          </p:val>
                                        </p:tav>
                                        <p:tav tm="100000">
                                          <p:val>
                                            <p:strVal val="ppt_h"/>
                                          </p:val>
                                        </p:tav>
                                      </p:tavLst>
                                    </p:anim>
                                    <p:animEffect transition="out" filter="fade">
                                      <p:cBhvr>
                                        <p:cTn id="318" dur="1000"/>
                                        <p:tgtEl>
                                          <p:spTgt spid="37"/>
                                        </p:tgtEl>
                                      </p:cBhvr>
                                    </p:animEffect>
                                    <p:set>
                                      <p:cBhvr>
                                        <p:cTn id="319" dur="1" fill="hold">
                                          <p:stCondLst>
                                            <p:cond delay="999"/>
                                          </p:stCondLst>
                                        </p:cTn>
                                        <p:tgtEl>
                                          <p:spTgt spid="37"/>
                                        </p:tgtEl>
                                        <p:attrNameLst>
                                          <p:attrName>style.visibility</p:attrName>
                                        </p:attrNameLst>
                                      </p:cBhvr>
                                      <p:to>
                                        <p:strVal val="hidden"/>
                                      </p:to>
                                    </p:set>
                                  </p:childTnLst>
                                </p:cTn>
                              </p:par>
                              <p:par>
                                <p:cTn id="320" presetID="55" presetClass="exit" presetSubtype="0" fill="hold" nodeType="withEffect">
                                  <p:stCondLst>
                                    <p:cond delay="0"/>
                                  </p:stCondLst>
                                  <p:childTnLst>
                                    <p:anim calcmode="lin" valueType="num">
                                      <p:cBhvr>
                                        <p:cTn id="321" dur="1000"/>
                                        <p:tgtEl>
                                          <p:spTgt spid="89"/>
                                        </p:tgtEl>
                                        <p:attrNameLst>
                                          <p:attrName>ppt_w</p:attrName>
                                        </p:attrNameLst>
                                      </p:cBhvr>
                                      <p:tavLst>
                                        <p:tav tm="0">
                                          <p:val>
                                            <p:strVal val="ppt_w"/>
                                          </p:val>
                                        </p:tav>
                                        <p:tav tm="100000">
                                          <p:val>
                                            <p:strVal val="ppt_w*0.70"/>
                                          </p:val>
                                        </p:tav>
                                      </p:tavLst>
                                    </p:anim>
                                    <p:anim calcmode="lin" valueType="num">
                                      <p:cBhvr>
                                        <p:cTn id="322" dur="1000"/>
                                        <p:tgtEl>
                                          <p:spTgt spid="89"/>
                                        </p:tgtEl>
                                        <p:attrNameLst>
                                          <p:attrName>ppt_h</p:attrName>
                                        </p:attrNameLst>
                                      </p:cBhvr>
                                      <p:tavLst>
                                        <p:tav tm="0">
                                          <p:val>
                                            <p:strVal val="ppt_h"/>
                                          </p:val>
                                        </p:tav>
                                        <p:tav tm="100000">
                                          <p:val>
                                            <p:strVal val="ppt_h"/>
                                          </p:val>
                                        </p:tav>
                                      </p:tavLst>
                                    </p:anim>
                                    <p:animEffect transition="out" filter="fade">
                                      <p:cBhvr>
                                        <p:cTn id="323" dur="1000"/>
                                        <p:tgtEl>
                                          <p:spTgt spid="89"/>
                                        </p:tgtEl>
                                      </p:cBhvr>
                                    </p:animEffect>
                                    <p:set>
                                      <p:cBhvr>
                                        <p:cTn id="324" dur="1" fill="hold">
                                          <p:stCondLst>
                                            <p:cond delay="999"/>
                                          </p:stCondLst>
                                        </p:cTn>
                                        <p:tgtEl>
                                          <p:spTgt spid="89"/>
                                        </p:tgtEl>
                                        <p:attrNameLst>
                                          <p:attrName>style.visibility</p:attrName>
                                        </p:attrNameLst>
                                      </p:cBhvr>
                                      <p:to>
                                        <p:strVal val="hidden"/>
                                      </p:to>
                                    </p:set>
                                  </p:childTnLst>
                                </p:cTn>
                              </p:par>
                              <p:par>
                                <p:cTn id="325" presetID="55" presetClass="exit" presetSubtype="0" fill="hold" nodeType="withEffect">
                                  <p:stCondLst>
                                    <p:cond delay="0"/>
                                  </p:stCondLst>
                                  <p:childTnLst>
                                    <p:anim calcmode="lin" valueType="num">
                                      <p:cBhvr>
                                        <p:cTn id="326" dur="1000"/>
                                        <p:tgtEl>
                                          <p:spTgt spid="110"/>
                                        </p:tgtEl>
                                        <p:attrNameLst>
                                          <p:attrName>ppt_w</p:attrName>
                                        </p:attrNameLst>
                                      </p:cBhvr>
                                      <p:tavLst>
                                        <p:tav tm="0">
                                          <p:val>
                                            <p:strVal val="ppt_w"/>
                                          </p:val>
                                        </p:tav>
                                        <p:tav tm="100000">
                                          <p:val>
                                            <p:strVal val="ppt_w*0.70"/>
                                          </p:val>
                                        </p:tav>
                                      </p:tavLst>
                                    </p:anim>
                                    <p:anim calcmode="lin" valueType="num">
                                      <p:cBhvr>
                                        <p:cTn id="327" dur="1000"/>
                                        <p:tgtEl>
                                          <p:spTgt spid="110"/>
                                        </p:tgtEl>
                                        <p:attrNameLst>
                                          <p:attrName>ppt_h</p:attrName>
                                        </p:attrNameLst>
                                      </p:cBhvr>
                                      <p:tavLst>
                                        <p:tav tm="0">
                                          <p:val>
                                            <p:strVal val="ppt_h"/>
                                          </p:val>
                                        </p:tav>
                                        <p:tav tm="100000">
                                          <p:val>
                                            <p:strVal val="ppt_h"/>
                                          </p:val>
                                        </p:tav>
                                      </p:tavLst>
                                    </p:anim>
                                    <p:animEffect transition="out" filter="fade">
                                      <p:cBhvr>
                                        <p:cTn id="328" dur="1000"/>
                                        <p:tgtEl>
                                          <p:spTgt spid="110"/>
                                        </p:tgtEl>
                                      </p:cBhvr>
                                    </p:animEffect>
                                    <p:set>
                                      <p:cBhvr>
                                        <p:cTn id="329" dur="1" fill="hold">
                                          <p:stCondLst>
                                            <p:cond delay="999"/>
                                          </p:stCondLst>
                                        </p:cTn>
                                        <p:tgtEl>
                                          <p:spTgt spid="110"/>
                                        </p:tgtEl>
                                        <p:attrNameLst>
                                          <p:attrName>style.visibility</p:attrName>
                                        </p:attrNameLst>
                                      </p:cBhvr>
                                      <p:to>
                                        <p:strVal val="hidden"/>
                                      </p:to>
                                    </p:set>
                                  </p:childTnLst>
                                </p:cTn>
                              </p:par>
                              <p:par>
                                <p:cTn id="330" presetID="55" presetClass="exit" presetSubtype="0" fill="hold" nodeType="withEffect">
                                  <p:stCondLst>
                                    <p:cond delay="0"/>
                                  </p:stCondLst>
                                  <p:childTnLst>
                                    <p:anim calcmode="lin" valueType="num">
                                      <p:cBhvr>
                                        <p:cTn id="331" dur="1000"/>
                                        <p:tgtEl>
                                          <p:spTgt spid="117"/>
                                        </p:tgtEl>
                                        <p:attrNameLst>
                                          <p:attrName>ppt_w</p:attrName>
                                        </p:attrNameLst>
                                      </p:cBhvr>
                                      <p:tavLst>
                                        <p:tav tm="0">
                                          <p:val>
                                            <p:strVal val="ppt_w"/>
                                          </p:val>
                                        </p:tav>
                                        <p:tav tm="100000">
                                          <p:val>
                                            <p:strVal val="ppt_w*0.70"/>
                                          </p:val>
                                        </p:tav>
                                      </p:tavLst>
                                    </p:anim>
                                    <p:anim calcmode="lin" valueType="num">
                                      <p:cBhvr>
                                        <p:cTn id="332" dur="1000"/>
                                        <p:tgtEl>
                                          <p:spTgt spid="117"/>
                                        </p:tgtEl>
                                        <p:attrNameLst>
                                          <p:attrName>ppt_h</p:attrName>
                                        </p:attrNameLst>
                                      </p:cBhvr>
                                      <p:tavLst>
                                        <p:tav tm="0">
                                          <p:val>
                                            <p:strVal val="ppt_h"/>
                                          </p:val>
                                        </p:tav>
                                        <p:tav tm="100000">
                                          <p:val>
                                            <p:strVal val="ppt_h"/>
                                          </p:val>
                                        </p:tav>
                                      </p:tavLst>
                                    </p:anim>
                                    <p:animEffect transition="out" filter="fade">
                                      <p:cBhvr>
                                        <p:cTn id="333" dur="1000"/>
                                        <p:tgtEl>
                                          <p:spTgt spid="117"/>
                                        </p:tgtEl>
                                      </p:cBhvr>
                                    </p:animEffect>
                                    <p:set>
                                      <p:cBhvr>
                                        <p:cTn id="334" dur="1" fill="hold">
                                          <p:stCondLst>
                                            <p:cond delay="999"/>
                                          </p:stCondLst>
                                        </p:cTn>
                                        <p:tgtEl>
                                          <p:spTgt spid="117"/>
                                        </p:tgtEl>
                                        <p:attrNameLst>
                                          <p:attrName>style.visibility</p:attrName>
                                        </p:attrNameLst>
                                      </p:cBhvr>
                                      <p:to>
                                        <p:strVal val="hidden"/>
                                      </p:to>
                                    </p:set>
                                  </p:childTnLst>
                                </p:cTn>
                              </p:par>
                              <p:par>
                                <p:cTn id="335" presetID="55" presetClass="exit" presetSubtype="0" fill="hold" nodeType="withEffect">
                                  <p:stCondLst>
                                    <p:cond delay="0"/>
                                  </p:stCondLst>
                                  <p:childTnLst>
                                    <p:anim calcmode="lin" valueType="num">
                                      <p:cBhvr>
                                        <p:cTn id="336" dur="1000"/>
                                        <p:tgtEl>
                                          <p:spTgt spid="114"/>
                                        </p:tgtEl>
                                        <p:attrNameLst>
                                          <p:attrName>ppt_w</p:attrName>
                                        </p:attrNameLst>
                                      </p:cBhvr>
                                      <p:tavLst>
                                        <p:tav tm="0">
                                          <p:val>
                                            <p:strVal val="ppt_w"/>
                                          </p:val>
                                        </p:tav>
                                        <p:tav tm="100000">
                                          <p:val>
                                            <p:strVal val="ppt_w*0.70"/>
                                          </p:val>
                                        </p:tav>
                                      </p:tavLst>
                                    </p:anim>
                                    <p:anim calcmode="lin" valueType="num">
                                      <p:cBhvr>
                                        <p:cTn id="337" dur="1000"/>
                                        <p:tgtEl>
                                          <p:spTgt spid="114"/>
                                        </p:tgtEl>
                                        <p:attrNameLst>
                                          <p:attrName>ppt_h</p:attrName>
                                        </p:attrNameLst>
                                      </p:cBhvr>
                                      <p:tavLst>
                                        <p:tav tm="0">
                                          <p:val>
                                            <p:strVal val="ppt_h"/>
                                          </p:val>
                                        </p:tav>
                                        <p:tav tm="100000">
                                          <p:val>
                                            <p:strVal val="ppt_h"/>
                                          </p:val>
                                        </p:tav>
                                      </p:tavLst>
                                    </p:anim>
                                    <p:animEffect transition="out" filter="fade">
                                      <p:cBhvr>
                                        <p:cTn id="338" dur="1000"/>
                                        <p:tgtEl>
                                          <p:spTgt spid="114"/>
                                        </p:tgtEl>
                                      </p:cBhvr>
                                    </p:animEffect>
                                    <p:set>
                                      <p:cBhvr>
                                        <p:cTn id="339" dur="1" fill="hold">
                                          <p:stCondLst>
                                            <p:cond delay="999"/>
                                          </p:stCondLst>
                                        </p:cTn>
                                        <p:tgtEl>
                                          <p:spTgt spid="114"/>
                                        </p:tgtEl>
                                        <p:attrNameLst>
                                          <p:attrName>style.visibility</p:attrName>
                                        </p:attrNameLst>
                                      </p:cBhvr>
                                      <p:to>
                                        <p:strVal val="hidden"/>
                                      </p:to>
                                    </p:set>
                                  </p:childTnLst>
                                </p:cTn>
                              </p:par>
                              <p:par>
                                <p:cTn id="340" presetID="55" presetClass="exit" presetSubtype="0" fill="hold" nodeType="withEffect">
                                  <p:stCondLst>
                                    <p:cond delay="0"/>
                                  </p:stCondLst>
                                  <p:childTnLst>
                                    <p:anim calcmode="lin" valueType="num">
                                      <p:cBhvr>
                                        <p:cTn id="341" dur="1000"/>
                                        <p:tgtEl>
                                          <p:spTgt spid="46"/>
                                        </p:tgtEl>
                                        <p:attrNameLst>
                                          <p:attrName>ppt_w</p:attrName>
                                        </p:attrNameLst>
                                      </p:cBhvr>
                                      <p:tavLst>
                                        <p:tav tm="0">
                                          <p:val>
                                            <p:strVal val="ppt_w"/>
                                          </p:val>
                                        </p:tav>
                                        <p:tav tm="100000">
                                          <p:val>
                                            <p:strVal val="ppt_w*0.70"/>
                                          </p:val>
                                        </p:tav>
                                      </p:tavLst>
                                    </p:anim>
                                    <p:anim calcmode="lin" valueType="num">
                                      <p:cBhvr>
                                        <p:cTn id="342" dur="1000"/>
                                        <p:tgtEl>
                                          <p:spTgt spid="46"/>
                                        </p:tgtEl>
                                        <p:attrNameLst>
                                          <p:attrName>ppt_h</p:attrName>
                                        </p:attrNameLst>
                                      </p:cBhvr>
                                      <p:tavLst>
                                        <p:tav tm="0">
                                          <p:val>
                                            <p:strVal val="ppt_h"/>
                                          </p:val>
                                        </p:tav>
                                        <p:tav tm="100000">
                                          <p:val>
                                            <p:strVal val="ppt_h"/>
                                          </p:val>
                                        </p:tav>
                                      </p:tavLst>
                                    </p:anim>
                                    <p:animEffect transition="out" filter="fade">
                                      <p:cBhvr>
                                        <p:cTn id="343" dur="1000"/>
                                        <p:tgtEl>
                                          <p:spTgt spid="46"/>
                                        </p:tgtEl>
                                      </p:cBhvr>
                                    </p:animEffect>
                                    <p:set>
                                      <p:cBhvr>
                                        <p:cTn id="344" dur="1" fill="hold">
                                          <p:stCondLst>
                                            <p:cond delay="999"/>
                                          </p:stCondLst>
                                        </p:cTn>
                                        <p:tgtEl>
                                          <p:spTgt spid="46"/>
                                        </p:tgtEl>
                                        <p:attrNameLst>
                                          <p:attrName>style.visibility</p:attrName>
                                        </p:attrNameLst>
                                      </p:cBhvr>
                                      <p:to>
                                        <p:strVal val="hidden"/>
                                      </p:to>
                                    </p:set>
                                  </p:childTnLst>
                                </p:cTn>
                              </p:par>
                              <p:par>
                                <p:cTn id="345" presetID="55" presetClass="exit" presetSubtype="0" fill="hold" nodeType="withEffect">
                                  <p:stCondLst>
                                    <p:cond delay="0"/>
                                  </p:stCondLst>
                                  <p:childTnLst>
                                    <p:anim calcmode="lin" valueType="num">
                                      <p:cBhvr>
                                        <p:cTn id="346" dur="1000"/>
                                        <p:tgtEl>
                                          <p:spTgt spid="43"/>
                                        </p:tgtEl>
                                        <p:attrNameLst>
                                          <p:attrName>ppt_w</p:attrName>
                                        </p:attrNameLst>
                                      </p:cBhvr>
                                      <p:tavLst>
                                        <p:tav tm="0">
                                          <p:val>
                                            <p:strVal val="ppt_w"/>
                                          </p:val>
                                        </p:tav>
                                        <p:tav tm="100000">
                                          <p:val>
                                            <p:strVal val="ppt_w*0.70"/>
                                          </p:val>
                                        </p:tav>
                                      </p:tavLst>
                                    </p:anim>
                                    <p:anim calcmode="lin" valueType="num">
                                      <p:cBhvr>
                                        <p:cTn id="347" dur="1000"/>
                                        <p:tgtEl>
                                          <p:spTgt spid="43"/>
                                        </p:tgtEl>
                                        <p:attrNameLst>
                                          <p:attrName>ppt_h</p:attrName>
                                        </p:attrNameLst>
                                      </p:cBhvr>
                                      <p:tavLst>
                                        <p:tav tm="0">
                                          <p:val>
                                            <p:strVal val="ppt_h"/>
                                          </p:val>
                                        </p:tav>
                                        <p:tav tm="100000">
                                          <p:val>
                                            <p:strVal val="ppt_h"/>
                                          </p:val>
                                        </p:tav>
                                      </p:tavLst>
                                    </p:anim>
                                    <p:animEffect transition="out" filter="fade">
                                      <p:cBhvr>
                                        <p:cTn id="348" dur="1000"/>
                                        <p:tgtEl>
                                          <p:spTgt spid="43"/>
                                        </p:tgtEl>
                                      </p:cBhvr>
                                    </p:animEffect>
                                    <p:set>
                                      <p:cBhvr>
                                        <p:cTn id="349" dur="1" fill="hold">
                                          <p:stCondLst>
                                            <p:cond delay="999"/>
                                          </p:stCondLst>
                                        </p:cTn>
                                        <p:tgtEl>
                                          <p:spTgt spid="43"/>
                                        </p:tgtEl>
                                        <p:attrNameLst>
                                          <p:attrName>style.visibility</p:attrName>
                                        </p:attrNameLst>
                                      </p:cBhvr>
                                      <p:to>
                                        <p:strVal val="hidden"/>
                                      </p:to>
                                    </p:set>
                                  </p:childTnLst>
                                </p:cTn>
                              </p:par>
                              <p:par>
                                <p:cTn id="350" presetID="55" presetClass="exit" presetSubtype="0" fill="hold" nodeType="withEffect">
                                  <p:stCondLst>
                                    <p:cond delay="0"/>
                                  </p:stCondLst>
                                  <p:childTnLst>
                                    <p:anim calcmode="lin" valueType="num">
                                      <p:cBhvr>
                                        <p:cTn id="351" dur="1000"/>
                                        <p:tgtEl>
                                          <p:spTgt spid="85"/>
                                        </p:tgtEl>
                                        <p:attrNameLst>
                                          <p:attrName>ppt_w</p:attrName>
                                        </p:attrNameLst>
                                      </p:cBhvr>
                                      <p:tavLst>
                                        <p:tav tm="0">
                                          <p:val>
                                            <p:strVal val="ppt_w"/>
                                          </p:val>
                                        </p:tav>
                                        <p:tav tm="100000">
                                          <p:val>
                                            <p:strVal val="ppt_w*0.70"/>
                                          </p:val>
                                        </p:tav>
                                      </p:tavLst>
                                    </p:anim>
                                    <p:anim calcmode="lin" valueType="num">
                                      <p:cBhvr>
                                        <p:cTn id="352" dur="1000"/>
                                        <p:tgtEl>
                                          <p:spTgt spid="85"/>
                                        </p:tgtEl>
                                        <p:attrNameLst>
                                          <p:attrName>ppt_h</p:attrName>
                                        </p:attrNameLst>
                                      </p:cBhvr>
                                      <p:tavLst>
                                        <p:tav tm="0">
                                          <p:val>
                                            <p:strVal val="ppt_h"/>
                                          </p:val>
                                        </p:tav>
                                        <p:tav tm="100000">
                                          <p:val>
                                            <p:strVal val="ppt_h"/>
                                          </p:val>
                                        </p:tav>
                                      </p:tavLst>
                                    </p:anim>
                                    <p:animEffect transition="out" filter="fade">
                                      <p:cBhvr>
                                        <p:cTn id="353" dur="1000"/>
                                        <p:tgtEl>
                                          <p:spTgt spid="85"/>
                                        </p:tgtEl>
                                      </p:cBhvr>
                                    </p:animEffect>
                                    <p:set>
                                      <p:cBhvr>
                                        <p:cTn id="354" dur="1" fill="hold">
                                          <p:stCondLst>
                                            <p:cond delay="999"/>
                                          </p:stCondLst>
                                        </p:cTn>
                                        <p:tgtEl>
                                          <p:spTgt spid="85"/>
                                        </p:tgtEl>
                                        <p:attrNameLst>
                                          <p:attrName>style.visibility</p:attrName>
                                        </p:attrNameLst>
                                      </p:cBhvr>
                                      <p:to>
                                        <p:strVal val="hidden"/>
                                      </p:to>
                                    </p:set>
                                  </p:childTnLst>
                                </p:cTn>
                              </p:par>
                              <p:par>
                                <p:cTn id="355" presetID="55" presetClass="exit" presetSubtype="0" fill="hold" nodeType="withEffect">
                                  <p:stCondLst>
                                    <p:cond delay="0"/>
                                  </p:stCondLst>
                                  <p:childTnLst>
                                    <p:anim calcmode="lin" valueType="num">
                                      <p:cBhvr>
                                        <p:cTn id="356" dur="1000"/>
                                        <p:tgtEl>
                                          <p:spTgt spid="105"/>
                                        </p:tgtEl>
                                        <p:attrNameLst>
                                          <p:attrName>ppt_w</p:attrName>
                                        </p:attrNameLst>
                                      </p:cBhvr>
                                      <p:tavLst>
                                        <p:tav tm="0">
                                          <p:val>
                                            <p:strVal val="ppt_w"/>
                                          </p:val>
                                        </p:tav>
                                        <p:tav tm="100000">
                                          <p:val>
                                            <p:strVal val="ppt_w*0.70"/>
                                          </p:val>
                                        </p:tav>
                                      </p:tavLst>
                                    </p:anim>
                                    <p:anim calcmode="lin" valueType="num">
                                      <p:cBhvr>
                                        <p:cTn id="357" dur="1000"/>
                                        <p:tgtEl>
                                          <p:spTgt spid="105"/>
                                        </p:tgtEl>
                                        <p:attrNameLst>
                                          <p:attrName>ppt_h</p:attrName>
                                        </p:attrNameLst>
                                      </p:cBhvr>
                                      <p:tavLst>
                                        <p:tav tm="0">
                                          <p:val>
                                            <p:strVal val="ppt_h"/>
                                          </p:val>
                                        </p:tav>
                                        <p:tav tm="100000">
                                          <p:val>
                                            <p:strVal val="ppt_h"/>
                                          </p:val>
                                        </p:tav>
                                      </p:tavLst>
                                    </p:anim>
                                    <p:animEffect transition="out" filter="fade">
                                      <p:cBhvr>
                                        <p:cTn id="358" dur="1000"/>
                                        <p:tgtEl>
                                          <p:spTgt spid="105"/>
                                        </p:tgtEl>
                                      </p:cBhvr>
                                    </p:animEffect>
                                    <p:set>
                                      <p:cBhvr>
                                        <p:cTn id="359" dur="1" fill="hold">
                                          <p:stCondLst>
                                            <p:cond delay="999"/>
                                          </p:stCondLst>
                                        </p:cTn>
                                        <p:tgtEl>
                                          <p:spTgt spid="105"/>
                                        </p:tgtEl>
                                        <p:attrNameLst>
                                          <p:attrName>style.visibility</p:attrName>
                                        </p:attrNameLst>
                                      </p:cBhvr>
                                      <p:to>
                                        <p:strVal val="hidden"/>
                                      </p:to>
                                    </p:set>
                                  </p:childTnLst>
                                </p:cTn>
                              </p:par>
                              <p:par>
                                <p:cTn id="360" presetID="55" presetClass="exit" presetSubtype="0" fill="hold" nodeType="withEffect">
                                  <p:stCondLst>
                                    <p:cond delay="0"/>
                                  </p:stCondLst>
                                  <p:childTnLst>
                                    <p:anim calcmode="lin" valueType="num">
                                      <p:cBhvr>
                                        <p:cTn id="361" dur="1000"/>
                                        <p:tgtEl>
                                          <p:spTgt spid="98"/>
                                        </p:tgtEl>
                                        <p:attrNameLst>
                                          <p:attrName>ppt_w</p:attrName>
                                        </p:attrNameLst>
                                      </p:cBhvr>
                                      <p:tavLst>
                                        <p:tav tm="0">
                                          <p:val>
                                            <p:strVal val="ppt_w"/>
                                          </p:val>
                                        </p:tav>
                                        <p:tav tm="100000">
                                          <p:val>
                                            <p:strVal val="ppt_w*0.70"/>
                                          </p:val>
                                        </p:tav>
                                      </p:tavLst>
                                    </p:anim>
                                    <p:anim calcmode="lin" valueType="num">
                                      <p:cBhvr>
                                        <p:cTn id="362" dur="1000"/>
                                        <p:tgtEl>
                                          <p:spTgt spid="98"/>
                                        </p:tgtEl>
                                        <p:attrNameLst>
                                          <p:attrName>ppt_h</p:attrName>
                                        </p:attrNameLst>
                                      </p:cBhvr>
                                      <p:tavLst>
                                        <p:tav tm="0">
                                          <p:val>
                                            <p:strVal val="ppt_h"/>
                                          </p:val>
                                        </p:tav>
                                        <p:tav tm="100000">
                                          <p:val>
                                            <p:strVal val="ppt_h"/>
                                          </p:val>
                                        </p:tav>
                                      </p:tavLst>
                                    </p:anim>
                                    <p:animEffect transition="out" filter="fade">
                                      <p:cBhvr>
                                        <p:cTn id="363" dur="1000"/>
                                        <p:tgtEl>
                                          <p:spTgt spid="98"/>
                                        </p:tgtEl>
                                      </p:cBhvr>
                                    </p:animEffect>
                                    <p:set>
                                      <p:cBhvr>
                                        <p:cTn id="364" dur="1" fill="hold">
                                          <p:stCondLst>
                                            <p:cond delay="999"/>
                                          </p:stCondLst>
                                        </p:cTn>
                                        <p:tgtEl>
                                          <p:spTgt spid="98"/>
                                        </p:tgtEl>
                                        <p:attrNameLst>
                                          <p:attrName>style.visibility</p:attrName>
                                        </p:attrNameLst>
                                      </p:cBhvr>
                                      <p:to>
                                        <p:strVal val="hidden"/>
                                      </p:to>
                                    </p:set>
                                  </p:childTnLst>
                                </p:cTn>
                              </p:par>
                              <p:par>
                                <p:cTn id="365" presetID="55" presetClass="exit" presetSubtype="0" fill="hold" nodeType="withEffect">
                                  <p:stCondLst>
                                    <p:cond delay="0"/>
                                  </p:stCondLst>
                                  <p:childTnLst>
                                    <p:anim calcmode="lin" valueType="num">
                                      <p:cBhvr>
                                        <p:cTn id="366" dur="1000"/>
                                        <p:tgtEl>
                                          <p:spTgt spid="100"/>
                                        </p:tgtEl>
                                        <p:attrNameLst>
                                          <p:attrName>ppt_w</p:attrName>
                                        </p:attrNameLst>
                                      </p:cBhvr>
                                      <p:tavLst>
                                        <p:tav tm="0">
                                          <p:val>
                                            <p:strVal val="ppt_w"/>
                                          </p:val>
                                        </p:tav>
                                        <p:tav tm="100000">
                                          <p:val>
                                            <p:strVal val="ppt_w*0.70"/>
                                          </p:val>
                                        </p:tav>
                                      </p:tavLst>
                                    </p:anim>
                                    <p:anim calcmode="lin" valueType="num">
                                      <p:cBhvr>
                                        <p:cTn id="367" dur="1000"/>
                                        <p:tgtEl>
                                          <p:spTgt spid="100"/>
                                        </p:tgtEl>
                                        <p:attrNameLst>
                                          <p:attrName>ppt_h</p:attrName>
                                        </p:attrNameLst>
                                      </p:cBhvr>
                                      <p:tavLst>
                                        <p:tav tm="0">
                                          <p:val>
                                            <p:strVal val="ppt_h"/>
                                          </p:val>
                                        </p:tav>
                                        <p:tav tm="100000">
                                          <p:val>
                                            <p:strVal val="ppt_h"/>
                                          </p:val>
                                        </p:tav>
                                      </p:tavLst>
                                    </p:anim>
                                    <p:animEffect transition="out" filter="fade">
                                      <p:cBhvr>
                                        <p:cTn id="368" dur="1000"/>
                                        <p:tgtEl>
                                          <p:spTgt spid="100"/>
                                        </p:tgtEl>
                                      </p:cBhvr>
                                    </p:animEffect>
                                    <p:set>
                                      <p:cBhvr>
                                        <p:cTn id="369" dur="1" fill="hold">
                                          <p:stCondLst>
                                            <p:cond delay="999"/>
                                          </p:stCondLst>
                                        </p:cTn>
                                        <p:tgtEl>
                                          <p:spTgt spid="100"/>
                                        </p:tgtEl>
                                        <p:attrNameLst>
                                          <p:attrName>style.visibility</p:attrName>
                                        </p:attrNameLst>
                                      </p:cBhvr>
                                      <p:to>
                                        <p:strVal val="hidden"/>
                                      </p:to>
                                    </p:set>
                                  </p:childTnLst>
                                </p:cTn>
                              </p:par>
                              <p:par>
                                <p:cTn id="370" presetID="55" presetClass="exit" presetSubtype="0" fill="hold" nodeType="withEffect">
                                  <p:stCondLst>
                                    <p:cond delay="0"/>
                                  </p:stCondLst>
                                  <p:childTnLst>
                                    <p:anim calcmode="lin" valueType="num">
                                      <p:cBhvr>
                                        <p:cTn id="371" dur="1000"/>
                                        <p:tgtEl>
                                          <p:spTgt spid="49"/>
                                        </p:tgtEl>
                                        <p:attrNameLst>
                                          <p:attrName>ppt_w</p:attrName>
                                        </p:attrNameLst>
                                      </p:cBhvr>
                                      <p:tavLst>
                                        <p:tav tm="0">
                                          <p:val>
                                            <p:strVal val="ppt_w"/>
                                          </p:val>
                                        </p:tav>
                                        <p:tav tm="100000">
                                          <p:val>
                                            <p:strVal val="ppt_w*0.70"/>
                                          </p:val>
                                        </p:tav>
                                      </p:tavLst>
                                    </p:anim>
                                    <p:anim calcmode="lin" valueType="num">
                                      <p:cBhvr>
                                        <p:cTn id="372" dur="1000"/>
                                        <p:tgtEl>
                                          <p:spTgt spid="49"/>
                                        </p:tgtEl>
                                        <p:attrNameLst>
                                          <p:attrName>ppt_h</p:attrName>
                                        </p:attrNameLst>
                                      </p:cBhvr>
                                      <p:tavLst>
                                        <p:tav tm="0">
                                          <p:val>
                                            <p:strVal val="ppt_h"/>
                                          </p:val>
                                        </p:tav>
                                        <p:tav tm="100000">
                                          <p:val>
                                            <p:strVal val="ppt_h"/>
                                          </p:val>
                                        </p:tav>
                                      </p:tavLst>
                                    </p:anim>
                                    <p:animEffect transition="out" filter="fade">
                                      <p:cBhvr>
                                        <p:cTn id="373" dur="1000"/>
                                        <p:tgtEl>
                                          <p:spTgt spid="49"/>
                                        </p:tgtEl>
                                      </p:cBhvr>
                                    </p:animEffect>
                                    <p:set>
                                      <p:cBhvr>
                                        <p:cTn id="374" dur="1" fill="hold">
                                          <p:stCondLst>
                                            <p:cond delay="999"/>
                                          </p:stCondLst>
                                        </p:cTn>
                                        <p:tgtEl>
                                          <p:spTgt spid="49"/>
                                        </p:tgtEl>
                                        <p:attrNameLst>
                                          <p:attrName>style.visibility</p:attrName>
                                        </p:attrNameLst>
                                      </p:cBhvr>
                                      <p:to>
                                        <p:strVal val="hidden"/>
                                      </p:to>
                                    </p:set>
                                  </p:childTnLst>
                                </p:cTn>
                              </p:par>
                              <p:par>
                                <p:cTn id="375" presetID="55" presetClass="exit" presetSubtype="0" fill="hold" nodeType="withEffect">
                                  <p:stCondLst>
                                    <p:cond delay="0"/>
                                  </p:stCondLst>
                                  <p:childTnLst>
                                    <p:anim calcmode="lin" valueType="num">
                                      <p:cBhvr>
                                        <p:cTn id="376" dur="1000"/>
                                        <p:tgtEl>
                                          <p:spTgt spid="77"/>
                                        </p:tgtEl>
                                        <p:attrNameLst>
                                          <p:attrName>ppt_w</p:attrName>
                                        </p:attrNameLst>
                                      </p:cBhvr>
                                      <p:tavLst>
                                        <p:tav tm="0">
                                          <p:val>
                                            <p:strVal val="ppt_w"/>
                                          </p:val>
                                        </p:tav>
                                        <p:tav tm="100000">
                                          <p:val>
                                            <p:strVal val="ppt_w*0.70"/>
                                          </p:val>
                                        </p:tav>
                                      </p:tavLst>
                                    </p:anim>
                                    <p:anim calcmode="lin" valueType="num">
                                      <p:cBhvr>
                                        <p:cTn id="377" dur="1000"/>
                                        <p:tgtEl>
                                          <p:spTgt spid="77"/>
                                        </p:tgtEl>
                                        <p:attrNameLst>
                                          <p:attrName>ppt_h</p:attrName>
                                        </p:attrNameLst>
                                      </p:cBhvr>
                                      <p:tavLst>
                                        <p:tav tm="0">
                                          <p:val>
                                            <p:strVal val="ppt_h"/>
                                          </p:val>
                                        </p:tav>
                                        <p:tav tm="100000">
                                          <p:val>
                                            <p:strVal val="ppt_h"/>
                                          </p:val>
                                        </p:tav>
                                      </p:tavLst>
                                    </p:anim>
                                    <p:animEffect transition="out" filter="fade">
                                      <p:cBhvr>
                                        <p:cTn id="378" dur="1000"/>
                                        <p:tgtEl>
                                          <p:spTgt spid="77"/>
                                        </p:tgtEl>
                                      </p:cBhvr>
                                    </p:animEffect>
                                    <p:set>
                                      <p:cBhvr>
                                        <p:cTn id="379" dur="1" fill="hold">
                                          <p:stCondLst>
                                            <p:cond delay="999"/>
                                          </p:stCondLst>
                                        </p:cTn>
                                        <p:tgtEl>
                                          <p:spTgt spid="77"/>
                                        </p:tgtEl>
                                        <p:attrNameLst>
                                          <p:attrName>style.visibility</p:attrName>
                                        </p:attrNameLst>
                                      </p:cBhvr>
                                      <p:to>
                                        <p:strVal val="hidden"/>
                                      </p:to>
                                    </p:set>
                                  </p:childTnLst>
                                </p:cTn>
                              </p:par>
                              <p:par>
                                <p:cTn id="380" presetID="55" presetClass="exit" presetSubtype="0" fill="hold" nodeType="withEffect">
                                  <p:stCondLst>
                                    <p:cond delay="0"/>
                                  </p:stCondLst>
                                  <p:childTnLst>
                                    <p:anim calcmode="lin" valueType="num">
                                      <p:cBhvr>
                                        <p:cTn id="381" dur="1000"/>
                                        <p:tgtEl>
                                          <p:spTgt spid="73"/>
                                        </p:tgtEl>
                                        <p:attrNameLst>
                                          <p:attrName>ppt_w</p:attrName>
                                        </p:attrNameLst>
                                      </p:cBhvr>
                                      <p:tavLst>
                                        <p:tav tm="0">
                                          <p:val>
                                            <p:strVal val="ppt_w"/>
                                          </p:val>
                                        </p:tav>
                                        <p:tav tm="100000">
                                          <p:val>
                                            <p:strVal val="ppt_w*0.70"/>
                                          </p:val>
                                        </p:tav>
                                      </p:tavLst>
                                    </p:anim>
                                    <p:anim calcmode="lin" valueType="num">
                                      <p:cBhvr>
                                        <p:cTn id="382" dur="1000"/>
                                        <p:tgtEl>
                                          <p:spTgt spid="73"/>
                                        </p:tgtEl>
                                        <p:attrNameLst>
                                          <p:attrName>ppt_h</p:attrName>
                                        </p:attrNameLst>
                                      </p:cBhvr>
                                      <p:tavLst>
                                        <p:tav tm="0">
                                          <p:val>
                                            <p:strVal val="ppt_h"/>
                                          </p:val>
                                        </p:tav>
                                        <p:tav tm="100000">
                                          <p:val>
                                            <p:strVal val="ppt_h"/>
                                          </p:val>
                                        </p:tav>
                                      </p:tavLst>
                                    </p:anim>
                                    <p:animEffect transition="out" filter="fade">
                                      <p:cBhvr>
                                        <p:cTn id="383" dur="1000"/>
                                        <p:tgtEl>
                                          <p:spTgt spid="73"/>
                                        </p:tgtEl>
                                      </p:cBhvr>
                                    </p:animEffect>
                                    <p:set>
                                      <p:cBhvr>
                                        <p:cTn id="384" dur="1" fill="hold">
                                          <p:stCondLst>
                                            <p:cond delay="999"/>
                                          </p:stCondLst>
                                        </p:cTn>
                                        <p:tgtEl>
                                          <p:spTgt spid="73"/>
                                        </p:tgtEl>
                                        <p:attrNameLst>
                                          <p:attrName>style.visibility</p:attrName>
                                        </p:attrNameLst>
                                      </p:cBhvr>
                                      <p:to>
                                        <p:strVal val="hidden"/>
                                      </p:to>
                                    </p:set>
                                  </p:childTnLst>
                                </p:cTn>
                              </p:par>
                              <p:par>
                                <p:cTn id="385" presetID="55" presetClass="exit" presetSubtype="0" fill="hold" nodeType="withEffect">
                                  <p:stCondLst>
                                    <p:cond delay="0"/>
                                  </p:stCondLst>
                                  <p:childTnLst>
                                    <p:anim calcmode="lin" valueType="num">
                                      <p:cBhvr>
                                        <p:cTn id="386" dur="1000"/>
                                        <p:tgtEl>
                                          <p:spTgt spid="69"/>
                                        </p:tgtEl>
                                        <p:attrNameLst>
                                          <p:attrName>ppt_w</p:attrName>
                                        </p:attrNameLst>
                                      </p:cBhvr>
                                      <p:tavLst>
                                        <p:tav tm="0">
                                          <p:val>
                                            <p:strVal val="ppt_w"/>
                                          </p:val>
                                        </p:tav>
                                        <p:tav tm="100000">
                                          <p:val>
                                            <p:strVal val="ppt_w*0.70"/>
                                          </p:val>
                                        </p:tav>
                                      </p:tavLst>
                                    </p:anim>
                                    <p:anim calcmode="lin" valueType="num">
                                      <p:cBhvr>
                                        <p:cTn id="387" dur="1000"/>
                                        <p:tgtEl>
                                          <p:spTgt spid="69"/>
                                        </p:tgtEl>
                                        <p:attrNameLst>
                                          <p:attrName>ppt_h</p:attrName>
                                        </p:attrNameLst>
                                      </p:cBhvr>
                                      <p:tavLst>
                                        <p:tav tm="0">
                                          <p:val>
                                            <p:strVal val="ppt_h"/>
                                          </p:val>
                                        </p:tav>
                                        <p:tav tm="100000">
                                          <p:val>
                                            <p:strVal val="ppt_h"/>
                                          </p:val>
                                        </p:tav>
                                      </p:tavLst>
                                    </p:anim>
                                    <p:animEffect transition="out" filter="fade">
                                      <p:cBhvr>
                                        <p:cTn id="388" dur="1000"/>
                                        <p:tgtEl>
                                          <p:spTgt spid="69"/>
                                        </p:tgtEl>
                                      </p:cBhvr>
                                    </p:animEffect>
                                    <p:set>
                                      <p:cBhvr>
                                        <p:cTn id="389" dur="1" fill="hold">
                                          <p:stCondLst>
                                            <p:cond delay="999"/>
                                          </p:stCondLst>
                                        </p:cTn>
                                        <p:tgtEl>
                                          <p:spTgt spid="69"/>
                                        </p:tgtEl>
                                        <p:attrNameLst>
                                          <p:attrName>style.visibility</p:attrName>
                                        </p:attrNameLst>
                                      </p:cBhvr>
                                      <p:to>
                                        <p:strVal val="hidden"/>
                                      </p:to>
                                    </p:set>
                                  </p:childTnLst>
                                </p:cTn>
                              </p:par>
                              <p:par>
                                <p:cTn id="390" presetID="55" presetClass="exit" presetSubtype="0" fill="hold" nodeType="withEffect">
                                  <p:stCondLst>
                                    <p:cond delay="0"/>
                                  </p:stCondLst>
                                  <p:childTnLst>
                                    <p:anim calcmode="lin" valueType="num">
                                      <p:cBhvr>
                                        <p:cTn id="391" dur="1000"/>
                                        <p:tgtEl>
                                          <p:spTgt spid="64"/>
                                        </p:tgtEl>
                                        <p:attrNameLst>
                                          <p:attrName>ppt_w</p:attrName>
                                        </p:attrNameLst>
                                      </p:cBhvr>
                                      <p:tavLst>
                                        <p:tav tm="0">
                                          <p:val>
                                            <p:strVal val="ppt_w"/>
                                          </p:val>
                                        </p:tav>
                                        <p:tav tm="100000">
                                          <p:val>
                                            <p:strVal val="ppt_w*0.70"/>
                                          </p:val>
                                        </p:tav>
                                      </p:tavLst>
                                    </p:anim>
                                    <p:anim calcmode="lin" valueType="num">
                                      <p:cBhvr>
                                        <p:cTn id="392" dur="1000"/>
                                        <p:tgtEl>
                                          <p:spTgt spid="64"/>
                                        </p:tgtEl>
                                        <p:attrNameLst>
                                          <p:attrName>ppt_h</p:attrName>
                                        </p:attrNameLst>
                                      </p:cBhvr>
                                      <p:tavLst>
                                        <p:tav tm="0">
                                          <p:val>
                                            <p:strVal val="ppt_h"/>
                                          </p:val>
                                        </p:tav>
                                        <p:tav tm="100000">
                                          <p:val>
                                            <p:strVal val="ppt_h"/>
                                          </p:val>
                                        </p:tav>
                                      </p:tavLst>
                                    </p:anim>
                                    <p:animEffect transition="out" filter="fade">
                                      <p:cBhvr>
                                        <p:cTn id="393" dur="1000"/>
                                        <p:tgtEl>
                                          <p:spTgt spid="64"/>
                                        </p:tgtEl>
                                      </p:cBhvr>
                                    </p:animEffect>
                                    <p:set>
                                      <p:cBhvr>
                                        <p:cTn id="394" dur="1" fill="hold">
                                          <p:stCondLst>
                                            <p:cond delay="999"/>
                                          </p:stCondLst>
                                        </p:cTn>
                                        <p:tgtEl>
                                          <p:spTgt spid="64"/>
                                        </p:tgtEl>
                                        <p:attrNameLst>
                                          <p:attrName>style.visibility</p:attrName>
                                        </p:attrNameLst>
                                      </p:cBhvr>
                                      <p:to>
                                        <p:strVal val="hidden"/>
                                      </p:to>
                                    </p:set>
                                  </p:childTnLst>
                                </p:cTn>
                              </p:par>
                              <p:par>
                                <p:cTn id="395" presetID="55" presetClass="exit" presetSubtype="0" fill="hold" nodeType="withEffect">
                                  <p:stCondLst>
                                    <p:cond delay="0"/>
                                  </p:stCondLst>
                                  <p:childTnLst>
                                    <p:anim calcmode="lin" valueType="num">
                                      <p:cBhvr>
                                        <p:cTn id="396" dur="1000"/>
                                        <p:tgtEl>
                                          <p:spTgt spid="61"/>
                                        </p:tgtEl>
                                        <p:attrNameLst>
                                          <p:attrName>ppt_w</p:attrName>
                                        </p:attrNameLst>
                                      </p:cBhvr>
                                      <p:tavLst>
                                        <p:tav tm="0">
                                          <p:val>
                                            <p:strVal val="ppt_w"/>
                                          </p:val>
                                        </p:tav>
                                        <p:tav tm="100000">
                                          <p:val>
                                            <p:strVal val="ppt_w*0.70"/>
                                          </p:val>
                                        </p:tav>
                                      </p:tavLst>
                                    </p:anim>
                                    <p:anim calcmode="lin" valueType="num">
                                      <p:cBhvr>
                                        <p:cTn id="397" dur="1000"/>
                                        <p:tgtEl>
                                          <p:spTgt spid="61"/>
                                        </p:tgtEl>
                                        <p:attrNameLst>
                                          <p:attrName>ppt_h</p:attrName>
                                        </p:attrNameLst>
                                      </p:cBhvr>
                                      <p:tavLst>
                                        <p:tav tm="0">
                                          <p:val>
                                            <p:strVal val="ppt_h"/>
                                          </p:val>
                                        </p:tav>
                                        <p:tav tm="100000">
                                          <p:val>
                                            <p:strVal val="ppt_h"/>
                                          </p:val>
                                        </p:tav>
                                      </p:tavLst>
                                    </p:anim>
                                    <p:animEffect transition="out" filter="fade">
                                      <p:cBhvr>
                                        <p:cTn id="398" dur="1000"/>
                                        <p:tgtEl>
                                          <p:spTgt spid="61"/>
                                        </p:tgtEl>
                                      </p:cBhvr>
                                    </p:animEffect>
                                    <p:set>
                                      <p:cBhvr>
                                        <p:cTn id="399" dur="1" fill="hold">
                                          <p:stCondLst>
                                            <p:cond delay="999"/>
                                          </p:stCondLst>
                                        </p:cTn>
                                        <p:tgtEl>
                                          <p:spTgt spid="61"/>
                                        </p:tgtEl>
                                        <p:attrNameLst>
                                          <p:attrName>style.visibility</p:attrName>
                                        </p:attrNameLst>
                                      </p:cBhvr>
                                      <p:to>
                                        <p:strVal val="hidden"/>
                                      </p:to>
                                    </p:set>
                                  </p:childTnLst>
                                </p:cTn>
                              </p:par>
                              <p:par>
                                <p:cTn id="400" presetID="55" presetClass="exit" presetSubtype="0" fill="hold" nodeType="withEffect">
                                  <p:stCondLst>
                                    <p:cond delay="0"/>
                                  </p:stCondLst>
                                  <p:childTnLst>
                                    <p:anim calcmode="lin" valueType="num">
                                      <p:cBhvr>
                                        <p:cTn id="401" dur="1000"/>
                                        <p:tgtEl>
                                          <p:spTgt spid="58"/>
                                        </p:tgtEl>
                                        <p:attrNameLst>
                                          <p:attrName>ppt_w</p:attrName>
                                        </p:attrNameLst>
                                      </p:cBhvr>
                                      <p:tavLst>
                                        <p:tav tm="0">
                                          <p:val>
                                            <p:strVal val="ppt_w"/>
                                          </p:val>
                                        </p:tav>
                                        <p:tav tm="100000">
                                          <p:val>
                                            <p:strVal val="ppt_w*0.70"/>
                                          </p:val>
                                        </p:tav>
                                      </p:tavLst>
                                    </p:anim>
                                    <p:anim calcmode="lin" valueType="num">
                                      <p:cBhvr>
                                        <p:cTn id="402" dur="1000"/>
                                        <p:tgtEl>
                                          <p:spTgt spid="58"/>
                                        </p:tgtEl>
                                        <p:attrNameLst>
                                          <p:attrName>ppt_h</p:attrName>
                                        </p:attrNameLst>
                                      </p:cBhvr>
                                      <p:tavLst>
                                        <p:tav tm="0">
                                          <p:val>
                                            <p:strVal val="ppt_h"/>
                                          </p:val>
                                        </p:tav>
                                        <p:tav tm="100000">
                                          <p:val>
                                            <p:strVal val="ppt_h"/>
                                          </p:val>
                                        </p:tav>
                                      </p:tavLst>
                                    </p:anim>
                                    <p:animEffect transition="out" filter="fade">
                                      <p:cBhvr>
                                        <p:cTn id="403" dur="1000"/>
                                        <p:tgtEl>
                                          <p:spTgt spid="58"/>
                                        </p:tgtEl>
                                      </p:cBhvr>
                                    </p:animEffect>
                                    <p:set>
                                      <p:cBhvr>
                                        <p:cTn id="404" dur="1" fill="hold">
                                          <p:stCondLst>
                                            <p:cond delay="999"/>
                                          </p:stCondLst>
                                        </p:cTn>
                                        <p:tgtEl>
                                          <p:spTgt spid="58"/>
                                        </p:tgtEl>
                                        <p:attrNameLst>
                                          <p:attrName>style.visibility</p:attrName>
                                        </p:attrNameLst>
                                      </p:cBhvr>
                                      <p:to>
                                        <p:strVal val="hidden"/>
                                      </p:to>
                                    </p:set>
                                  </p:childTnLst>
                                </p:cTn>
                              </p:par>
                              <p:par>
                                <p:cTn id="405" presetID="55" presetClass="exit" presetSubtype="0" fill="hold" nodeType="withEffect">
                                  <p:stCondLst>
                                    <p:cond delay="0"/>
                                  </p:stCondLst>
                                  <p:childTnLst>
                                    <p:anim calcmode="lin" valueType="num">
                                      <p:cBhvr>
                                        <p:cTn id="406" dur="1000"/>
                                        <p:tgtEl>
                                          <p:spTgt spid="55"/>
                                        </p:tgtEl>
                                        <p:attrNameLst>
                                          <p:attrName>ppt_w</p:attrName>
                                        </p:attrNameLst>
                                      </p:cBhvr>
                                      <p:tavLst>
                                        <p:tav tm="0">
                                          <p:val>
                                            <p:strVal val="ppt_w"/>
                                          </p:val>
                                        </p:tav>
                                        <p:tav tm="100000">
                                          <p:val>
                                            <p:strVal val="ppt_w*0.70"/>
                                          </p:val>
                                        </p:tav>
                                      </p:tavLst>
                                    </p:anim>
                                    <p:anim calcmode="lin" valueType="num">
                                      <p:cBhvr>
                                        <p:cTn id="407" dur="1000"/>
                                        <p:tgtEl>
                                          <p:spTgt spid="55"/>
                                        </p:tgtEl>
                                        <p:attrNameLst>
                                          <p:attrName>ppt_h</p:attrName>
                                        </p:attrNameLst>
                                      </p:cBhvr>
                                      <p:tavLst>
                                        <p:tav tm="0">
                                          <p:val>
                                            <p:strVal val="ppt_h"/>
                                          </p:val>
                                        </p:tav>
                                        <p:tav tm="100000">
                                          <p:val>
                                            <p:strVal val="ppt_h"/>
                                          </p:val>
                                        </p:tav>
                                      </p:tavLst>
                                    </p:anim>
                                    <p:animEffect transition="out" filter="fade">
                                      <p:cBhvr>
                                        <p:cTn id="408" dur="1000"/>
                                        <p:tgtEl>
                                          <p:spTgt spid="55"/>
                                        </p:tgtEl>
                                      </p:cBhvr>
                                    </p:animEffect>
                                    <p:set>
                                      <p:cBhvr>
                                        <p:cTn id="409" dur="1" fill="hold">
                                          <p:stCondLst>
                                            <p:cond delay="999"/>
                                          </p:stCondLst>
                                        </p:cTn>
                                        <p:tgtEl>
                                          <p:spTgt spid="55"/>
                                        </p:tgtEl>
                                        <p:attrNameLst>
                                          <p:attrName>style.visibility</p:attrName>
                                        </p:attrNameLst>
                                      </p:cBhvr>
                                      <p:to>
                                        <p:strVal val="hidden"/>
                                      </p:to>
                                    </p:set>
                                  </p:childTnLst>
                                </p:cTn>
                              </p:par>
                              <p:par>
                                <p:cTn id="410" presetID="55" presetClass="exit" presetSubtype="0" fill="hold" nodeType="withEffect">
                                  <p:stCondLst>
                                    <p:cond delay="0"/>
                                  </p:stCondLst>
                                  <p:childTnLst>
                                    <p:anim calcmode="lin" valueType="num">
                                      <p:cBhvr>
                                        <p:cTn id="411" dur="1000"/>
                                        <p:tgtEl>
                                          <p:spTgt spid="52"/>
                                        </p:tgtEl>
                                        <p:attrNameLst>
                                          <p:attrName>ppt_w</p:attrName>
                                        </p:attrNameLst>
                                      </p:cBhvr>
                                      <p:tavLst>
                                        <p:tav tm="0">
                                          <p:val>
                                            <p:strVal val="ppt_w"/>
                                          </p:val>
                                        </p:tav>
                                        <p:tav tm="100000">
                                          <p:val>
                                            <p:strVal val="ppt_w*0.70"/>
                                          </p:val>
                                        </p:tav>
                                      </p:tavLst>
                                    </p:anim>
                                    <p:anim calcmode="lin" valueType="num">
                                      <p:cBhvr>
                                        <p:cTn id="412" dur="1000"/>
                                        <p:tgtEl>
                                          <p:spTgt spid="52"/>
                                        </p:tgtEl>
                                        <p:attrNameLst>
                                          <p:attrName>ppt_h</p:attrName>
                                        </p:attrNameLst>
                                      </p:cBhvr>
                                      <p:tavLst>
                                        <p:tav tm="0">
                                          <p:val>
                                            <p:strVal val="ppt_h"/>
                                          </p:val>
                                        </p:tav>
                                        <p:tav tm="100000">
                                          <p:val>
                                            <p:strVal val="ppt_h"/>
                                          </p:val>
                                        </p:tav>
                                      </p:tavLst>
                                    </p:anim>
                                    <p:animEffect transition="out" filter="fade">
                                      <p:cBhvr>
                                        <p:cTn id="413" dur="1000"/>
                                        <p:tgtEl>
                                          <p:spTgt spid="52"/>
                                        </p:tgtEl>
                                      </p:cBhvr>
                                    </p:animEffect>
                                    <p:set>
                                      <p:cBhvr>
                                        <p:cTn id="414" dur="1" fill="hold">
                                          <p:stCondLst>
                                            <p:cond delay="999"/>
                                          </p:stCondLst>
                                        </p:cTn>
                                        <p:tgtEl>
                                          <p:spTgt spid="52"/>
                                        </p:tgtEl>
                                        <p:attrNameLst>
                                          <p:attrName>style.visibility</p:attrName>
                                        </p:attrNameLst>
                                      </p:cBhvr>
                                      <p:to>
                                        <p:strVal val="hidden"/>
                                      </p:to>
                                    </p:set>
                                  </p:childTnLst>
                                </p:cTn>
                              </p:par>
                              <p:par>
                                <p:cTn id="415" presetID="55" presetClass="exit" presetSubtype="0" fill="hold" nodeType="withEffect">
                                  <p:stCondLst>
                                    <p:cond delay="0"/>
                                  </p:stCondLst>
                                  <p:childTnLst>
                                    <p:anim calcmode="lin" valueType="num">
                                      <p:cBhvr>
                                        <p:cTn id="416" dur="1000"/>
                                        <p:tgtEl>
                                          <p:spTgt spid="40"/>
                                        </p:tgtEl>
                                        <p:attrNameLst>
                                          <p:attrName>ppt_w</p:attrName>
                                        </p:attrNameLst>
                                      </p:cBhvr>
                                      <p:tavLst>
                                        <p:tav tm="0">
                                          <p:val>
                                            <p:strVal val="ppt_w"/>
                                          </p:val>
                                        </p:tav>
                                        <p:tav tm="100000">
                                          <p:val>
                                            <p:strVal val="ppt_w*0.70"/>
                                          </p:val>
                                        </p:tav>
                                      </p:tavLst>
                                    </p:anim>
                                    <p:anim calcmode="lin" valueType="num">
                                      <p:cBhvr>
                                        <p:cTn id="417" dur="1000"/>
                                        <p:tgtEl>
                                          <p:spTgt spid="40"/>
                                        </p:tgtEl>
                                        <p:attrNameLst>
                                          <p:attrName>ppt_h</p:attrName>
                                        </p:attrNameLst>
                                      </p:cBhvr>
                                      <p:tavLst>
                                        <p:tav tm="0">
                                          <p:val>
                                            <p:strVal val="ppt_h"/>
                                          </p:val>
                                        </p:tav>
                                        <p:tav tm="100000">
                                          <p:val>
                                            <p:strVal val="ppt_h"/>
                                          </p:val>
                                        </p:tav>
                                      </p:tavLst>
                                    </p:anim>
                                    <p:animEffect transition="out" filter="fade">
                                      <p:cBhvr>
                                        <p:cTn id="418" dur="1000"/>
                                        <p:tgtEl>
                                          <p:spTgt spid="40"/>
                                        </p:tgtEl>
                                      </p:cBhvr>
                                    </p:animEffect>
                                    <p:set>
                                      <p:cBhvr>
                                        <p:cTn id="419" dur="1" fill="hold">
                                          <p:stCondLst>
                                            <p:cond delay="999"/>
                                          </p:stCondLst>
                                        </p:cTn>
                                        <p:tgtEl>
                                          <p:spTgt spid="40"/>
                                        </p:tgtEl>
                                        <p:attrNameLst>
                                          <p:attrName>style.visibility</p:attrName>
                                        </p:attrNameLst>
                                      </p:cBhvr>
                                      <p:to>
                                        <p:strVal val="hidden"/>
                                      </p:to>
                                    </p:set>
                                  </p:childTnLst>
                                </p:cTn>
                              </p:par>
                              <p:par>
                                <p:cTn id="420" presetID="55" presetClass="exit" presetSubtype="0" fill="hold" nodeType="withEffect">
                                  <p:stCondLst>
                                    <p:cond delay="0"/>
                                  </p:stCondLst>
                                  <p:childTnLst>
                                    <p:anim calcmode="lin" valueType="num">
                                      <p:cBhvr>
                                        <p:cTn id="421" dur="1000"/>
                                        <p:tgtEl>
                                          <p:spTgt spid="34"/>
                                        </p:tgtEl>
                                        <p:attrNameLst>
                                          <p:attrName>ppt_w</p:attrName>
                                        </p:attrNameLst>
                                      </p:cBhvr>
                                      <p:tavLst>
                                        <p:tav tm="0">
                                          <p:val>
                                            <p:strVal val="ppt_w"/>
                                          </p:val>
                                        </p:tav>
                                        <p:tav tm="100000">
                                          <p:val>
                                            <p:strVal val="ppt_w*0.70"/>
                                          </p:val>
                                        </p:tav>
                                      </p:tavLst>
                                    </p:anim>
                                    <p:anim calcmode="lin" valueType="num">
                                      <p:cBhvr>
                                        <p:cTn id="422" dur="1000"/>
                                        <p:tgtEl>
                                          <p:spTgt spid="34"/>
                                        </p:tgtEl>
                                        <p:attrNameLst>
                                          <p:attrName>ppt_h</p:attrName>
                                        </p:attrNameLst>
                                      </p:cBhvr>
                                      <p:tavLst>
                                        <p:tav tm="0">
                                          <p:val>
                                            <p:strVal val="ppt_h"/>
                                          </p:val>
                                        </p:tav>
                                        <p:tav tm="100000">
                                          <p:val>
                                            <p:strVal val="ppt_h"/>
                                          </p:val>
                                        </p:tav>
                                      </p:tavLst>
                                    </p:anim>
                                    <p:animEffect transition="out" filter="fade">
                                      <p:cBhvr>
                                        <p:cTn id="423" dur="1000"/>
                                        <p:tgtEl>
                                          <p:spTgt spid="34"/>
                                        </p:tgtEl>
                                      </p:cBhvr>
                                    </p:animEffect>
                                    <p:set>
                                      <p:cBhvr>
                                        <p:cTn id="424" dur="1" fill="hold">
                                          <p:stCondLst>
                                            <p:cond delay="999"/>
                                          </p:stCondLst>
                                        </p:cTn>
                                        <p:tgtEl>
                                          <p:spTgt spid="34"/>
                                        </p:tgtEl>
                                        <p:attrNameLst>
                                          <p:attrName>style.visibility</p:attrName>
                                        </p:attrNameLst>
                                      </p:cBhvr>
                                      <p:to>
                                        <p:strVal val="hidden"/>
                                      </p:to>
                                    </p:set>
                                  </p:childTnLst>
                                </p:cTn>
                              </p:par>
                              <p:par>
                                <p:cTn id="425" presetID="55" presetClass="exit" presetSubtype="0" fill="hold" nodeType="withEffect">
                                  <p:stCondLst>
                                    <p:cond delay="0"/>
                                  </p:stCondLst>
                                  <p:childTnLst>
                                    <p:anim calcmode="lin" valueType="num">
                                      <p:cBhvr>
                                        <p:cTn id="426" dur="1000"/>
                                        <p:tgtEl>
                                          <p:spTgt spid="31"/>
                                        </p:tgtEl>
                                        <p:attrNameLst>
                                          <p:attrName>ppt_w</p:attrName>
                                        </p:attrNameLst>
                                      </p:cBhvr>
                                      <p:tavLst>
                                        <p:tav tm="0">
                                          <p:val>
                                            <p:strVal val="ppt_w"/>
                                          </p:val>
                                        </p:tav>
                                        <p:tav tm="100000">
                                          <p:val>
                                            <p:strVal val="ppt_w*0.70"/>
                                          </p:val>
                                        </p:tav>
                                      </p:tavLst>
                                    </p:anim>
                                    <p:anim calcmode="lin" valueType="num">
                                      <p:cBhvr>
                                        <p:cTn id="427" dur="1000"/>
                                        <p:tgtEl>
                                          <p:spTgt spid="31"/>
                                        </p:tgtEl>
                                        <p:attrNameLst>
                                          <p:attrName>ppt_h</p:attrName>
                                        </p:attrNameLst>
                                      </p:cBhvr>
                                      <p:tavLst>
                                        <p:tav tm="0">
                                          <p:val>
                                            <p:strVal val="ppt_h"/>
                                          </p:val>
                                        </p:tav>
                                        <p:tav tm="100000">
                                          <p:val>
                                            <p:strVal val="ppt_h"/>
                                          </p:val>
                                        </p:tav>
                                      </p:tavLst>
                                    </p:anim>
                                    <p:animEffect transition="out" filter="fade">
                                      <p:cBhvr>
                                        <p:cTn id="428" dur="1000"/>
                                        <p:tgtEl>
                                          <p:spTgt spid="31"/>
                                        </p:tgtEl>
                                      </p:cBhvr>
                                    </p:animEffect>
                                    <p:set>
                                      <p:cBhvr>
                                        <p:cTn id="429" dur="1" fill="hold">
                                          <p:stCondLst>
                                            <p:cond delay="999"/>
                                          </p:stCondLst>
                                        </p:cTn>
                                        <p:tgtEl>
                                          <p:spTgt spid="31"/>
                                        </p:tgtEl>
                                        <p:attrNameLst>
                                          <p:attrName>style.visibility</p:attrName>
                                        </p:attrNameLst>
                                      </p:cBhvr>
                                      <p:to>
                                        <p:strVal val="hidden"/>
                                      </p:to>
                                    </p:set>
                                  </p:childTnLst>
                                </p:cTn>
                              </p:par>
                              <p:par>
                                <p:cTn id="430" presetID="55" presetClass="exit" presetSubtype="0" fill="hold" nodeType="withEffect">
                                  <p:stCondLst>
                                    <p:cond delay="0"/>
                                  </p:stCondLst>
                                  <p:childTnLst>
                                    <p:anim calcmode="lin" valueType="num">
                                      <p:cBhvr>
                                        <p:cTn id="431" dur="1000"/>
                                        <p:tgtEl>
                                          <p:spTgt spid="28"/>
                                        </p:tgtEl>
                                        <p:attrNameLst>
                                          <p:attrName>ppt_w</p:attrName>
                                        </p:attrNameLst>
                                      </p:cBhvr>
                                      <p:tavLst>
                                        <p:tav tm="0">
                                          <p:val>
                                            <p:strVal val="ppt_w"/>
                                          </p:val>
                                        </p:tav>
                                        <p:tav tm="100000">
                                          <p:val>
                                            <p:strVal val="ppt_w*0.70"/>
                                          </p:val>
                                        </p:tav>
                                      </p:tavLst>
                                    </p:anim>
                                    <p:anim calcmode="lin" valueType="num">
                                      <p:cBhvr>
                                        <p:cTn id="432" dur="1000"/>
                                        <p:tgtEl>
                                          <p:spTgt spid="28"/>
                                        </p:tgtEl>
                                        <p:attrNameLst>
                                          <p:attrName>ppt_h</p:attrName>
                                        </p:attrNameLst>
                                      </p:cBhvr>
                                      <p:tavLst>
                                        <p:tav tm="0">
                                          <p:val>
                                            <p:strVal val="ppt_h"/>
                                          </p:val>
                                        </p:tav>
                                        <p:tav tm="100000">
                                          <p:val>
                                            <p:strVal val="ppt_h"/>
                                          </p:val>
                                        </p:tav>
                                      </p:tavLst>
                                    </p:anim>
                                    <p:animEffect transition="out" filter="fade">
                                      <p:cBhvr>
                                        <p:cTn id="433" dur="1000"/>
                                        <p:tgtEl>
                                          <p:spTgt spid="28"/>
                                        </p:tgtEl>
                                      </p:cBhvr>
                                    </p:animEffect>
                                    <p:set>
                                      <p:cBhvr>
                                        <p:cTn id="434" dur="1" fill="hold">
                                          <p:stCondLst>
                                            <p:cond delay="999"/>
                                          </p:stCondLst>
                                        </p:cTn>
                                        <p:tgtEl>
                                          <p:spTgt spid="28"/>
                                        </p:tgtEl>
                                        <p:attrNameLst>
                                          <p:attrName>style.visibility</p:attrName>
                                        </p:attrNameLst>
                                      </p:cBhvr>
                                      <p:to>
                                        <p:strVal val="hidden"/>
                                      </p:to>
                                    </p:set>
                                  </p:childTnLst>
                                </p:cTn>
                              </p:par>
                              <p:par>
                                <p:cTn id="435" presetID="55" presetClass="exit" presetSubtype="0" fill="hold" nodeType="withEffect">
                                  <p:stCondLst>
                                    <p:cond delay="0"/>
                                  </p:stCondLst>
                                  <p:childTnLst>
                                    <p:anim calcmode="lin" valueType="num">
                                      <p:cBhvr>
                                        <p:cTn id="436" dur="1000"/>
                                        <p:tgtEl>
                                          <p:spTgt spid="25"/>
                                        </p:tgtEl>
                                        <p:attrNameLst>
                                          <p:attrName>ppt_w</p:attrName>
                                        </p:attrNameLst>
                                      </p:cBhvr>
                                      <p:tavLst>
                                        <p:tav tm="0">
                                          <p:val>
                                            <p:strVal val="ppt_w"/>
                                          </p:val>
                                        </p:tav>
                                        <p:tav tm="100000">
                                          <p:val>
                                            <p:strVal val="ppt_w*0.70"/>
                                          </p:val>
                                        </p:tav>
                                      </p:tavLst>
                                    </p:anim>
                                    <p:anim calcmode="lin" valueType="num">
                                      <p:cBhvr>
                                        <p:cTn id="437" dur="1000"/>
                                        <p:tgtEl>
                                          <p:spTgt spid="25"/>
                                        </p:tgtEl>
                                        <p:attrNameLst>
                                          <p:attrName>ppt_h</p:attrName>
                                        </p:attrNameLst>
                                      </p:cBhvr>
                                      <p:tavLst>
                                        <p:tav tm="0">
                                          <p:val>
                                            <p:strVal val="ppt_h"/>
                                          </p:val>
                                        </p:tav>
                                        <p:tav tm="100000">
                                          <p:val>
                                            <p:strVal val="ppt_h"/>
                                          </p:val>
                                        </p:tav>
                                      </p:tavLst>
                                    </p:anim>
                                    <p:animEffect transition="out" filter="fade">
                                      <p:cBhvr>
                                        <p:cTn id="438" dur="1000"/>
                                        <p:tgtEl>
                                          <p:spTgt spid="25"/>
                                        </p:tgtEl>
                                      </p:cBhvr>
                                    </p:animEffect>
                                    <p:set>
                                      <p:cBhvr>
                                        <p:cTn id="439" dur="1" fill="hold">
                                          <p:stCondLst>
                                            <p:cond delay="999"/>
                                          </p:stCondLst>
                                        </p:cTn>
                                        <p:tgtEl>
                                          <p:spTgt spid="25"/>
                                        </p:tgtEl>
                                        <p:attrNameLst>
                                          <p:attrName>style.visibility</p:attrName>
                                        </p:attrNameLst>
                                      </p:cBhvr>
                                      <p:to>
                                        <p:strVal val="hidden"/>
                                      </p:to>
                                    </p:set>
                                  </p:childTnLst>
                                </p:cTn>
                              </p:par>
                              <p:par>
                                <p:cTn id="440" presetID="55" presetClass="exit" presetSubtype="0" fill="hold" nodeType="withEffect">
                                  <p:stCondLst>
                                    <p:cond delay="0"/>
                                  </p:stCondLst>
                                  <p:childTnLst>
                                    <p:anim calcmode="lin" valueType="num">
                                      <p:cBhvr>
                                        <p:cTn id="441" dur="1000"/>
                                        <p:tgtEl>
                                          <p:spTgt spid="93"/>
                                        </p:tgtEl>
                                        <p:attrNameLst>
                                          <p:attrName>ppt_w</p:attrName>
                                        </p:attrNameLst>
                                      </p:cBhvr>
                                      <p:tavLst>
                                        <p:tav tm="0">
                                          <p:val>
                                            <p:strVal val="ppt_w"/>
                                          </p:val>
                                        </p:tav>
                                        <p:tav tm="100000">
                                          <p:val>
                                            <p:strVal val="ppt_w*0.70"/>
                                          </p:val>
                                        </p:tav>
                                      </p:tavLst>
                                    </p:anim>
                                    <p:anim calcmode="lin" valueType="num">
                                      <p:cBhvr>
                                        <p:cTn id="442" dur="1000"/>
                                        <p:tgtEl>
                                          <p:spTgt spid="93"/>
                                        </p:tgtEl>
                                        <p:attrNameLst>
                                          <p:attrName>ppt_h</p:attrName>
                                        </p:attrNameLst>
                                      </p:cBhvr>
                                      <p:tavLst>
                                        <p:tav tm="0">
                                          <p:val>
                                            <p:strVal val="ppt_h"/>
                                          </p:val>
                                        </p:tav>
                                        <p:tav tm="100000">
                                          <p:val>
                                            <p:strVal val="ppt_h"/>
                                          </p:val>
                                        </p:tav>
                                      </p:tavLst>
                                    </p:anim>
                                    <p:animEffect transition="out" filter="fade">
                                      <p:cBhvr>
                                        <p:cTn id="443" dur="1000"/>
                                        <p:tgtEl>
                                          <p:spTgt spid="93"/>
                                        </p:tgtEl>
                                      </p:cBhvr>
                                    </p:animEffect>
                                    <p:set>
                                      <p:cBhvr>
                                        <p:cTn id="444" dur="1" fill="hold">
                                          <p:stCondLst>
                                            <p:cond delay="999"/>
                                          </p:stCondLst>
                                        </p:cTn>
                                        <p:tgtEl>
                                          <p:spTgt spid="93"/>
                                        </p:tgtEl>
                                        <p:attrNameLst>
                                          <p:attrName>style.visibility</p:attrName>
                                        </p:attrNameLst>
                                      </p:cBhvr>
                                      <p:to>
                                        <p:strVal val="hidden"/>
                                      </p:to>
                                    </p:set>
                                  </p:childTnLst>
                                </p:cTn>
                              </p:par>
                              <p:par>
                                <p:cTn id="445" presetID="9" presetClass="emph" presetSubtype="0" nodeType="withEffect">
                                  <p:stCondLst>
                                    <p:cond delay="0"/>
                                  </p:stCondLst>
                                  <p:childTnLst>
                                    <p:set>
                                      <p:cBhvr rctx="PPT">
                                        <p:cTn id="446" dur="indefinite"/>
                                        <p:tgtEl>
                                          <p:spTgt spid="20"/>
                                        </p:tgtEl>
                                        <p:attrNameLst>
                                          <p:attrName>style.opacity</p:attrName>
                                        </p:attrNameLst>
                                      </p:cBhvr>
                                      <p:to>
                                        <p:strVal val="0.2"/>
                                      </p:to>
                                    </p:set>
                                    <p:animEffect filter="image" prLst="opacity: 0.2">
                                      <p:cBhvr rctx="IE">
                                        <p:cTn id="447" dur="indefinite"/>
                                        <p:tgtEl>
                                          <p:spTgt spid="20"/>
                                        </p:tgtEl>
                                      </p:cBhvr>
                                    </p:animEffect>
                                  </p:childTnLst>
                                </p:cTn>
                              </p:par>
                              <p:par>
                                <p:cTn id="448" presetID="9" presetClass="emph" presetSubtype="0" nodeType="withEffect">
                                  <p:stCondLst>
                                    <p:cond delay="0"/>
                                  </p:stCondLst>
                                  <p:childTnLst>
                                    <p:set>
                                      <p:cBhvr rctx="PPT">
                                        <p:cTn id="449" dur="indefinite"/>
                                        <p:tgtEl>
                                          <p:spTgt spid="19"/>
                                        </p:tgtEl>
                                        <p:attrNameLst>
                                          <p:attrName>style.opacity</p:attrName>
                                        </p:attrNameLst>
                                      </p:cBhvr>
                                      <p:to>
                                        <p:strVal val="0.2"/>
                                      </p:to>
                                    </p:set>
                                    <p:animEffect filter="image" prLst="opacity: 0.2">
                                      <p:cBhvr rctx="IE">
                                        <p:cTn id="450" dur="indefinite"/>
                                        <p:tgtEl>
                                          <p:spTgt spid="19"/>
                                        </p:tgtEl>
                                      </p:cBhvr>
                                    </p:animEffect>
                                  </p:childTnLst>
                                </p:cTn>
                              </p:par>
                              <p:par>
                                <p:cTn id="451" presetID="9" presetClass="emph" presetSubtype="0" nodeType="withEffect">
                                  <p:stCondLst>
                                    <p:cond delay="0"/>
                                  </p:stCondLst>
                                  <p:childTnLst>
                                    <p:set>
                                      <p:cBhvr rctx="PPT">
                                        <p:cTn id="452" dur="indefinite"/>
                                        <p:tgtEl>
                                          <p:spTgt spid="18"/>
                                        </p:tgtEl>
                                        <p:attrNameLst>
                                          <p:attrName>style.opacity</p:attrName>
                                        </p:attrNameLst>
                                      </p:cBhvr>
                                      <p:to>
                                        <p:strVal val="0.2"/>
                                      </p:to>
                                    </p:set>
                                    <p:animEffect filter="image" prLst="opacity: 0.2">
                                      <p:cBhvr rctx="IE">
                                        <p:cTn id="453" dur="indefinite"/>
                                        <p:tgtEl>
                                          <p:spTgt spid="18"/>
                                        </p:tgtEl>
                                      </p:cBhvr>
                                    </p:animEffect>
                                  </p:childTnLst>
                                </p:cTn>
                              </p:par>
                              <p:par>
                                <p:cTn id="454" presetID="9" presetClass="emph" presetSubtype="0" nodeType="withEffect">
                                  <p:stCondLst>
                                    <p:cond delay="0"/>
                                  </p:stCondLst>
                                  <p:childTnLst>
                                    <p:set>
                                      <p:cBhvr rctx="PPT">
                                        <p:cTn id="455" dur="indefinite"/>
                                        <p:tgtEl>
                                          <p:spTgt spid="17"/>
                                        </p:tgtEl>
                                        <p:attrNameLst>
                                          <p:attrName>style.opacity</p:attrName>
                                        </p:attrNameLst>
                                      </p:cBhvr>
                                      <p:to>
                                        <p:strVal val="0.2"/>
                                      </p:to>
                                    </p:set>
                                    <p:animEffect filter="image" prLst="opacity: 0.2">
                                      <p:cBhvr rctx="IE">
                                        <p:cTn id="456" dur="indefinite"/>
                                        <p:tgtEl>
                                          <p:spTgt spid="17"/>
                                        </p:tgtEl>
                                      </p:cBhvr>
                                    </p:animEffect>
                                  </p:childTnLst>
                                </p:cTn>
                              </p:par>
                              <p:par>
                                <p:cTn id="457" presetID="9" presetClass="emph" presetSubtype="0" nodeType="withEffect">
                                  <p:stCondLst>
                                    <p:cond delay="0"/>
                                  </p:stCondLst>
                                  <p:childTnLst>
                                    <p:set>
                                      <p:cBhvr rctx="PPT">
                                        <p:cTn id="458" dur="indefinite"/>
                                        <p:tgtEl>
                                          <p:spTgt spid="16"/>
                                        </p:tgtEl>
                                        <p:attrNameLst>
                                          <p:attrName>style.opacity</p:attrName>
                                        </p:attrNameLst>
                                      </p:cBhvr>
                                      <p:to>
                                        <p:strVal val="0.2"/>
                                      </p:to>
                                    </p:set>
                                    <p:animEffect filter="image" prLst="opacity: 0.2">
                                      <p:cBhvr rctx="IE">
                                        <p:cTn id="459" dur="indefinite"/>
                                        <p:tgtEl>
                                          <p:spTgt spid="16"/>
                                        </p:tgtEl>
                                      </p:cBhvr>
                                    </p:animEffect>
                                  </p:childTnLst>
                                </p:cTn>
                              </p:par>
                              <p:par>
                                <p:cTn id="460" presetID="9" presetClass="emph" presetSubtype="0" nodeType="withEffect">
                                  <p:stCondLst>
                                    <p:cond delay="0"/>
                                  </p:stCondLst>
                                  <p:childTnLst>
                                    <p:set>
                                      <p:cBhvr rctx="PPT">
                                        <p:cTn id="461" dur="indefinite"/>
                                        <p:tgtEl>
                                          <p:spTgt spid="15"/>
                                        </p:tgtEl>
                                        <p:attrNameLst>
                                          <p:attrName>style.opacity</p:attrName>
                                        </p:attrNameLst>
                                      </p:cBhvr>
                                      <p:to>
                                        <p:strVal val="0.2"/>
                                      </p:to>
                                    </p:set>
                                    <p:animEffect filter="image" prLst="opacity: 0.2">
                                      <p:cBhvr rctx="IE">
                                        <p:cTn id="462" dur="indefinite"/>
                                        <p:tgtEl>
                                          <p:spTgt spid="15"/>
                                        </p:tgtEl>
                                      </p:cBhvr>
                                    </p:animEffect>
                                  </p:childTnLst>
                                </p:cTn>
                              </p:par>
                              <p:par>
                                <p:cTn id="463" presetID="9" presetClass="emph" presetSubtype="0" nodeType="withEffect">
                                  <p:stCondLst>
                                    <p:cond delay="0"/>
                                  </p:stCondLst>
                                  <p:childTnLst>
                                    <p:set>
                                      <p:cBhvr rctx="PPT">
                                        <p:cTn id="464" dur="indefinite"/>
                                        <p:tgtEl>
                                          <p:spTgt spid="14"/>
                                        </p:tgtEl>
                                        <p:attrNameLst>
                                          <p:attrName>style.opacity</p:attrName>
                                        </p:attrNameLst>
                                      </p:cBhvr>
                                      <p:to>
                                        <p:strVal val="0.2"/>
                                      </p:to>
                                    </p:set>
                                    <p:animEffect filter="image" prLst="opacity: 0.2">
                                      <p:cBhvr rctx="IE">
                                        <p:cTn id="465" dur="indefinite"/>
                                        <p:tgtEl>
                                          <p:spTgt spid="14"/>
                                        </p:tgtEl>
                                      </p:cBhvr>
                                    </p:animEffect>
                                  </p:childTnLst>
                                </p:cTn>
                              </p:par>
                              <p:par>
                                <p:cTn id="466" presetID="9" presetClass="emph" presetSubtype="0" nodeType="withEffect">
                                  <p:stCondLst>
                                    <p:cond delay="0"/>
                                  </p:stCondLst>
                                  <p:childTnLst>
                                    <p:set>
                                      <p:cBhvr rctx="PPT">
                                        <p:cTn id="467" dur="indefinite"/>
                                        <p:tgtEl>
                                          <p:spTgt spid="11"/>
                                        </p:tgtEl>
                                        <p:attrNameLst>
                                          <p:attrName>style.opacity</p:attrName>
                                        </p:attrNameLst>
                                      </p:cBhvr>
                                      <p:to>
                                        <p:strVal val="0.2"/>
                                      </p:to>
                                    </p:set>
                                    <p:animEffect filter="image" prLst="opacity: 0.2">
                                      <p:cBhvr rctx="IE">
                                        <p:cTn id="468" dur="indefinite"/>
                                        <p:tgtEl>
                                          <p:spTgt spid="11"/>
                                        </p:tgtEl>
                                      </p:cBhvr>
                                    </p:animEffect>
                                  </p:childTnLst>
                                </p:cTn>
                              </p:par>
                              <p:par>
                                <p:cTn id="469" presetID="9" presetClass="emph" presetSubtype="0" nodeType="withEffect">
                                  <p:stCondLst>
                                    <p:cond delay="0"/>
                                  </p:stCondLst>
                                  <p:childTnLst>
                                    <p:set>
                                      <p:cBhvr rctx="PPT">
                                        <p:cTn id="470" dur="indefinite"/>
                                        <p:tgtEl>
                                          <p:spTgt spid="10"/>
                                        </p:tgtEl>
                                        <p:attrNameLst>
                                          <p:attrName>style.opacity</p:attrName>
                                        </p:attrNameLst>
                                      </p:cBhvr>
                                      <p:to>
                                        <p:strVal val="0.2"/>
                                      </p:to>
                                    </p:set>
                                    <p:animEffect filter="image" prLst="opacity: 0.2">
                                      <p:cBhvr rctx="IE">
                                        <p:cTn id="471" dur="indefinite"/>
                                        <p:tgtEl>
                                          <p:spTgt spid="10"/>
                                        </p:tgtEl>
                                      </p:cBhvr>
                                    </p:animEffect>
                                  </p:childTnLst>
                                </p:cTn>
                              </p:par>
                              <p:par>
                                <p:cTn id="472" presetID="9" presetClass="emph" presetSubtype="0" nodeType="withEffect">
                                  <p:stCondLst>
                                    <p:cond delay="0"/>
                                  </p:stCondLst>
                                  <p:childTnLst>
                                    <p:set>
                                      <p:cBhvr rctx="PPT">
                                        <p:cTn id="473" dur="indefinite"/>
                                        <p:tgtEl>
                                          <p:spTgt spid="9"/>
                                        </p:tgtEl>
                                        <p:attrNameLst>
                                          <p:attrName>style.opacity</p:attrName>
                                        </p:attrNameLst>
                                      </p:cBhvr>
                                      <p:to>
                                        <p:strVal val="0.2"/>
                                      </p:to>
                                    </p:set>
                                    <p:animEffect filter="image" prLst="opacity: 0.2">
                                      <p:cBhvr rctx="IE">
                                        <p:cTn id="474" dur="indefinite"/>
                                        <p:tgtEl>
                                          <p:spTgt spid="9"/>
                                        </p:tgtEl>
                                      </p:cBhvr>
                                    </p:animEffect>
                                  </p:childTnLst>
                                </p:cTn>
                              </p:par>
                              <p:par>
                                <p:cTn id="475" presetID="9" presetClass="emph" presetSubtype="0" nodeType="withEffect">
                                  <p:stCondLst>
                                    <p:cond delay="0"/>
                                  </p:stCondLst>
                                  <p:childTnLst>
                                    <p:set>
                                      <p:cBhvr rctx="PPT">
                                        <p:cTn id="476" dur="indefinite"/>
                                        <p:tgtEl>
                                          <p:spTgt spid="8"/>
                                        </p:tgtEl>
                                        <p:attrNameLst>
                                          <p:attrName>style.opacity</p:attrName>
                                        </p:attrNameLst>
                                      </p:cBhvr>
                                      <p:to>
                                        <p:strVal val="0.2"/>
                                      </p:to>
                                    </p:set>
                                    <p:animEffect filter="image" prLst="opacity: 0.2">
                                      <p:cBhvr rctx="IE">
                                        <p:cTn id="477" dur="indefinite"/>
                                        <p:tgtEl>
                                          <p:spTgt spid="8"/>
                                        </p:tgtEl>
                                      </p:cBhvr>
                                    </p:animEffect>
                                  </p:childTnLst>
                                </p:cTn>
                              </p:par>
                              <p:par>
                                <p:cTn id="478" presetID="9" presetClass="emph" presetSubtype="0" nodeType="withEffect">
                                  <p:stCondLst>
                                    <p:cond delay="0"/>
                                  </p:stCondLst>
                                  <p:childTnLst>
                                    <p:set>
                                      <p:cBhvr rctx="PPT">
                                        <p:cTn id="479" dur="indefinite"/>
                                        <p:tgtEl>
                                          <p:spTgt spid="7"/>
                                        </p:tgtEl>
                                        <p:attrNameLst>
                                          <p:attrName>style.opacity</p:attrName>
                                        </p:attrNameLst>
                                      </p:cBhvr>
                                      <p:to>
                                        <p:strVal val="0.2"/>
                                      </p:to>
                                    </p:set>
                                    <p:animEffect filter="image" prLst="opacity: 0.2">
                                      <p:cBhvr rctx="IE">
                                        <p:cTn id="480" dur="indefinite"/>
                                        <p:tgtEl>
                                          <p:spTgt spid="7"/>
                                        </p:tgtEl>
                                      </p:cBhvr>
                                    </p:animEffect>
                                  </p:childTnLst>
                                </p:cTn>
                              </p:par>
                              <p:par>
                                <p:cTn id="481" presetID="9" presetClass="emph" presetSubtype="0" nodeType="withEffect">
                                  <p:stCondLst>
                                    <p:cond delay="0"/>
                                  </p:stCondLst>
                                  <p:childTnLst>
                                    <p:set>
                                      <p:cBhvr rctx="PPT">
                                        <p:cTn id="482" dur="indefinite"/>
                                        <p:tgtEl>
                                          <p:spTgt spid="92"/>
                                        </p:tgtEl>
                                        <p:attrNameLst>
                                          <p:attrName>style.opacity</p:attrName>
                                        </p:attrNameLst>
                                      </p:cBhvr>
                                      <p:to>
                                        <p:strVal val="0.2"/>
                                      </p:to>
                                    </p:set>
                                    <p:animEffect filter="image" prLst="opacity: 0.2">
                                      <p:cBhvr rctx="IE">
                                        <p:cTn id="483" dur="indefinite"/>
                                        <p:tgtEl>
                                          <p:spTgt spid="92"/>
                                        </p:tgtEl>
                                      </p:cBhvr>
                                    </p:animEffect>
                                  </p:childTnLst>
                                </p:cTn>
                              </p:par>
                              <p:par>
                                <p:cTn id="484" presetID="9" presetClass="emph" presetSubtype="0" nodeType="withEffect">
                                  <p:stCondLst>
                                    <p:cond delay="0"/>
                                  </p:stCondLst>
                                  <p:childTnLst>
                                    <p:set>
                                      <p:cBhvr rctx="PPT">
                                        <p:cTn id="485" dur="indefinite"/>
                                        <p:tgtEl>
                                          <p:spTgt spid="13"/>
                                        </p:tgtEl>
                                        <p:attrNameLst>
                                          <p:attrName>style.opacity</p:attrName>
                                        </p:attrNameLst>
                                      </p:cBhvr>
                                      <p:to>
                                        <p:strVal val="0.2"/>
                                      </p:to>
                                    </p:set>
                                    <p:animEffect filter="image" prLst="opacity: 0.2">
                                      <p:cBhvr rctx="IE">
                                        <p:cTn id="486" dur="indefinite"/>
                                        <p:tgtEl>
                                          <p:spTgt spid="13"/>
                                        </p:tgtEl>
                                      </p:cBhvr>
                                    </p:animEffect>
                                  </p:childTnLst>
                                </p:cTn>
                              </p:par>
                              <p:par>
                                <p:cTn id="487" presetID="9" presetClass="emph" presetSubtype="0" nodeType="withEffect">
                                  <p:stCondLst>
                                    <p:cond delay="0"/>
                                  </p:stCondLst>
                                  <p:childTnLst>
                                    <p:set>
                                      <p:cBhvr rctx="PPT">
                                        <p:cTn id="488" dur="indefinite"/>
                                        <p:tgtEl>
                                          <p:spTgt spid="12"/>
                                        </p:tgtEl>
                                        <p:attrNameLst>
                                          <p:attrName>style.opacity</p:attrName>
                                        </p:attrNameLst>
                                      </p:cBhvr>
                                      <p:to>
                                        <p:strVal val="0.2"/>
                                      </p:to>
                                    </p:set>
                                    <p:animEffect filter="image" prLst="opacity: 0.2">
                                      <p:cBhvr rctx="IE">
                                        <p:cTn id="489" dur="indefinite"/>
                                        <p:tgtEl>
                                          <p:spTgt spid="12"/>
                                        </p:tgtEl>
                                      </p:cBhvr>
                                    </p:animEffect>
                                  </p:childTnLst>
                                </p:cTn>
                              </p:par>
                              <p:par>
                                <p:cTn id="490" presetID="9" presetClass="emph" presetSubtype="0" nodeType="withEffect">
                                  <p:stCondLst>
                                    <p:cond delay="0"/>
                                  </p:stCondLst>
                                  <p:childTnLst>
                                    <p:set>
                                      <p:cBhvr rctx="PPT">
                                        <p:cTn id="491" dur="indefinite"/>
                                        <p:tgtEl>
                                          <p:spTgt spid="129"/>
                                        </p:tgtEl>
                                        <p:attrNameLst>
                                          <p:attrName>style.opacity</p:attrName>
                                        </p:attrNameLst>
                                      </p:cBhvr>
                                      <p:to>
                                        <p:strVal val="0.2"/>
                                      </p:to>
                                    </p:set>
                                    <p:animEffect filter="image" prLst="opacity: 0.2">
                                      <p:cBhvr rctx="IE">
                                        <p:cTn id="492" dur="indefinite"/>
                                        <p:tgtEl>
                                          <p:spTgt spid="129"/>
                                        </p:tgtEl>
                                      </p:cBhvr>
                                    </p:animEffect>
                                  </p:childTnLst>
                                </p:cTn>
                              </p:par>
                              <p:par>
                                <p:cTn id="493" presetID="9" presetClass="emph" presetSubtype="0" nodeType="withEffect">
                                  <p:stCondLst>
                                    <p:cond delay="0"/>
                                  </p:stCondLst>
                                  <p:childTnLst>
                                    <p:set>
                                      <p:cBhvr rctx="PPT">
                                        <p:cTn id="494" dur="indefinite"/>
                                        <p:tgtEl>
                                          <p:spTgt spid="128"/>
                                        </p:tgtEl>
                                        <p:attrNameLst>
                                          <p:attrName>style.opacity</p:attrName>
                                        </p:attrNameLst>
                                      </p:cBhvr>
                                      <p:to>
                                        <p:strVal val="0.2"/>
                                      </p:to>
                                    </p:set>
                                    <p:animEffect filter="image" prLst="opacity: 0.2">
                                      <p:cBhvr rctx="IE">
                                        <p:cTn id="495" dur="indefinite"/>
                                        <p:tgtEl>
                                          <p:spTgt spid="128"/>
                                        </p:tgtEl>
                                      </p:cBhvr>
                                    </p:animEffect>
                                  </p:childTnLst>
                                </p:cTn>
                              </p:par>
                              <p:par>
                                <p:cTn id="496" presetID="9" presetClass="emph" presetSubtype="0" nodeType="withEffect">
                                  <p:stCondLst>
                                    <p:cond delay="0"/>
                                  </p:stCondLst>
                                  <p:childTnLst>
                                    <p:set>
                                      <p:cBhvr rctx="PPT">
                                        <p:cTn id="497" dur="indefinite"/>
                                        <p:tgtEl>
                                          <p:spTgt spid="121"/>
                                        </p:tgtEl>
                                        <p:attrNameLst>
                                          <p:attrName>style.opacity</p:attrName>
                                        </p:attrNameLst>
                                      </p:cBhvr>
                                      <p:to>
                                        <p:strVal val="0.2"/>
                                      </p:to>
                                    </p:set>
                                    <p:animEffect filter="image" prLst="opacity: 0.2">
                                      <p:cBhvr rctx="IE">
                                        <p:cTn id="498" dur="indefinite"/>
                                        <p:tgtEl>
                                          <p:spTgt spid="121"/>
                                        </p:tgtEl>
                                      </p:cBhvr>
                                    </p:animEffect>
                                  </p:childTnLst>
                                </p:cTn>
                              </p:par>
                              <p:par>
                                <p:cTn id="499" presetID="9" presetClass="emph" presetSubtype="0" nodeType="withEffect">
                                  <p:stCondLst>
                                    <p:cond delay="0"/>
                                  </p:stCondLst>
                                  <p:childTnLst>
                                    <p:set>
                                      <p:cBhvr rctx="PPT">
                                        <p:cTn id="500" dur="indefinite"/>
                                        <p:tgtEl>
                                          <p:spTgt spid="120"/>
                                        </p:tgtEl>
                                        <p:attrNameLst>
                                          <p:attrName>style.opacity</p:attrName>
                                        </p:attrNameLst>
                                      </p:cBhvr>
                                      <p:to>
                                        <p:strVal val="0.2"/>
                                      </p:to>
                                    </p:set>
                                    <p:animEffect filter="image" prLst="opacity: 0.2">
                                      <p:cBhvr rctx="IE">
                                        <p:cTn id="501" dur="indefinite"/>
                                        <p:tgtEl>
                                          <p:spTgt spid="120"/>
                                        </p:tgtEl>
                                      </p:cBhvr>
                                    </p:animEffect>
                                  </p:childTnLst>
                                </p:cTn>
                              </p:par>
                              <p:par>
                                <p:cTn id="502" presetID="9" presetClass="emph" presetSubtype="0" nodeType="withEffect">
                                  <p:stCondLst>
                                    <p:cond delay="0"/>
                                  </p:stCondLst>
                                  <p:childTnLst>
                                    <p:set>
                                      <p:cBhvr rctx="PPT">
                                        <p:cTn id="503" dur="indefinite"/>
                                        <p:tgtEl>
                                          <p:spTgt spid="113"/>
                                        </p:tgtEl>
                                        <p:attrNameLst>
                                          <p:attrName>style.opacity</p:attrName>
                                        </p:attrNameLst>
                                      </p:cBhvr>
                                      <p:to>
                                        <p:strVal val="0.2"/>
                                      </p:to>
                                    </p:set>
                                    <p:animEffect filter="image" prLst="opacity: 0.2">
                                      <p:cBhvr rctx="IE">
                                        <p:cTn id="504" dur="indefinite"/>
                                        <p:tgtEl>
                                          <p:spTgt spid="113"/>
                                        </p:tgtEl>
                                      </p:cBhvr>
                                    </p:animEffect>
                                  </p:childTnLst>
                                </p:cTn>
                              </p:par>
                              <p:par>
                                <p:cTn id="505" presetID="9" presetClass="emph" presetSubtype="0" nodeType="withEffect">
                                  <p:stCondLst>
                                    <p:cond delay="0"/>
                                  </p:stCondLst>
                                  <p:childTnLst>
                                    <p:set>
                                      <p:cBhvr rctx="PPT">
                                        <p:cTn id="506" dur="indefinite"/>
                                        <p:tgtEl>
                                          <p:spTgt spid="109"/>
                                        </p:tgtEl>
                                        <p:attrNameLst>
                                          <p:attrName>style.opacity</p:attrName>
                                        </p:attrNameLst>
                                      </p:cBhvr>
                                      <p:to>
                                        <p:strVal val="0.2"/>
                                      </p:to>
                                    </p:set>
                                    <p:animEffect filter="image" prLst="opacity: 0.2">
                                      <p:cBhvr rctx="IE">
                                        <p:cTn id="507" dur="indefinite"/>
                                        <p:tgtEl>
                                          <p:spTgt spid="109"/>
                                        </p:tgtEl>
                                      </p:cBhvr>
                                    </p:animEffect>
                                  </p:childTnLst>
                                </p:cTn>
                              </p:par>
                              <p:par>
                                <p:cTn id="508" presetID="9" presetClass="emph" presetSubtype="0" nodeType="withEffect">
                                  <p:stCondLst>
                                    <p:cond delay="0"/>
                                  </p:stCondLst>
                                  <p:childTnLst>
                                    <p:set>
                                      <p:cBhvr rctx="PPT">
                                        <p:cTn id="509" dur="indefinite"/>
                                        <p:tgtEl>
                                          <p:spTgt spid="104"/>
                                        </p:tgtEl>
                                        <p:attrNameLst>
                                          <p:attrName>style.opacity</p:attrName>
                                        </p:attrNameLst>
                                      </p:cBhvr>
                                      <p:to>
                                        <p:strVal val="0.2"/>
                                      </p:to>
                                    </p:set>
                                    <p:animEffect filter="image" prLst="opacity: 0.2">
                                      <p:cBhvr rctx="IE">
                                        <p:cTn id="510" dur="indefinite"/>
                                        <p:tgtEl>
                                          <p:spTgt spid="104"/>
                                        </p:tgtEl>
                                      </p:cBhvr>
                                    </p:animEffect>
                                  </p:childTnLst>
                                </p:cTn>
                              </p:par>
                              <p:par>
                                <p:cTn id="511" presetID="9" presetClass="emph" presetSubtype="0" nodeType="withEffect">
                                  <p:stCondLst>
                                    <p:cond delay="0"/>
                                  </p:stCondLst>
                                  <p:childTnLst>
                                    <p:set>
                                      <p:cBhvr rctx="PPT">
                                        <p:cTn id="512" dur="indefinite"/>
                                        <p:tgtEl>
                                          <p:spTgt spid="97"/>
                                        </p:tgtEl>
                                        <p:attrNameLst>
                                          <p:attrName>style.opacity</p:attrName>
                                        </p:attrNameLst>
                                      </p:cBhvr>
                                      <p:to>
                                        <p:strVal val="0.2"/>
                                      </p:to>
                                    </p:set>
                                    <p:animEffect filter="image" prLst="opacity: 0.2">
                                      <p:cBhvr rctx="IE">
                                        <p:cTn id="513" dur="indefinite"/>
                                        <p:tgtEl>
                                          <p:spTgt spid="97"/>
                                        </p:tgtEl>
                                      </p:cBhvr>
                                    </p:animEffect>
                                  </p:childTnLst>
                                </p:cTn>
                              </p:par>
                              <p:par>
                                <p:cTn id="514" presetID="9" presetClass="emph" presetSubtype="0" nodeType="withEffect">
                                  <p:stCondLst>
                                    <p:cond delay="0"/>
                                  </p:stCondLst>
                                  <p:childTnLst>
                                    <p:set>
                                      <p:cBhvr rctx="PPT">
                                        <p:cTn id="515" dur="indefinite"/>
                                        <p:tgtEl>
                                          <p:spTgt spid="106"/>
                                        </p:tgtEl>
                                        <p:attrNameLst>
                                          <p:attrName>style.opacity</p:attrName>
                                        </p:attrNameLst>
                                      </p:cBhvr>
                                      <p:to>
                                        <p:strVal val="0.2"/>
                                      </p:to>
                                    </p:set>
                                    <p:animEffect filter="image" prLst="opacity: 0.2">
                                      <p:cBhvr rctx="IE">
                                        <p:cTn id="516" dur="indefinite"/>
                                        <p:tgtEl>
                                          <p:spTgt spid="106"/>
                                        </p:tgtEl>
                                      </p:cBhvr>
                                    </p:animEffect>
                                  </p:childTnLst>
                                </p:cTn>
                              </p:par>
                              <p:par>
                                <p:cTn id="517" presetID="9" presetClass="emph" presetSubtype="0" nodeType="withEffect">
                                  <p:stCondLst>
                                    <p:cond delay="0"/>
                                  </p:stCondLst>
                                  <p:childTnLst>
                                    <p:set>
                                      <p:cBhvr rctx="PPT">
                                        <p:cTn id="518" dur="indefinite"/>
                                        <p:tgtEl>
                                          <p:spTgt spid="96"/>
                                        </p:tgtEl>
                                        <p:attrNameLst>
                                          <p:attrName>style.opacity</p:attrName>
                                        </p:attrNameLst>
                                      </p:cBhvr>
                                      <p:to>
                                        <p:strVal val="0.2"/>
                                      </p:to>
                                    </p:set>
                                    <p:animEffect filter="image" prLst="opacity: 0.2">
                                      <p:cBhvr rctx="IE">
                                        <p:cTn id="519" dur="indefinite"/>
                                        <p:tgtEl>
                                          <p:spTgt spid="96"/>
                                        </p:tgtEl>
                                      </p:cBhvr>
                                    </p:animEffect>
                                  </p:childTnLst>
                                </p:cTn>
                              </p:par>
                              <p:par>
                                <p:cTn id="520" presetID="9" presetClass="emph" presetSubtype="0" nodeType="withEffect">
                                  <p:stCondLst>
                                    <p:cond delay="0"/>
                                  </p:stCondLst>
                                  <p:childTnLst>
                                    <p:set>
                                      <p:cBhvr rctx="PPT">
                                        <p:cTn id="521" dur="indefinite"/>
                                        <p:tgtEl>
                                          <p:spTgt spid="88"/>
                                        </p:tgtEl>
                                        <p:attrNameLst>
                                          <p:attrName>style.opacity</p:attrName>
                                        </p:attrNameLst>
                                      </p:cBhvr>
                                      <p:to>
                                        <p:strVal val="0.2"/>
                                      </p:to>
                                    </p:set>
                                    <p:animEffect filter="image" prLst="opacity: 0.2">
                                      <p:cBhvr rctx="IE">
                                        <p:cTn id="522" dur="indefinite"/>
                                        <p:tgtEl>
                                          <p:spTgt spid="88"/>
                                        </p:tgtEl>
                                      </p:cBhvr>
                                    </p:animEffect>
                                  </p:childTnLst>
                                </p:cTn>
                              </p:par>
                              <p:par>
                                <p:cTn id="523" presetID="9" presetClass="emph" presetSubtype="0" nodeType="withEffect">
                                  <p:stCondLst>
                                    <p:cond delay="0"/>
                                  </p:stCondLst>
                                  <p:childTnLst>
                                    <p:set>
                                      <p:cBhvr rctx="PPT">
                                        <p:cTn id="524" dur="indefinite"/>
                                        <p:tgtEl>
                                          <p:spTgt spid="76"/>
                                        </p:tgtEl>
                                        <p:attrNameLst>
                                          <p:attrName>style.opacity</p:attrName>
                                        </p:attrNameLst>
                                      </p:cBhvr>
                                      <p:to>
                                        <p:strVal val="0.2"/>
                                      </p:to>
                                    </p:set>
                                    <p:animEffect filter="image" prLst="opacity: 0.2">
                                      <p:cBhvr rctx="IE">
                                        <p:cTn id="525" dur="indefinite"/>
                                        <p:tgtEl>
                                          <p:spTgt spid="76"/>
                                        </p:tgtEl>
                                      </p:cBhvr>
                                    </p:animEffect>
                                  </p:childTnLst>
                                </p:cTn>
                              </p:par>
                              <p:par>
                                <p:cTn id="526" presetID="9" presetClass="emph" presetSubtype="0" nodeType="withEffect">
                                  <p:stCondLst>
                                    <p:cond delay="0"/>
                                  </p:stCondLst>
                                  <p:childTnLst>
                                    <p:set>
                                      <p:cBhvr rctx="PPT">
                                        <p:cTn id="527" dur="indefinite"/>
                                        <p:tgtEl>
                                          <p:spTgt spid="72"/>
                                        </p:tgtEl>
                                        <p:attrNameLst>
                                          <p:attrName>style.opacity</p:attrName>
                                        </p:attrNameLst>
                                      </p:cBhvr>
                                      <p:to>
                                        <p:strVal val="0.2"/>
                                      </p:to>
                                    </p:set>
                                    <p:animEffect filter="image" prLst="opacity: 0.2">
                                      <p:cBhvr rctx="IE">
                                        <p:cTn id="528" dur="indefinite"/>
                                        <p:tgtEl>
                                          <p:spTgt spid="72"/>
                                        </p:tgtEl>
                                      </p:cBhvr>
                                    </p:animEffect>
                                  </p:childTnLst>
                                </p:cTn>
                              </p:par>
                              <p:par>
                                <p:cTn id="529" presetID="9" presetClass="emph" presetSubtype="0" nodeType="withEffect">
                                  <p:stCondLst>
                                    <p:cond delay="0"/>
                                  </p:stCondLst>
                                  <p:childTnLst>
                                    <p:set>
                                      <p:cBhvr rctx="PPT">
                                        <p:cTn id="530" dur="indefinite"/>
                                        <p:tgtEl>
                                          <p:spTgt spid="68"/>
                                        </p:tgtEl>
                                        <p:attrNameLst>
                                          <p:attrName>style.opacity</p:attrName>
                                        </p:attrNameLst>
                                      </p:cBhvr>
                                      <p:to>
                                        <p:strVal val="0.2"/>
                                      </p:to>
                                    </p:set>
                                    <p:animEffect filter="image" prLst="opacity: 0.2">
                                      <p:cBhvr rctx="IE">
                                        <p:cTn id="531" dur="indefinite"/>
                                        <p:tgtEl>
                                          <p:spTgt spid="68"/>
                                        </p:tgtEl>
                                      </p:cBhvr>
                                    </p:animEffect>
                                  </p:childTnLst>
                                </p:cTn>
                              </p:par>
                            </p:childTnLst>
                          </p:cTn>
                        </p:par>
                        <p:par>
                          <p:cTn id="532" fill="hold">
                            <p:stCondLst>
                              <p:cond delay="1000"/>
                            </p:stCondLst>
                            <p:childTnLst>
                              <p:par>
                                <p:cTn id="533" presetID="9" presetClass="emph" presetSubtype="0" nodeType="afterEffect">
                                  <p:stCondLst>
                                    <p:cond delay="0"/>
                                  </p:stCondLst>
                                  <p:childTnLst>
                                    <p:set>
                                      <p:cBhvr rctx="PPT">
                                        <p:cTn id="534" dur="indefinite"/>
                                        <p:tgtEl>
                                          <p:spTgt spid="5"/>
                                        </p:tgtEl>
                                        <p:attrNameLst>
                                          <p:attrName>style.opacity</p:attrName>
                                        </p:attrNameLst>
                                      </p:cBhvr>
                                      <p:to>
                                        <p:strVal val="0.2"/>
                                      </p:to>
                                    </p:set>
                                    <p:animEffect filter="image" prLst="opacity: 0.2">
                                      <p:cBhvr rctx="IE">
                                        <p:cTn id="535"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052513" y="123022"/>
            <a:ext cx="7786687" cy="660400"/>
          </a:xfrm>
        </p:spPr>
        <p:txBody>
          <a:bodyPr/>
          <a:lstStyle/>
          <a:p>
            <a:r>
              <a:rPr lang="fr-FR" sz="3200" dirty="0" smtClean="0"/>
              <a:t>RISE VT &amp; EPODE</a:t>
            </a:r>
            <a:endParaRPr lang="fr-FR" sz="3200" dirty="0"/>
          </a:p>
        </p:txBody>
      </p:sp>
      <p:sp>
        <p:nvSpPr>
          <p:cNvPr id="9" name="Rectangle 8"/>
          <p:cNvSpPr/>
          <p:nvPr/>
        </p:nvSpPr>
        <p:spPr>
          <a:xfrm>
            <a:off x="572584" y="977963"/>
            <a:ext cx="8410222" cy="4960332"/>
          </a:xfrm>
          <a:prstGeom prst="rect">
            <a:avLst/>
          </a:prstGeom>
        </p:spPr>
        <p:txBody>
          <a:bodyPr wrap="square">
            <a:spAutoFit/>
          </a:bodyPr>
          <a:lstStyle/>
          <a:p>
            <a:pPr marL="342900" lvl="0" indent="-342900">
              <a:lnSpc>
                <a:spcPct val="150000"/>
              </a:lnSpc>
              <a:buFont typeface="Arial"/>
              <a:buChar char="•"/>
            </a:pPr>
            <a:r>
              <a:rPr lang="fr-FR" sz="2400" b="1" dirty="0" smtClean="0"/>
              <a:t>EPODE </a:t>
            </a:r>
            <a:r>
              <a:rPr lang="fr-FR" sz="2400" b="1" dirty="0" err="1" smtClean="0"/>
              <a:t>decreases</a:t>
            </a:r>
            <a:r>
              <a:rPr lang="fr-FR" sz="2400" b="1" dirty="0" smtClean="0"/>
              <a:t> </a:t>
            </a:r>
            <a:r>
              <a:rPr lang="fr-FR" sz="2400" b="1" dirty="0" err="1" smtClean="0"/>
              <a:t>childhood</a:t>
            </a:r>
            <a:r>
              <a:rPr lang="fr-FR" sz="2400" b="1" dirty="0" smtClean="0"/>
              <a:t> </a:t>
            </a:r>
            <a:r>
              <a:rPr lang="fr-FR" sz="2400" b="1" dirty="0" err="1" smtClean="0"/>
              <a:t>obesity</a:t>
            </a:r>
            <a:r>
              <a:rPr lang="fr-FR" sz="2400" b="1" dirty="0" smtClean="0"/>
              <a:t> rates </a:t>
            </a:r>
            <a:r>
              <a:rPr lang="fr-FR" sz="2400" b="1" dirty="0" err="1" smtClean="0"/>
              <a:t>between</a:t>
            </a:r>
            <a:r>
              <a:rPr lang="fr-FR" sz="2400" b="1" dirty="0" smtClean="0"/>
              <a:t> 10 to 20% over 3 </a:t>
            </a:r>
            <a:r>
              <a:rPr lang="fr-FR" sz="2400" b="1" dirty="0" smtClean="0"/>
              <a:t>to</a:t>
            </a:r>
            <a:r>
              <a:rPr lang="fr-FR" sz="2400" b="1" dirty="0" smtClean="0"/>
              <a:t> 5 </a:t>
            </a:r>
            <a:r>
              <a:rPr lang="fr-FR" sz="2400" b="1" dirty="0" err="1" smtClean="0"/>
              <a:t>years</a:t>
            </a:r>
            <a:r>
              <a:rPr lang="fr-FR" sz="2400" b="1" dirty="0" smtClean="0"/>
              <a:t> </a:t>
            </a:r>
          </a:p>
          <a:p>
            <a:pPr marL="342900" indent="-342900">
              <a:lnSpc>
                <a:spcPct val="150000"/>
              </a:lnSpc>
              <a:buFont typeface="Arial"/>
              <a:buChar char="•"/>
            </a:pPr>
            <a:r>
              <a:rPr lang="fr-FR" sz="2400" b="1" dirty="0" err="1"/>
              <a:t>According</a:t>
            </a:r>
            <a:r>
              <a:rPr lang="fr-FR" sz="2400" b="1" dirty="0"/>
              <a:t> to Trust for </a:t>
            </a:r>
            <a:r>
              <a:rPr lang="fr-FR" sz="2400" b="1" dirty="0" err="1"/>
              <a:t>America’s</a:t>
            </a:r>
            <a:r>
              <a:rPr lang="fr-FR" sz="2400" b="1" dirty="0"/>
              <a:t> </a:t>
            </a:r>
            <a:r>
              <a:rPr lang="fr-FR" sz="2400" b="1" dirty="0" err="1"/>
              <a:t>Health</a:t>
            </a:r>
            <a:r>
              <a:rPr lang="fr-FR" sz="2400" b="1" dirty="0"/>
              <a:t> a </a:t>
            </a:r>
            <a:r>
              <a:rPr lang="fr-FR" sz="2400" b="1" dirty="0" err="1"/>
              <a:t>decrease</a:t>
            </a:r>
            <a:r>
              <a:rPr lang="fr-FR" sz="2400" b="1" dirty="0"/>
              <a:t> by 5% in </a:t>
            </a:r>
            <a:r>
              <a:rPr lang="fr-FR" sz="2400" b="1" dirty="0" err="1"/>
              <a:t>obesity</a:t>
            </a:r>
            <a:r>
              <a:rPr lang="fr-FR" sz="2400" b="1" dirty="0"/>
              <a:t> </a:t>
            </a:r>
            <a:r>
              <a:rPr lang="fr-FR" sz="2400" b="1" dirty="0" err="1"/>
              <a:t>would</a:t>
            </a:r>
            <a:r>
              <a:rPr lang="fr-FR" sz="2400" b="1" dirty="0"/>
              <a:t> lead to a </a:t>
            </a:r>
            <a:r>
              <a:rPr lang="fr-FR" sz="2400" b="1" dirty="0" err="1"/>
              <a:t>savings</a:t>
            </a:r>
            <a:r>
              <a:rPr lang="fr-FR" sz="2400" b="1" dirty="0"/>
              <a:t> of $29 B in the US</a:t>
            </a:r>
          </a:p>
          <a:p>
            <a:pPr marL="342900" lvl="0" indent="-342900">
              <a:lnSpc>
                <a:spcPct val="150000"/>
              </a:lnSpc>
              <a:buFont typeface="Arial"/>
              <a:buChar char="•"/>
            </a:pPr>
            <a:r>
              <a:rPr lang="fr-FR" sz="2400" b="1" dirty="0" smtClean="0"/>
              <a:t>US </a:t>
            </a:r>
            <a:r>
              <a:rPr lang="fr-FR" sz="2400" b="1" dirty="0" err="1"/>
              <a:t>P</a:t>
            </a:r>
            <a:r>
              <a:rPr lang="fr-FR" sz="2400" b="1" dirty="0" err="1" smtClean="0"/>
              <a:t>revention</a:t>
            </a:r>
            <a:r>
              <a:rPr lang="fr-FR" sz="2400" b="1" dirty="0" smtClean="0"/>
              <a:t> Institute </a:t>
            </a:r>
            <a:r>
              <a:rPr lang="fr-FR" sz="2400" b="1" i="1" dirty="0" smtClean="0"/>
              <a:t>« for </a:t>
            </a:r>
            <a:r>
              <a:rPr lang="fr-FR" sz="2400" b="1" i="1" dirty="0" err="1" smtClean="0"/>
              <a:t>every</a:t>
            </a:r>
            <a:r>
              <a:rPr lang="fr-FR" sz="2400" b="1" i="1" dirty="0" smtClean="0"/>
              <a:t> $1 </a:t>
            </a:r>
            <a:r>
              <a:rPr lang="fr-FR" sz="2400" b="1" i="1" dirty="0" err="1" smtClean="0"/>
              <a:t>invested</a:t>
            </a:r>
            <a:r>
              <a:rPr lang="fr-FR" sz="2400" b="1" i="1" dirty="0" smtClean="0"/>
              <a:t> in </a:t>
            </a:r>
            <a:r>
              <a:rPr lang="fr-FR" sz="2400" b="1" i="1" dirty="0" err="1" smtClean="0"/>
              <a:t>community-based</a:t>
            </a:r>
            <a:r>
              <a:rPr lang="fr-FR" sz="2400" b="1" i="1" dirty="0" smtClean="0"/>
              <a:t> </a:t>
            </a:r>
            <a:r>
              <a:rPr lang="fr-FR" sz="2400" b="1" i="1" dirty="0" err="1" smtClean="0"/>
              <a:t>prevention</a:t>
            </a:r>
            <a:r>
              <a:rPr lang="fr-FR" sz="2400" b="1" i="1" dirty="0" smtClean="0"/>
              <a:t>, the return </a:t>
            </a:r>
            <a:r>
              <a:rPr lang="fr-FR" sz="2400" b="1" i="1" dirty="0" err="1" smtClean="0"/>
              <a:t>amounts</a:t>
            </a:r>
            <a:r>
              <a:rPr lang="fr-FR" sz="2400" b="1" i="1" dirty="0" smtClean="0"/>
              <a:t> to $5.60 »</a:t>
            </a:r>
            <a:endParaRPr lang="fr-FR" sz="2000" b="1" i="1" dirty="0"/>
          </a:p>
          <a:p>
            <a:pPr>
              <a:lnSpc>
                <a:spcPct val="150000"/>
              </a:lnSpc>
            </a:pPr>
            <a:r>
              <a:rPr lang="fr-FR" sz="2000" b="1" dirty="0"/>
              <a:t> </a:t>
            </a:r>
          </a:p>
        </p:txBody>
      </p:sp>
    </p:spTree>
    <p:extLst>
      <p:ext uri="{BB962C8B-B14F-4D97-AF65-F5344CB8AC3E}">
        <p14:creationId xmlns:p14="http://schemas.microsoft.com/office/powerpoint/2010/main" val="358910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052513" y="123022"/>
            <a:ext cx="7786687" cy="660400"/>
          </a:xfrm>
        </p:spPr>
        <p:txBody>
          <a:bodyPr/>
          <a:lstStyle/>
          <a:p>
            <a:r>
              <a:rPr lang="fr-FR" sz="3200" dirty="0" smtClean="0"/>
              <a:t/>
            </a:r>
            <a:br>
              <a:rPr lang="fr-FR" sz="3200" dirty="0" smtClean="0"/>
            </a:br>
            <a:r>
              <a:rPr lang="fr-FR" sz="3200" dirty="0" smtClean="0"/>
              <a:t>EPODE </a:t>
            </a:r>
            <a:r>
              <a:rPr lang="fr-FR" sz="3200" dirty="0" err="1" smtClean="0"/>
              <a:t>added</a:t>
            </a:r>
            <a:r>
              <a:rPr lang="fr-FR" sz="3200" dirty="0" smtClean="0"/>
              <a:t> value for </a:t>
            </a:r>
            <a:r>
              <a:rPr lang="fr-FR" sz="3200" dirty="0" err="1" smtClean="0"/>
              <a:t>rise</a:t>
            </a:r>
            <a:r>
              <a:rPr lang="fr-FR" sz="3200" dirty="0" smtClean="0"/>
              <a:t> </a:t>
            </a:r>
            <a:r>
              <a:rPr lang="fr-FR" sz="3200" dirty="0" err="1" smtClean="0"/>
              <a:t>vermont</a:t>
            </a:r>
            <a:endParaRPr lang="fr-FR" sz="3200" dirty="0"/>
          </a:p>
        </p:txBody>
      </p:sp>
      <p:sp>
        <p:nvSpPr>
          <p:cNvPr id="9" name="Rectangle 8"/>
          <p:cNvSpPr/>
          <p:nvPr/>
        </p:nvSpPr>
        <p:spPr>
          <a:xfrm>
            <a:off x="357304" y="1107104"/>
            <a:ext cx="8410222" cy="6991657"/>
          </a:xfrm>
          <a:prstGeom prst="rect">
            <a:avLst/>
          </a:prstGeom>
        </p:spPr>
        <p:txBody>
          <a:bodyPr wrap="square">
            <a:spAutoFit/>
          </a:bodyPr>
          <a:lstStyle/>
          <a:p>
            <a:pPr marL="342900" lvl="0" indent="-342900">
              <a:lnSpc>
                <a:spcPct val="150000"/>
              </a:lnSpc>
              <a:buFont typeface="Arial"/>
              <a:buChar char="•"/>
            </a:pPr>
            <a:endParaRPr lang="fr-FR" sz="2000" b="1" dirty="0"/>
          </a:p>
          <a:p>
            <a:r>
              <a:rPr lang="en-GB" sz="2400" b="1" dirty="0" smtClean="0"/>
              <a:t>To accompany Rise VT to expand penetration depending </a:t>
            </a:r>
            <a:r>
              <a:rPr lang="en-GB" sz="2400" b="1" dirty="0"/>
              <a:t>on </a:t>
            </a:r>
            <a:r>
              <a:rPr lang="en-GB" sz="2400" b="1" dirty="0" smtClean="0"/>
              <a:t>their need</a:t>
            </a:r>
            <a:r>
              <a:rPr lang="en-GB" sz="2400" b="1" dirty="0"/>
              <a:t>, based on </a:t>
            </a:r>
            <a:r>
              <a:rPr lang="en-GB" sz="2400" b="1" dirty="0" smtClean="0"/>
              <a:t>our international experience for example:</a:t>
            </a:r>
            <a:endParaRPr lang="en-GB" sz="2400" b="1" dirty="0"/>
          </a:p>
          <a:p>
            <a:r>
              <a:rPr lang="en-GB" sz="2400" b="1" dirty="0"/>
              <a:t>Create </a:t>
            </a:r>
            <a:r>
              <a:rPr lang="en-GB" sz="2400" b="1" dirty="0" smtClean="0"/>
              <a:t>a scientific </a:t>
            </a:r>
            <a:r>
              <a:rPr lang="en-GB" sz="2400" b="1" dirty="0"/>
              <a:t>advisory board for </a:t>
            </a:r>
            <a:r>
              <a:rPr lang="en-GB" sz="2400" b="1" dirty="0" smtClean="0"/>
              <a:t>2 pilots</a:t>
            </a:r>
            <a:endParaRPr lang="en-GB" sz="2400" b="1" dirty="0"/>
          </a:p>
          <a:p>
            <a:pPr marL="342900" indent="-342900">
              <a:buFont typeface="Arial"/>
              <a:buChar char="•"/>
            </a:pPr>
            <a:r>
              <a:rPr lang="en-GB" sz="2400" b="1" dirty="0"/>
              <a:t>Evaluation process: </a:t>
            </a:r>
            <a:r>
              <a:rPr lang="en-GB" sz="2400" b="1" dirty="0" smtClean="0"/>
              <a:t>base assessment </a:t>
            </a:r>
            <a:r>
              <a:rPr lang="en-GB" sz="2400" b="1" dirty="0"/>
              <a:t>and </a:t>
            </a:r>
            <a:r>
              <a:rPr lang="en-GB" sz="2400" b="1" dirty="0" smtClean="0"/>
              <a:t>assessment every </a:t>
            </a:r>
            <a:r>
              <a:rPr lang="en-GB" sz="2400" b="1" dirty="0"/>
              <a:t>2 years on </a:t>
            </a:r>
            <a:r>
              <a:rPr lang="en-GB" sz="2400" b="1" dirty="0" smtClean="0"/>
              <a:t>on children obesity + </a:t>
            </a:r>
            <a:r>
              <a:rPr lang="en-GB" sz="2400" b="1" dirty="0"/>
              <a:t>interim evaluation for each theme</a:t>
            </a:r>
          </a:p>
          <a:p>
            <a:pPr marL="342900" indent="-342900">
              <a:buFont typeface="Arial"/>
              <a:buChar char="•"/>
            </a:pPr>
            <a:r>
              <a:rPr lang="en-GB" sz="2400" b="1" dirty="0"/>
              <a:t>Themes to </a:t>
            </a:r>
            <a:r>
              <a:rPr lang="en-GB" sz="2400" b="1" dirty="0" smtClean="0"/>
              <a:t>be defined </a:t>
            </a:r>
            <a:r>
              <a:rPr lang="en-GB" sz="2400" b="1" dirty="0"/>
              <a:t>with the </a:t>
            </a:r>
            <a:r>
              <a:rPr lang="en-GB" sz="2400" b="1" dirty="0" smtClean="0"/>
              <a:t>scientific Committee,  </a:t>
            </a:r>
            <a:r>
              <a:rPr lang="en-GB" sz="2400" b="1" dirty="0"/>
              <a:t>coordinator and local stakeholders</a:t>
            </a:r>
          </a:p>
          <a:p>
            <a:pPr marL="342900" indent="-342900">
              <a:buFont typeface="Arial"/>
              <a:buChar char="•"/>
            </a:pPr>
            <a:r>
              <a:rPr lang="en-GB" sz="2400" b="1" dirty="0" smtClean="0"/>
              <a:t>Build </a:t>
            </a:r>
            <a:r>
              <a:rPr lang="en-GB" sz="2400" b="1" dirty="0"/>
              <a:t>a strategy for social marketing on these themes</a:t>
            </a:r>
          </a:p>
          <a:p>
            <a:pPr marL="342900" indent="-342900">
              <a:buFont typeface="Arial"/>
              <a:buChar char="•"/>
            </a:pPr>
            <a:r>
              <a:rPr lang="en-GB" sz="2400" b="1" dirty="0"/>
              <a:t>Communication at the </a:t>
            </a:r>
            <a:r>
              <a:rPr lang="en-GB" sz="2400" b="1" dirty="0" smtClean="0"/>
              <a:t>State level </a:t>
            </a:r>
            <a:r>
              <a:rPr lang="en-GB" sz="2400" b="1" dirty="0"/>
              <a:t>(</a:t>
            </a:r>
            <a:r>
              <a:rPr lang="en-GB" sz="2400" b="1" dirty="0" err="1"/>
              <a:t>vermont</a:t>
            </a:r>
            <a:r>
              <a:rPr lang="en-GB" sz="2400" b="1" dirty="0"/>
              <a:t>) and </a:t>
            </a:r>
            <a:r>
              <a:rPr lang="en-GB" sz="2400" b="1" dirty="0" smtClean="0"/>
              <a:t>national level </a:t>
            </a:r>
            <a:r>
              <a:rPr lang="en-GB" sz="2400" b="1" dirty="0"/>
              <a:t>(USA)</a:t>
            </a:r>
            <a:endParaRPr lang="fr-FR" sz="2400" b="1" dirty="0" smtClean="0"/>
          </a:p>
          <a:p>
            <a:pPr marL="342900" lvl="0" indent="-342900">
              <a:lnSpc>
                <a:spcPct val="150000"/>
              </a:lnSpc>
              <a:buFont typeface="Arial"/>
              <a:buChar char="•"/>
            </a:pPr>
            <a:endParaRPr lang="fr-FR" sz="2400" b="1" dirty="0" smtClean="0"/>
          </a:p>
          <a:p>
            <a:pPr marL="342900" lvl="0" indent="-342900">
              <a:lnSpc>
                <a:spcPct val="150000"/>
              </a:lnSpc>
              <a:buFont typeface="Arial"/>
              <a:buChar char="•"/>
            </a:pPr>
            <a:endParaRPr lang="fr-FR" sz="2400" b="1" dirty="0"/>
          </a:p>
          <a:p>
            <a:pPr marL="342900" lvl="0" indent="-342900">
              <a:lnSpc>
                <a:spcPct val="150000"/>
              </a:lnSpc>
              <a:buFont typeface="Arial"/>
              <a:buChar char="•"/>
            </a:pPr>
            <a:endParaRPr lang="fr-FR" sz="2000" b="1" i="1" dirty="0"/>
          </a:p>
          <a:p>
            <a:pPr>
              <a:lnSpc>
                <a:spcPct val="150000"/>
              </a:lnSpc>
            </a:pPr>
            <a:r>
              <a:rPr lang="fr-FR" sz="2000" b="1" dirty="0"/>
              <a:t> </a:t>
            </a:r>
          </a:p>
        </p:txBody>
      </p:sp>
    </p:spTree>
    <p:extLst>
      <p:ext uri="{BB962C8B-B14F-4D97-AF65-F5344CB8AC3E}">
        <p14:creationId xmlns:p14="http://schemas.microsoft.com/office/powerpoint/2010/main" val="70538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0" y="1738447"/>
            <a:ext cx="9144000" cy="436273"/>
          </a:xfrm>
          <a:prstGeom prst="rect">
            <a:avLst/>
          </a:prstGeom>
          <a:noFill/>
        </p:spPr>
        <p:txBody>
          <a:bodyPr wrap="square" rtlCol="0">
            <a:spAutoFit/>
          </a:bodyPr>
          <a:lstStyle/>
          <a:p>
            <a:pPr algn="ctr">
              <a:lnSpc>
                <a:spcPct val="70000"/>
              </a:lnSpc>
              <a:spcBef>
                <a:spcPct val="50000"/>
              </a:spcBef>
              <a:defRPr/>
            </a:pPr>
            <a:r>
              <a:rPr lang="en-GB" sz="3000" b="1" dirty="0">
                <a:solidFill>
                  <a:srgbClr val="404040"/>
                </a:solidFill>
                <a:latin typeface="+mj-lt"/>
                <a:cs typeface="Arial"/>
              </a:rPr>
              <a:t>EPODE International Coordination</a:t>
            </a:r>
            <a:r>
              <a:rPr lang="en-GB" sz="3000" b="1" dirty="0" smtClean="0">
                <a:solidFill>
                  <a:srgbClr val="404040"/>
                </a:solidFill>
                <a:latin typeface="+mj-lt"/>
                <a:cs typeface="Arial"/>
              </a:rPr>
              <a:t>:</a:t>
            </a:r>
            <a:endParaRPr lang="en-GB" sz="3000" b="1" dirty="0">
              <a:solidFill>
                <a:srgbClr val="404040"/>
              </a:solidFill>
              <a:latin typeface="+mj-lt"/>
              <a:cs typeface="Arial"/>
            </a:endParaRPr>
          </a:p>
        </p:txBody>
      </p:sp>
      <p:sp>
        <p:nvSpPr>
          <p:cNvPr id="8" name="Rectangle 7"/>
          <p:cNvSpPr/>
          <p:nvPr/>
        </p:nvSpPr>
        <p:spPr>
          <a:xfrm>
            <a:off x="2351314" y="2612600"/>
            <a:ext cx="4250450" cy="532563"/>
          </a:xfrm>
          <a:prstGeom prst="rect">
            <a:avLst/>
          </a:prstGeom>
          <a:solidFill>
            <a:srgbClr val="C90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dirty="0" smtClean="0">
                <a:solidFill>
                  <a:prstClr val="white"/>
                </a:solidFill>
                <a:latin typeface="Calibri" pitchFamily="34" charset="0"/>
                <a:cs typeface="Arial"/>
              </a:rPr>
              <a:t>epode-international-</a:t>
            </a:r>
            <a:r>
              <a:rPr lang="en-GB" sz="2000" b="1" dirty="0" err="1" smtClean="0">
                <a:solidFill>
                  <a:prstClr val="white"/>
                </a:solidFill>
                <a:latin typeface="Calibri" pitchFamily="34" charset="0"/>
                <a:cs typeface="Arial"/>
              </a:rPr>
              <a:t>network.com</a:t>
            </a:r>
            <a:endParaRPr lang="en-GB" sz="2000" b="1" dirty="0" smtClean="0">
              <a:solidFill>
                <a:prstClr val="white"/>
              </a:solidFill>
              <a:latin typeface="Calibri" pitchFamily="34" charset="0"/>
              <a:cs typeface="Arial"/>
            </a:endParaRPr>
          </a:p>
        </p:txBody>
      </p:sp>
      <p:grpSp>
        <p:nvGrpSpPr>
          <p:cNvPr id="10" name="Groupe 9"/>
          <p:cNvGrpSpPr/>
          <p:nvPr/>
        </p:nvGrpSpPr>
        <p:grpSpPr>
          <a:xfrm>
            <a:off x="0" y="3627673"/>
            <a:ext cx="9144000" cy="75990"/>
            <a:chOff x="0" y="3848729"/>
            <a:chExt cx="9144000" cy="75990"/>
          </a:xfrm>
        </p:grpSpPr>
        <p:pic>
          <p:nvPicPr>
            <p:cNvPr id="84994" name="Picture 2" descr="C:\_Clients\PPT\proteine-ppt\ATLANTA\PPT\preparation\bande_haut_rouge.jpg"/>
            <p:cNvPicPr>
              <a:picLocks noChangeAspect="1" noChangeArrowheads="1"/>
            </p:cNvPicPr>
            <p:nvPr/>
          </p:nvPicPr>
          <p:blipFill>
            <a:blip r:embed="rId3" cstate="print"/>
            <a:srcRect b="85286"/>
            <a:stretch>
              <a:fillRect/>
            </a:stretch>
          </p:blipFill>
          <p:spPr bwMode="auto">
            <a:xfrm>
              <a:off x="0" y="3848729"/>
              <a:ext cx="5104632" cy="75990"/>
            </a:xfrm>
            <a:prstGeom prst="rect">
              <a:avLst/>
            </a:prstGeom>
            <a:noFill/>
          </p:spPr>
        </p:pic>
        <p:pic>
          <p:nvPicPr>
            <p:cNvPr id="9" name="Picture 2" descr="C:\_Clients\PPT\proteine-ppt\ATLANTA\PPT\preparation\bande_haut_rouge.jpg"/>
            <p:cNvPicPr>
              <a:picLocks noChangeAspect="1" noChangeArrowheads="1"/>
            </p:cNvPicPr>
            <p:nvPr/>
          </p:nvPicPr>
          <p:blipFill>
            <a:blip r:embed="rId3" cstate="print"/>
            <a:srcRect b="85286"/>
            <a:stretch>
              <a:fillRect/>
            </a:stretch>
          </p:blipFill>
          <p:spPr bwMode="auto">
            <a:xfrm>
              <a:off x="4039368" y="3848729"/>
              <a:ext cx="5104632" cy="75990"/>
            </a:xfrm>
            <a:prstGeom prst="rect">
              <a:avLst/>
            </a:prstGeom>
            <a:noFill/>
          </p:spPr>
        </p:pic>
      </p:grpSp>
      <p:grpSp>
        <p:nvGrpSpPr>
          <p:cNvPr id="11" name="Groupe 10"/>
          <p:cNvGrpSpPr/>
          <p:nvPr/>
        </p:nvGrpSpPr>
        <p:grpSpPr>
          <a:xfrm>
            <a:off x="0" y="4624105"/>
            <a:ext cx="9144000" cy="75990"/>
            <a:chOff x="0" y="3848729"/>
            <a:chExt cx="9144000" cy="75990"/>
          </a:xfrm>
        </p:grpSpPr>
        <p:pic>
          <p:nvPicPr>
            <p:cNvPr id="12" name="Picture 2" descr="C:\_Clients\PPT\proteine-ppt\ATLANTA\PPT\preparation\bande_haut_rouge.jpg"/>
            <p:cNvPicPr>
              <a:picLocks noChangeAspect="1" noChangeArrowheads="1"/>
            </p:cNvPicPr>
            <p:nvPr/>
          </p:nvPicPr>
          <p:blipFill>
            <a:blip r:embed="rId3" cstate="print"/>
            <a:srcRect b="85286"/>
            <a:stretch>
              <a:fillRect/>
            </a:stretch>
          </p:blipFill>
          <p:spPr bwMode="auto">
            <a:xfrm>
              <a:off x="0" y="3848729"/>
              <a:ext cx="5104632" cy="75990"/>
            </a:xfrm>
            <a:prstGeom prst="rect">
              <a:avLst/>
            </a:prstGeom>
            <a:noFill/>
          </p:spPr>
        </p:pic>
        <p:pic>
          <p:nvPicPr>
            <p:cNvPr id="13" name="Picture 2" descr="C:\_Clients\PPT\proteine-ppt\ATLANTA\PPT\preparation\bande_haut_rouge.jpg"/>
            <p:cNvPicPr>
              <a:picLocks noChangeAspect="1" noChangeArrowheads="1"/>
            </p:cNvPicPr>
            <p:nvPr/>
          </p:nvPicPr>
          <p:blipFill>
            <a:blip r:embed="rId3" cstate="print"/>
            <a:srcRect b="85286"/>
            <a:stretch>
              <a:fillRect/>
            </a:stretch>
          </p:blipFill>
          <p:spPr bwMode="auto">
            <a:xfrm>
              <a:off x="4039368" y="3848729"/>
              <a:ext cx="5104632" cy="75990"/>
            </a:xfrm>
            <a:prstGeom prst="rect">
              <a:avLst/>
            </a:prstGeom>
            <a:noFill/>
          </p:spPr>
        </p:pic>
      </p:grpSp>
      <p:grpSp>
        <p:nvGrpSpPr>
          <p:cNvPr id="18" name="Groupe 17"/>
          <p:cNvGrpSpPr/>
          <p:nvPr/>
        </p:nvGrpSpPr>
        <p:grpSpPr>
          <a:xfrm>
            <a:off x="1599338" y="3893041"/>
            <a:ext cx="2942494" cy="513128"/>
            <a:chOff x="1599338" y="3893041"/>
            <a:chExt cx="2942494" cy="513128"/>
          </a:xfrm>
        </p:grpSpPr>
        <p:pic>
          <p:nvPicPr>
            <p:cNvPr id="84995" name="Picture 3" descr="C:\_Clients\PPT\proteine-ppt\ATLANTA\PPT\preparation\tweeter.png"/>
            <p:cNvPicPr>
              <a:picLocks noChangeAspect="1" noChangeArrowheads="1"/>
            </p:cNvPicPr>
            <p:nvPr/>
          </p:nvPicPr>
          <p:blipFill>
            <a:blip r:embed="rId4" cstate="print"/>
            <a:srcRect/>
            <a:stretch>
              <a:fillRect/>
            </a:stretch>
          </p:blipFill>
          <p:spPr bwMode="auto">
            <a:xfrm>
              <a:off x="1599338" y="3893041"/>
              <a:ext cx="711758" cy="513128"/>
            </a:xfrm>
            <a:prstGeom prst="rect">
              <a:avLst/>
            </a:prstGeom>
            <a:noFill/>
          </p:spPr>
        </p:pic>
        <p:sp>
          <p:nvSpPr>
            <p:cNvPr id="15" name="ZoneTexte 14"/>
            <p:cNvSpPr txBox="1"/>
            <p:nvPr/>
          </p:nvSpPr>
          <p:spPr>
            <a:xfrm>
              <a:off x="2192193" y="4073015"/>
              <a:ext cx="2349639" cy="321627"/>
            </a:xfrm>
            <a:prstGeom prst="rect">
              <a:avLst/>
            </a:prstGeom>
            <a:noFill/>
          </p:spPr>
          <p:txBody>
            <a:bodyPr wrap="square" rtlCol="0">
              <a:spAutoFit/>
            </a:bodyPr>
            <a:lstStyle/>
            <a:p>
              <a:pPr>
                <a:lnSpc>
                  <a:spcPct val="70000"/>
                </a:lnSpc>
                <a:spcBef>
                  <a:spcPct val="50000"/>
                </a:spcBef>
                <a:defRPr/>
              </a:pPr>
              <a:r>
                <a:rPr lang="en-GB" sz="2000" dirty="0" smtClean="0">
                  <a:solidFill>
                    <a:srgbClr val="404040"/>
                  </a:solidFill>
                  <a:latin typeface="+mj-lt"/>
                  <a:cs typeface="Arial"/>
                </a:rPr>
                <a:t>@</a:t>
              </a:r>
              <a:r>
                <a:rPr lang="en-GB" sz="2000" dirty="0" err="1" smtClean="0">
                  <a:solidFill>
                    <a:srgbClr val="404040"/>
                  </a:solidFill>
                  <a:latin typeface="+mj-lt"/>
                  <a:cs typeface="Arial"/>
                </a:rPr>
                <a:t>Epode_Network</a:t>
              </a:r>
              <a:endParaRPr lang="en-GB" sz="2000" dirty="0">
                <a:solidFill>
                  <a:srgbClr val="404040"/>
                </a:solidFill>
                <a:latin typeface="+mj-lt"/>
                <a:cs typeface="Arial"/>
              </a:endParaRPr>
            </a:p>
          </p:txBody>
        </p:sp>
      </p:grpSp>
      <p:grpSp>
        <p:nvGrpSpPr>
          <p:cNvPr id="19" name="Groupe 18"/>
          <p:cNvGrpSpPr/>
          <p:nvPr/>
        </p:nvGrpSpPr>
        <p:grpSpPr>
          <a:xfrm>
            <a:off x="4951732" y="3979147"/>
            <a:ext cx="3896259" cy="411128"/>
            <a:chOff x="4951732" y="3979147"/>
            <a:chExt cx="3896259" cy="411128"/>
          </a:xfrm>
        </p:grpSpPr>
        <p:pic>
          <p:nvPicPr>
            <p:cNvPr id="84996" name="Picture 4" descr="C:\_Clients\PPT\proteine-ppt\ATLANTA\PPT\preparation\enveloppe.png"/>
            <p:cNvPicPr>
              <a:picLocks noChangeAspect="1" noChangeArrowheads="1"/>
            </p:cNvPicPr>
            <p:nvPr/>
          </p:nvPicPr>
          <p:blipFill>
            <a:blip r:embed="rId5" cstate="print"/>
            <a:srcRect/>
            <a:stretch>
              <a:fillRect/>
            </a:stretch>
          </p:blipFill>
          <p:spPr bwMode="auto">
            <a:xfrm>
              <a:off x="4951732" y="3979147"/>
              <a:ext cx="645402" cy="411128"/>
            </a:xfrm>
            <a:prstGeom prst="rect">
              <a:avLst/>
            </a:prstGeom>
            <a:noFill/>
          </p:spPr>
        </p:pic>
        <p:sp>
          <p:nvSpPr>
            <p:cNvPr id="17" name="ZoneTexte 16"/>
            <p:cNvSpPr txBox="1"/>
            <p:nvPr/>
          </p:nvSpPr>
          <p:spPr>
            <a:xfrm>
              <a:off x="5600259" y="3986919"/>
              <a:ext cx="3247732" cy="323165"/>
            </a:xfrm>
            <a:prstGeom prst="rect">
              <a:avLst/>
            </a:prstGeom>
            <a:noFill/>
          </p:spPr>
          <p:txBody>
            <a:bodyPr wrap="square" rtlCol="0">
              <a:spAutoFit/>
            </a:bodyPr>
            <a:lstStyle/>
            <a:p>
              <a:pPr>
                <a:lnSpc>
                  <a:spcPct val="70000"/>
                </a:lnSpc>
                <a:spcBef>
                  <a:spcPct val="50000"/>
                </a:spcBef>
                <a:defRPr/>
              </a:pPr>
              <a:r>
                <a:rPr lang="en-GB" sz="2000" dirty="0" smtClean="0">
                  <a:solidFill>
                    <a:srgbClr val="404040"/>
                  </a:solidFill>
                  <a:latin typeface="+mj-lt"/>
                  <a:cs typeface="Arial"/>
                </a:rPr>
                <a:t>paulineharper00@gmail.com</a:t>
              </a:r>
            </a:p>
          </p:txBody>
        </p:sp>
      </p:grpSp>
    </p:spTree>
    <p:extLst>
      <p:ext uri="{BB962C8B-B14F-4D97-AF65-F5344CB8AC3E}">
        <p14:creationId xmlns:p14="http://schemas.microsoft.com/office/powerpoint/2010/main" val="16081035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2"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par>
                                <p:cTn id="21" presetID="53" presetClass="entr" presetSubtype="0" fill="hold" nodeType="withEffect">
                                  <p:stCondLst>
                                    <p:cond delay="50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53" presetClass="entr" presetSubtype="0" fill="hold" nodeType="withEffect">
                                  <p:stCondLst>
                                    <p:cond delay="50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40415-CBI-element-MAP.ai"/>
          <p:cNvPicPr>
            <a:picLocks noChangeAspect="1"/>
          </p:cNvPicPr>
          <p:nvPr/>
        </p:nvPicPr>
        <p:blipFill>
          <a:blip r:embed="rId3">
            <a:alphaModFix amt="36000"/>
            <a:extLst>
              <a:ext uri="{28A0092B-C50C-407E-A947-70E740481C1C}">
                <a14:useLocalDpi xmlns:a14="http://schemas.microsoft.com/office/drawing/2010/main" val="0"/>
              </a:ext>
            </a:extLst>
          </a:blip>
          <a:stretch>
            <a:fillRect/>
          </a:stretch>
        </p:blipFill>
        <p:spPr>
          <a:xfrm>
            <a:off x="465458" y="1159487"/>
            <a:ext cx="8367940" cy="4251454"/>
          </a:xfrm>
          <a:prstGeom prst="rect">
            <a:avLst/>
          </a:prstGeom>
        </p:spPr>
      </p:pic>
      <p:sp>
        <p:nvSpPr>
          <p:cNvPr id="7" name="Rectangle 6"/>
          <p:cNvSpPr/>
          <p:nvPr/>
        </p:nvSpPr>
        <p:spPr>
          <a:xfrm>
            <a:off x="0" y="1159487"/>
            <a:ext cx="9144000" cy="4566399"/>
          </a:xfrm>
          <a:prstGeom prst="rect">
            <a:avLst/>
          </a:prstGeom>
          <a:solidFill>
            <a:srgbClr val="FFFFF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Autofit/>
          </a:bodyPr>
          <a:lstStyle/>
          <a:p>
            <a:r>
              <a:rPr lang="fr-FR" sz="2800" dirty="0">
                <a:solidFill>
                  <a:srgbClr val="604A7B"/>
                </a:solidFill>
              </a:rPr>
              <a:t>EPODE and the </a:t>
            </a:r>
            <a:r>
              <a:rPr lang="fr-FR" sz="2800" dirty="0" err="1">
                <a:solidFill>
                  <a:srgbClr val="604A7B"/>
                </a:solidFill>
              </a:rPr>
              <a:t>community</a:t>
            </a:r>
            <a:r>
              <a:rPr lang="fr-FR" sz="2800" dirty="0">
                <a:solidFill>
                  <a:srgbClr val="604A7B"/>
                </a:solidFill>
              </a:rPr>
              <a:t>: </a:t>
            </a:r>
            <a:r>
              <a:rPr lang="fr-FR" sz="2800" dirty="0" err="1">
                <a:solidFill>
                  <a:srgbClr val="604A7B"/>
                </a:solidFill>
              </a:rPr>
              <a:t>Together</a:t>
            </a:r>
            <a:r>
              <a:rPr lang="fr-FR" sz="2800" dirty="0">
                <a:solidFill>
                  <a:srgbClr val="604A7B"/>
                </a:solidFill>
              </a:rPr>
              <a:t> </a:t>
            </a:r>
            <a:r>
              <a:rPr lang="fr-FR" sz="2800" dirty="0" err="1">
                <a:solidFill>
                  <a:srgbClr val="604A7B"/>
                </a:solidFill>
              </a:rPr>
              <a:t>we</a:t>
            </a:r>
            <a:r>
              <a:rPr lang="fr-FR" sz="2800" dirty="0">
                <a:solidFill>
                  <a:srgbClr val="604A7B"/>
                </a:solidFill>
              </a:rPr>
              <a:t> </a:t>
            </a:r>
            <a:r>
              <a:rPr lang="fr-FR" sz="2800" dirty="0" err="1">
                <a:solidFill>
                  <a:srgbClr val="604A7B"/>
                </a:solidFill>
              </a:rPr>
              <a:t>can</a:t>
            </a:r>
            <a:r>
              <a:rPr lang="fr-FR" sz="2800" dirty="0">
                <a:solidFill>
                  <a:srgbClr val="604A7B"/>
                </a:solidFill>
              </a:rPr>
              <a:t>! </a:t>
            </a:r>
          </a:p>
        </p:txBody>
      </p:sp>
      <p:sp>
        <p:nvSpPr>
          <p:cNvPr id="6" name="Espace réservé du contenu 5"/>
          <p:cNvSpPr>
            <a:spLocks noGrp="1"/>
          </p:cNvSpPr>
          <p:nvPr>
            <p:ph idx="1"/>
          </p:nvPr>
        </p:nvSpPr>
        <p:spPr/>
        <p:txBody>
          <a:bodyPr/>
          <a:lstStyle/>
          <a:p>
            <a:pPr marL="0" indent="0">
              <a:buSzPct val="135000"/>
              <a:buNone/>
            </a:pPr>
            <a:r>
              <a:rPr lang="fr-FR" sz="2800" dirty="0"/>
              <a:t>EPODE (Ensemble Prévenons l’Obésité Des </a:t>
            </a:r>
            <a:r>
              <a:rPr lang="fr-FR" sz="2800" dirty="0" smtClean="0"/>
              <a:t>Enfants= </a:t>
            </a:r>
            <a:r>
              <a:rPr lang="fr-FR" sz="2800" dirty="0" err="1" smtClean="0"/>
              <a:t>Together</a:t>
            </a:r>
            <a:r>
              <a:rPr lang="fr-FR" sz="2800" dirty="0" smtClean="0"/>
              <a:t> </a:t>
            </a:r>
            <a:r>
              <a:rPr lang="fr-FR" sz="2800" dirty="0" err="1" smtClean="0"/>
              <a:t>Let’s</a:t>
            </a:r>
            <a:r>
              <a:rPr lang="fr-FR" sz="2800" dirty="0" smtClean="0"/>
              <a:t> </a:t>
            </a:r>
            <a:r>
              <a:rPr lang="fr-FR" sz="2800" dirty="0" err="1" smtClean="0"/>
              <a:t>Prevent</a:t>
            </a:r>
            <a:r>
              <a:rPr lang="fr-FR" sz="2800" dirty="0" smtClean="0"/>
              <a:t> </a:t>
            </a:r>
            <a:r>
              <a:rPr lang="fr-FR" sz="2800" dirty="0" err="1" smtClean="0"/>
              <a:t>Childhood</a:t>
            </a:r>
            <a:r>
              <a:rPr lang="fr-FR" sz="2800" dirty="0" smtClean="0"/>
              <a:t> </a:t>
            </a:r>
            <a:r>
              <a:rPr lang="fr-FR" sz="2800" dirty="0" err="1" smtClean="0"/>
              <a:t>Obesity</a:t>
            </a:r>
            <a:r>
              <a:rPr lang="fr-FR" sz="2800" dirty="0" smtClean="0"/>
              <a:t>) </a:t>
            </a:r>
            <a:r>
              <a:rPr lang="fr-FR" sz="2800" dirty="0" err="1">
                <a:solidFill>
                  <a:srgbClr val="C90F47"/>
                </a:solidFill>
              </a:rPr>
              <a:t>is</a:t>
            </a:r>
            <a:r>
              <a:rPr lang="fr-FR" sz="2800" dirty="0">
                <a:solidFill>
                  <a:srgbClr val="C90F47"/>
                </a:solidFill>
              </a:rPr>
              <a:t> a </a:t>
            </a:r>
            <a:r>
              <a:rPr lang="fr-FR" sz="2800" dirty="0" err="1">
                <a:solidFill>
                  <a:srgbClr val="C90F47"/>
                </a:solidFill>
              </a:rPr>
              <a:t>coordinated</a:t>
            </a:r>
            <a:r>
              <a:rPr lang="fr-FR" sz="2800" dirty="0">
                <a:solidFill>
                  <a:srgbClr val="C90F47"/>
                </a:solidFill>
              </a:rPr>
              <a:t>, </a:t>
            </a:r>
            <a:r>
              <a:rPr lang="fr-FR" sz="2800" dirty="0" err="1">
                <a:solidFill>
                  <a:srgbClr val="C90F47"/>
                </a:solidFill>
              </a:rPr>
              <a:t>capacity</a:t>
            </a:r>
            <a:r>
              <a:rPr lang="fr-FR" sz="2800" dirty="0">
                <a:solidFill>
                  <a:srgbClr val="C90F47"/>
                </a:solidFill>
              </a:rPr>
              <a:t>-building </a:t>
            </a:r>
            <a:r>
              <a:rPr lang="fr-FR" sz="2800" dirty="0" err="1">
                <a:solidFill>
                  <a:srgbClr val="C90F47"/>
                </a:solidFill>
              </a:rPr>
              <a:t>approach</a:t>
            </a:r>
            <a:r>
              <a:rPr lang="fr-FR" sz="2800" dirty="0"/>
              <a:t> for </a:t>
            </a:r>
            <a:r>
              <a:rPr lang="fr-FR" sz="2800" dirty="0" err="1"/>
              <a:t>communities</a:t>
            </a:r>
            <a:r>
              <a:rPr lang="fr-FR" sz="2800" dirty="0"/>
              <a:t> to help </a:t>
            </a:r>
            <a:r>
              <a:rPr lang="fr-FR" sz="2800" dirty="0" err="1"/>
              <a:t>them</a:t>
            </a:r>
            <a:r>
              <a:rPr lang="fr-FR" sz="2800" dirty="0"/>
              <a:t> change the local social </a:t>
            </a:r>
            <a:r>
              <a:rPr lang="fr-FR" sz="2800" dirty="0" err="1"/>
              <a:t>norms</a:t>
            </a:r>
            <a:r>
              <a:rPr lang="fr-FR" sz="2800" dirty="0"/>
              <a:t>, </a:t>
            </a:r>
            <a:r>
              <a:rPr lang="fr-FR" sz="2800" dirty="0" err="1"/>
              <a:t>behaviours</a:t>
            </a:r>
            <a:r>
              <a:rPr lang="fr-FR" sz="2800" dirty="0"/>
              <a:t>, </a:t>
            </a:r>
            <a:r>
              <a:rPr lang="fr-FR" sz="2800" dirty="0" err="1"/>
              <a:t>environment</a:t>
            </a:r>
            <a:r>
              <a:rPr lang="fr-FR" sz="2800" dirty="0"/>
              <a:t> and have </a:t>
            </a:r>
            <a:r>
              <a:rPr lang="fr-FR" sz="2800" dirty="0">
                <a:solidFill>
                  <a:srgbClr val="C90F47"/>
                </a:solidFill>
              </a:rPr>
              <a:t>an impact to </a:t>
            </a:r>
            <a:r>
              <a:rPr lang="fr-FR" sz="2800" dirty="0" err="1">
                <a:solidFill>
                  <a:srgbClr val="C90F47"/>
                </a:solidFill>
              </a:rPr>
              <a:t>improve</a:t>
            </a:r>
            <a:r>
              <a:rPr lang="fr-FR" sz="2800" dirty="0">
                <a:solidFill>
                  <a:srgbClr val="C90F47"/>
                </a:solidFill>
              </a:rPr>
              <a:t> and </a:t>
            </a:r>
            <a:r>
              <a:rPr lang="fr-FR" sz="2800" dirty="0" err="1">
                <a:solidFill>
                  <a:srgbClr val="C90F47"/>
                </a:solidFill>
              </a:rPr>
              <a:t>promote</a:t>
            </a:r>
            <a:r>
              <a:rPr lang="fr-FR" sz="2800" dirty="0">
                <a:solidFill>
                  <a:srgbClr val="C90F47"/>
                </a:solidFill>
              </a:rPr>
              <a:t> </a:t>
            </a:r>
            <a:r>
              <a:rPr lang="fr-FR" sz="2800" dirty="0" err="1">
                <a:solidFill>
                  <a:srgbClr val="C90F47"/>
                </a:solidFill>
              </a:rPr>
              <a:t>healthier</a:t>
            </a:r>
            <a:r>
              <a:rPr lang="fr-FR" sz="2800" dirty="0">
                <a:solidFill>
                  <a:srgbClr val="C90F47"/>
                </a:solidFill>
              </a:rPr>
              <a:t> </a:t>
            </a:r>
            <a:r>
              <a:rPr lang="fr-FR" sz="2800" dirty="0" err="1">
                <a:solidFill>
                  <a:srgbClr val="C90F47"/>
                </a:solidFill>
              </a:rPr>
              <a:t>lifestyles</a:t>
            </a:r>
            <a:r>
              <a:rPr lang="fr-FR" sz="2800" dirty="0">
                <a:solidFill>
                  <a:srgbClr val="C90F47"/>
                </a:solidFill>
              </a:rPr>
              <a:t> </a:t>
            </a:r>
            <a:r>
              <a:rPr lang="fr-FR" sz="2800" dirty="0" err="1">
                <a:solidFill>
                  <a:srgbClr val="C90F47"/>
                </a:solidFill>
              </a:rPr>
              <a:t>at</a:t>
            </a:r>
            <a:r>
              <a:rPr lang="fr-FR" sz="2800" dirty="0">
                <a:solidFill>
                  <a:srgbClr val="C90F47"/>
                </a:solidFill>
              </a:rPr>
              <a:t> the local </a:t>
            </a:r>
            <a:r>
              <a:rPr lang="fr-FR" sz="2800" dirty="0" err="1">
                <a:solidFill>
                  <a:srgbClr val="C90F47"/>
                </a:solidFill>
              </a:rPr>
              <a:t>level</a:t>
            </a:r>
            <a:endParaRPr lang="fr-FR" sz="2800" dirty="0">
              <a:solidFill>
                <a:srgbClr val="C90F47"/>
              </a:solidFill>
            </a:endParaRPr>
          </a:p>
          <a:p>
            <a:pPr marL="180975" indent="-180975">
              <a:buSzPct val="135000"/>
            </a:pPr>
            <a:endParaRPr lang="fr-FR" sz="2800" dirty="0" smtClean="0">
              <a:ea typeface="Open Sans Semibold" pitchFamily="34" charset="0"/>
              <a:cs typeface="Open Sans Semibold" pitchFamily="34" charset="0"/>
            </a:endParaRPr>
          </a:p>
          <a:p>
            <a:pPr marL="0" indent="0">
              <a:buSzPct val="135000"/>
              <a:buNone/>
            </a:pPr>
            <a:r>
              <a:rPr lang="fr-FR" sz="2800" dirty="0"/>
              <a:t>EPODE Model has been </a:t>
            </a:r>
            <a:r>
              <a:rPr lang="fr-FR" sz="2800" dirty="0" err="1"/>
              <a:t>disseminated</a:t>
            </a:r>
            <a:r>
              <a:rPr lang="fr-FR" sz="2800" dirty="0"/>
              <a:t> to </a:t>
            </a:r>
            <a:r>
              <a:rPr lang="fr-FR" sz="2800" dirty="0" smtClean="0"/>
              <a:t>46 programmes </a:t>
            </a:r>
            <a:r>
              <a:rPr lang="fr-FR" sz="2800" dirty="0"/>
              <a:t>in </a:t>
            </a:r>
            <a:r>
              <a:rPr lang="fr-FR" sz="2800" dirty="0" smtClean="0"/>
              <a:t>30 </a:t>
            </a:r>
            <a:r>
              <a:rPr lang="fr-FR" sz="2800" dirty="0"/>
              <a:t>countries </a:t>
            </a:r>
            <a:r>
              <a:rPr lang="fr-FR" sz="2800" dirty="0" err="1"/>
              <a:t>thanks</a:t>
            </a:r>
            <a:r>
              <a:rPr lang="fr-FR" sz="2800" dirty="0"/>
              <a:t> to the EPODE International </a:t>
            </a:r>
            <a:r>
              <a:rPr lang="fr-FR" sz="2800" dirty="0" smtClean="0"/>
              <a:t>Network (EIN)</a:t>
            </a:r>
            <a:endParaRPr lang="fr-FR" sz="2800" dirty="0"/>
          </a:p>
          <a:p>
            <a:pPr marL="0" indent="0">
              <a:buSzPct val="135000"/>
              <a:buNone/>
            </a:pPr>
            <a:endParaRPr lang="fr-FR" dirty="0" smtClean="0">
              <a:ea typeface="Open Sans Semibold" pitchFamily="34" charset="0"/>
              <a:cs typeface="Open Sans Semibold" pitchFamily="34" charset="0"/>
            </a:endParaRPr>
          </a:p>
        </p:txBody>
      </p:sp>
    </p:spTree>
    <p:extLst>
      <p:ext uri="{BB962C8B-B14F-4D97-AF65-F5344CB8AC3E}">
        <p14:creationId xmlns:p14="http://schemas.microsoft.com/office/powerpoint/2010/main" val="319506257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165225" y="265117"/>
            <a:ext cx="7772400" cy="1143000"/>
          </a:xfrm>
        </p:spPr>
        <p:txBody>
          <a:bodyPr anchor="t"/>
          <a:lstStyle/>
          <a:p>
            <a:pPr eaLnBrk="1" hangingPunct="1"/>
            <a:r>
              <a:rPr lang="en-GB" sz="3200" dirty="0" smtClean="0">
                <a:solidFill>
                  <a:srgbClr val="604A7B"/>
                </a:solidFill>
              </a:rPr>
              <a:t>EPODE is a </a:t>
            </a:r>
            <a:r>
              <a:rPr lang="en-GB" sz="3200" dirty="0" err="1">
                <a:solidFill>
                  <a:srgbClr val="604A7B"/>
                </a:solidFill>
              </a:rPr>
              <a:t>multistakeholder</a:t>
            </a:r>
            <a:r>
              <a:rPr lang="en-GB" sz="3200" dirty="0">
                <a:solidFill>
                  <a:srgbClr val="604A7B"/>
                </a:solidFill>
              </a:rPr>
              <a:t> </a:t>
            </a:r>
            <a:r>
              <a:rPr lang="en-GB" sz="3200" b="1" dirty="0">
                <a:solidFill>
                  <a:srgbClr val="604A7B"/>
                </a:solidFill>
              </a:rPr>
              <a:t>approach</a:t>
            </a:r>
            <a:br>
              <a:rPr lang="en-GB" sz="3200" b="1" dirty="0">
                <a:solidFill>
                  <a:srgbClr val="604A7B"/>
                </a:solidFill>
              </a:rPr>
            </a:br>
            <a:endParaRPr lang="en-GB" sz="3200" b="1" dirty="0">
              <a:solidFill>
                <a:srgbClr val="604A7B"/>
              </a:solidFill>
            </a:endParaRPr>
          </a:p>
        </p:txBody>
      </p:sp>
      <p:sp>
        <p:nvSpPr>
          <p:cNvPr id="29698" name="Rectangle 3"/>
          <p:cNvSpPr>
            <a:spLocks noGrp="1" noChangeArrowheads="1"/>
          </p:cNvSpPr>
          <p:nvPr>
            <p:ph type="body" idx="1"/>
          </p:nvPr>
        </p:nvSpPr>
        <p:spPr>
          <a:xfrm>
            <a:off x="697693" y="807213"/>
            <a:ext cx="8533628" cy="2514600"/>
          </a:xfrm>
        </p:spPr>
        <p:txBody>
          <a:bodyPr/>
          <a:lstStyle/>
          <a:p>
            <a:pPr marL="0" indent="0">
              <a:lnSpc>
                <a:spcPct val="50000"/>
              </a:lnSpc>
              <a:buFont typeface="Arial" charset="0"/>
              <a:buNone/>
            </a:pPr>
            <a:endParaRPr lang="en-GB" sz="2000" dirty="0">
              <a:solidFill>
                <a:srgbClr val="604A7B"/>
              </a:solidFill>
              <a:latin typeface="Arial" charset="0"/>
              <a:cs typeface="Arial" charset="0"/>
            </a:endParaRPr>
          </a:p>
          <a:p>
            <a:pPr marL="0" indent="0">
              <a:lnSpc>
                <a:spcPct val="50000"/>
              </a:lnSpc>
              <a:buFont typeface="Arial" charset="0"/>
              <a:buNone/>
            </a:pPr>
            <a:r>
              <a:rPr lang="en-GB" sz="2000" dirty="0" smtClean="0">
                <a:solidFill>
                  <a:srgbClr val="604A7B"/>
                </a:solidFill>
                <a:latin typeface="Arial" charset="0"/>
                <a:cs typeface="Arial" charset="0"/>
              </a:rPr>
              <a:t>Families </a:t>
            </a:r>
            <a:r>
              <a:rPr lang="en-GB" sz="2000" dirty="0">
                <a:solidFill>
                  <a:srgbClr val="604A7B"/>
                </a:solidFill>
                <a:latin typeface="Arial" charset="0"/>
                <a:cs typeface="Arial" charset="0"/>
              </a:rPr>
              <a:t>and their children </a:t>
            </a:r>
            <a:endParaRPr lang="en-GB" sz="2000" dirty="0" smtClean="0">
              <a:solidFill>
                <a:srgbClr val="604A7B"/>
              </a:solidFill>
              <a:latin typeface="Arial" charset="0"/>
              <a:cs typeface="Arial" charset="0"/>
            </a:endParaRPr>
          </a:p>
          <a:p>
            <a:pPr marL="0" indent="0" eaLnBrk="1" hangingPunct="1">
              <a:lnSpc>
                <a:spcPct val="50000"/>
              </a:lnSpc>
              <a:buFont typeface="Wingdings" charset="0"/>
              <a:buNone/>
            </a:pPr>
            <a:endParaRPr lang="en-GB" sz="2000" dirty="0" smtClean="0">
              <a:solidFill>
                <a:srgbClr val="604A7B"/>
              </a:solidFill>
              <a:latin typeface="Arial" charset="0"/>
              <a:cs typeface="Arial" charset="0"/>
            </a:endParaRPr>
          </a:p>
          <a:p>
            <a:pPr marL="0" indent="0" eaLnBrk="1" hangingPunct="1">
              <a:lnSpc>
                <a:spcPct val="90000"/>
              </a:lnSpc>
              <a:buFont typeface="Wingdings" charset="0"/>
              <a:buNone/>
            </a:pPr>
            <a:r>
              <a:rPr lang="en-GB" sz="2000" dirty="0" smtClean="0">
                <a:solidFill>
                  <a:srgbClr val="604A7B"/>
                </a:solidFill>
                <a:latin typeface="Arial" charset="0"/>
                <a:cs typeface="Arial" charset="0"/>
              </a:rPr>
              <a:t>Stakeholders </a:t>
            </a:r>
            <a:r>
              <a:rPr lang="en-GB" sz="2000" dirty="0">
                <a:solidFill>
                  <a:srgbClr val="604A7B"/>
                </a:solidFill>
                <a:latin typeface="Arial" charset="0"/>
                <a:cs typeface="Arial" charset="0"/>
              </a:rPr>
              <a:t>who can influence childhood settings, food environments and physical activity environments, socio economic policies and socio cultural norms</a:t>
            </a:r>
            <a:endParaRPr lang="en-GB" sz="2800" dirty="0">
              <a:solidFill>
                <a:srgbClr val="604A7B"/>
              </a:solidFill>
              <a:latin typeface="Arial" charset="0"/>
              <a:cs typeface="Arial" charset="0"/>
            </a:endParaRPr>
          </a:p>
          <a:p>
            <a:pPr marL="0" indent="0" eaLnBrk="1" hangingPunct="1">
              <a:lnSpc>
                <a:spcPct val="90000"/>
              </a:lnSpc>
            </a:pPr>
            <a:endParaRPr lang="en-GB" sz="2800" dirty="0">
              <a:solidFill>
                <a:srgbClr val="604A7B"/>
              </a:solidFill>
              <a:latin typeface="Arial" charset="0"/>
              <a:cs typeface="Arial" charset="0"/>
            </a:endParaRPr>
          </a:p>
        </p:txBody>
      </p:sp>
      <p:grpSp>
        <p:nvGrpSpPr>
          <p:cNvPr id="21507" name="Group 4"/>
          <p:cNvGrpSpPr>
            <a:grpSpLocks/>
          </p:cNvGrpSpPr>
          <p:nvPr/>
        </p:nvGrpSpPr>
        <p:grpSpPr bwMode="auto">
          <a:xfrm>
            <a:off x="232531" y="854581"/>
            <a:ext cx="457200" cy="457200"/>
            <a:chOff x="960" y="1200"/>
            <a:chExt cx="288" cy="288"/>
          </a:xfrm>
          <a:solidFill>
            <a:srgbClr val="8576B0"/>
          </a:solidFill>
        </p:grpSpPr>
        <p:sp>
          <p:nvSpPr>
            <p:cNvPr id="21514" name="Oval 5"/>
            <p:cNvSpPr>
              <a:spLocks noChangeArrowheads="1"/>
            </p:cNvSpPr>
            <p:nvPr/>
          </p:nvSpPr>
          <p:spPr bwMode="auto">
            <a:xfrm>
              <a:off x="960" y="1200"/>
              <a:ext cx="288" cy="288"/>
            </a:xfrm>
            <a:prstGeom prst="ellipse">
              <a:avLst/>
            </a:prstGeom>
            <a:grp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defRPr/>
              </a:pPr>
              <a:endParaRPr lang="fr-FR" dirty="0">
                <a:latin typeface="Calibri"/>
              </a:endParaRPr>
            </a:p>
          </p:txBody>
        </p:sp>
        <p:sp>
          <p:nvSpPr>
            <p:cNvPr id="21515" name="Text Box 6"/>
            <p:cNvSpPr txBox="1">
              <a:spLocks noChangeArrowheads="1"/>
            </p:cNvSpPr>
            <p:nvPr/>
          </p:nvSpPr>
          <p:spPr bwMode="auto">
            <a:xfrm>
              <a:off x="1006" y="1200"/>
              <a:ext cx="240" cy="288"/>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defRPr/>
              </a:pPr>
              <a:r>
                <a:rPr lang="en-GB" sz="2400" dirty="0" smtClean="0">
                  <a:solidFill>
                    <a:schemeClr val="bg1"/>
                  </a:solidFill>
                  <a:latin typeface="Calibri"/>
                </a:rPr>
                <a:t>1</a:t>
              </a:r>
              <a:endParaRPr lang="en-GB" sz="2400" dirty="0" smtClean="0">
                <a:latin typeface="Calibri"/>
              </a:endParaRPr>
            </a:p>
          </p:txBody>
        </p:sp>
      </p:grpSp>
      <p:sp>
        <p:nvSpPr>
          <p:cNvPr id="29700" name="Oval 8"/>
          <p:cNvSpPr>
            <a:spLocks noChangeArrowheads="1"/>
          </p:cNvSpPr>
          <p:nvPr/>
        </p:nvSpPr>
        <p:spPr bwMode="auto">
          <a:xfrm>
            <a:off x="240496" y="1487521"/>
            <a:ext cx="457200" cy="457200"/>
          </a:xfrm>
          <a:prstGeom prst="ellipse">
            <a:avLst/>
          </a:prstGeom>
          <a:solidFill>
            <a:srgbClr val="8576B0"/>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29701" name="Text Box 9"/>
          <p:cNvSpPr txBox="1">
            <a:spLocks noChangeArrowheads="1"/>
          </p:cNvSpPr>
          <p:nvPr/>
        </p:nvSpPr>
        <p:spPr bwMode="auto">
          <a:xfrm>
            <a:off x="288089" y="1442885"/>
            <a:ext cx="346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en-GB" dirty="0">
                <a:solidFill>
                  <a:schemeClr val="bg1"/>
                </a:solidFill>
              </a:rPr>
              <a:t>2</a:t>
            </a:r>
            <a:endParaRPr lang="en-GB" dirty="0"/>
          </a:p>
        </p:txBody>
      </p:sp>
      <p:pic>
        <p:nvPicPr>
          <p:cNvPr id="29702" name="Picture 13" descr="schéma ro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016" y="2646886"/>
            <a:ext cx="36591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6334" name="Text Box 14"/>
          <p:cNvSpPr txBox="1">
            <a:spLocks noChangeArrowheads="1"/>
          </p:cNvSpPr>
          <p:nvPr/>
        </p:nvSpPr>
        <p:spPr bwMode="auto">
          <a:xfrm>
            <a:off x="3279658" y="2461282"/>
            <a:ext cx="2819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fontAlgn="auto">
              <a:spcBef>
                <a:spcPct val="50000"/>
              </a:spcBef>
              <a:spcAft>
                <a:spcPts val="0"/>
              </a:spcAft>
              <a:defRPr/>
            </a:pPr>
            <a:r>
              <a:rPr lang="en-GB" dirty="0">
                <a:solidFill>
                  <a:srgbClr val="C6AF76"/>
                </a:solidFill>
                <a:latin typeface="Calibri"/>
                <a:ea typeface="+mn-ea"/>
                <a:cs typeface="+mn-cs"/>
              </a:rPr>
              <a:t>Community level</a:t>
            </a:r>
            <a:endParaRPr lang="en-GB" sz="1000" i="1" dirty="0">
              <a:latin typeface="Calibri"/>
              <a:ea typeface="+mn-ea"/>
              <a:cs typeface="+mn-cs"/>
            </a:endParaRPr>
          </a:p>
        </p:txBody>
      </p:sp>
      <p:sp>
        <p:nvSpPr>
          <p:cNvPr id="2616335" name="Text Box 15"/>
          <p:cNvSpPr txBox="1">
            <a:spLocks noChangeArrowheads="1"/>
          </p:cNvSpPr>
          <p:nvPr/>
        </p:nvSpPr>
        <p:spPr bwMode="auto">
          <a:xfrm>
            <a:off x="4167192" y="4330704"/>
            <a:ext cx="14859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s-ES_tradnl" dirty="0">
                <a:solidFill>
                  <a:srgbClr val="C6AF76"/>
                </a:solidFill>
                <a:latin typeface="Calibri"/>
                <a:ea typeface="+mn-ea"/>
                <a:cs typeface="+mn-cs"/>
              </a:rPr>
              <a:t>FAMILIES</a:t>
            </a:r>
            <a:endParaRPr lang="es-ES_tradnl" sz="1600" i="1" dirty="0">
              <a:latin typeface="Calibri"/>
              <a:ea typeface="+mn-ea"/>
              <a:cs typeface="+mn-cs"/>
            </a:endParaRPr>
          </a:p>
        </p:txBody>
      </p:sp>
      <p:pic>
        <p:nvPicPr>
          <p:cNvPr id="2" name="Image 1" descr="happy-family-grassy-fiel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4801" y="4709729"/>
            <a:ext cx="2488615" cy="1809731"/>
          </a:xfrm>
          <a:prstGeom prst="rect">
            <a:avLst/>
          </a:prstGeom>
        </p:spPr>
      </p:pic>
      <p:pic>
        <p:nvPicPr>
          <p:cNvPr id="3" name="Image 2" descr="families-ss-0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247" y="4709730"/>
            <a:ext cx="2471925" cy="1824911"/>
          </a:xfrm>
          <a:prstGeom prst="rect">
            <a:avLst/>
          </a:prstGeom>
        </p:spPr>
      </p:pic>
      <p:pic>
        <p:nvPicPr>
          <p:cNvPr id="4" name="Image 3" descr="shoulderridefamil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769" y="2827994"/>
            <a:ext cx="2471925" cy="1778169"/>
          </a:xfrm>
          <a:prstGeom prst="rect">
            <a:avLst/>
          </a:prstGeom>
        </p:spPr>
      </p:pic>
      <p:pic>
        <p:nvPicPr>
          <p:cNvPr id="5" name="Image 4" descr="Ball-Games-Diocesan-Family-Picnic.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4797" y="2644713"/>
            <a:ext cx="2475165" cy="1856374"/>
          </a:xfrm>
          <a:prstGeom prst="rect">
            <a:avLst/>
          </a:prstGeom>
        </p:spPr>
      </p:pic>
    </p:spTree>
    <p:extLst>
      <p:ext uri="{BB962C8B-B14F-4D97-AF65-F5344CB8AC3E}">
        <p14:creationId xmlns:p14="http://schemas.microsoft.com/office/powerpoint/2010/main" val="28352944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5" name="Picture 19" descr="C:\_Clients\PPT\proteine-ppt\EPODE\PPT\preparation\contour.png"/>
          <p:cNvPicPr>
            <a:picLocks noChangeAspect="1" noChangeArrowheads="1"/>
          </p:cNvPicPr>
          <p:nvPr/>
        </p:nvPicPr>
        <p:blipFill>
          <a:blip r:embed="rId3" cstate="print"/>
          <a:srcRect/>
          <a:stretch>
            <a:fillRect/>
          </a:stretch>
        </p:blipFill>
        <p:spPr bwMode="auto">
          <a:xfrm>
            <a:off x="1336675" y="1911350"/>
            <a:ext cx="6240463" cy="4591050"/>
          </a:xfrm>
          <a:prstGeom prst="rect">
            <a:avLst/>
          </a:prstGeom>
          <a:noFill/>
          <a:ln w="9525">
            <a:noFill/>
            <a:miter lim="800000"/>
            <a:headEnd/>
            <a:tailEnd/>
          </a:ln>
        </p:spPr>
      </p:pic>
      <p:sp>
        <p:nvSpPr>
          <p:cNvPr id="8195" name="Title 5"/>
          <p:cNvSpPr>
            <a:spLocks noGrp="1"/>
          </p:cNvSpPr>
          <p:nvPr>
            <p:ph type="title"/>
          </p:nvPr>
        </p:nvSpPr>
        <p:spPr>
          <a:xfrm>
            <a:off x="457201" y="-92248"/>
            <a:ext cx="8229600" cy="1143000"/>
          </a:xfrm>
        </p:spPr>
        <p:txBody>
          <a:bodyPr>
            <a:normAutofit/>
          </a:bodyPr>
          <a:lstStyle/>
          <a:p>
            <a:pPr>
              <a:lnSpc>
                <a:spcPct val="90000"/>
              </a:lnSpc>
            </a:pPr>
            <a:r>
              <a:rPr lang="fr-FR" sz="3200" b="1" dirty="0" smtClean="0"/>
              <a:t>The EPODE Model</a:t>
            </a:r>
            <a:endParaRPr lang="fr-FR" sz="3200" b="0" dirty="0" smtClean="0"/>
          </a:p>
        </p:txBody>
      </p:sp>
      <p:pic>
        <p:nvPicPr>
          <p:cNvPr id="9218" name="Picture 2" descr="C:\_Clients\PPT\proteine-ppt\EPODE\PPT\preparation\engrenage_06.png"/>
          <p:cNvPicPr>
            <a:picLocks noChangeAspect="1" noChangeArrowheads="1"/>
          </p:cNvPicPr>
          <p:nvPr/>
        </p:nvPicPr>
        <p:blipFill>
          <a:blip r:embed="rId4" cstate="print"/>
          <a:srcRect/>
          <a:stretch>
            <a:fillRect/>
          </a:stretch>
        </p:blipFill>
        <p:spPr bwMode="auto">
          <a:xfrm>
            <a:off x="3917950" y="3098800"/>
            <a:ext cx="660400" cy="660400"/>
          </a:xfrm>
          <a:prstGeom prst="rect">
            <a:avLst/>
          </a:prstGeom>
          <a:noFill/>
          <a:ln w="9525">
            <a:noFill/>
            <a:miter lim="800000"/>
            <a:headEnd/>
            <a:tailEnd/>
          </a:ln>
        </p:spPr>
      </p:pic>
      <p:pic>
        <p:nvPicPr>
          <p:cNvPr id="9219" name="Picture 3" descr="C:\_Clients\PPT\proteine-ppt\EPODE\PPT\preparation\engrenage_01.png"/>
          <p:cNvPicPr>
            <a:picLocks noChangeAspect="1" noChangeArrowheads="1"/>
          </p:cNvPicPr>
          <p:nvPr/>
        </p:nvPicPr>
        <p:blipFill>
          <a:blip r:embed="rId5" cstate="print"/>
          <a:srcRect/>
          <a:stretch>
            <a:fillRect/>
          </a:stretch>
        </p:blipFill>
        <p:spPr bwMode="auto">
          <a:xfrm>
            <a:off x="6024563" y="1987550"/>
            <a:ext cx="1778000" cy="1776413"/>
          </a:xfrm>
          <a:prstGeom prst="rect">
            <a:avLst/>
          </a:prstGeom>
          <a:noFill/>
          <a:ln w="9525">
            <a:noFill/>
            <a:miter lim="800000"/>
            <a:headEnd/>
            <a:tailEnd/>
          </a:ln>
        </p:spPr>
      </p:pic>
      <p:pic>
        <p:nvPicPr>
          <p:cNvPr id="9220" name="Picture 4" descr="C:\_Clients\PPT\proteine-ppt\EPODE\PPT\preparation\engrenage_01_txt.png"/>
          <p:cNvPicPr>
            <a:picLocks noChangeAspect="1" noChangeArrowheads="1"/>
          </p:cNvPicPr>
          <p:nvPr/>
        </p:nvPicPr>
        <p:blipFill>
          <a:blip r:embed="rId6" cstate="print"/>
          <a:srcRect/>
          <a:stretch>
            <a:fillRect/>
          </a:stretch>
        </p:blipFill>
        <p:spPr bwMode="auto">
          <a:xfrm>
            <a:off x="6245225" y="2187575"/>
            <a:ext cx="1201738" cy="600075"/>
          </a:xfrm>
          <a:prstGeom prst="rect">
            <a:avLst/>
          </a:prstGeom>
          <a:noFill/>
          <a:ln w="9525">
            <a:noFill/>
            <a:miter lim="800000"/>
            <a:headEnd/>
            <a:tailEnd/>
          </a:ln>
        </p:spPr>
      </p:pic>
      <p:pic>
        <p:nvPicPr>
          <p:cNvPr id="9221" name="Picture 5" descr="C:\_Clients\PPT\proteine-ppt\EPODE\PPT\preparation\engrenage_02a.png"/>
          <p:cNvPicPr>
            <a:picLocks noChangeAspect="1" noChangeArrowheads="1"/>
          </p:cNvPicPr>
          <p:nvPr/>
        </p:nvPicPr>
        <p:blipFill>
          <a:blip r:embed="rId7" cstate="print"/>
          <a:srcRect/>
          <a:stretch>
            <a:fillRect/>
          </a:stretch>
        </p:blipFill>
        <p:spPr bwMode="auto">
          <a:xfrm>
            <a:off x="5880100" y="830263"/>
            <a:ext cx="1311275" cy="1312862"/>
          </a:xfrm>
          <a:prstGeom prst="rect">
            <a:avLst/>
          </a:prstGeom>
          <a:noFill/>
          <a:ln w="9525">
            <a:noFill/>
            <a:miter lim="800000"/>
            <a:headEnd/>
            <a:tailEnd/>
          </a:ln>
        </p:spPr>
      </p:pic>
      <p:pic>
        <p:nvPicPr>
          <p:cNvPr id="9222" name="Picture 6" descr="C:\_Clients\PPT\proteine-ppt\EPODE\PPT\preparation\engrenage_02b.png"/>
          <p:cNvPicPr>
            <a:picLocks noChangeAspect="1" noChangeArrowheads="1"/>
          </p:cNvPicPr>
          <p:nvPr/>
        </p:nvPicPr>
        <p:blipFill>
          <a:blip r:embed="rId8" cstate="print"/>
          <a:srcRect/>
          <a:stretch>
            <a:fillRect/>
          </a:stretch>
        </p:blipFill>
        <p:spPr bwMode="auto">
          <a:xfrm>
            <a:off x="7064375" y="1031875"/>
            <a:ext cx="1312863" cy="1311275"/>
          </a:xfrm>
          <a:prstGeom prst="rect">
            <a:avLst/>
          </a:prstGeom>
          <a:noFill/>
          <a:ln w="9525">
            <a:noFill/>
            <a:miter lim="800000"/>
            <a:headEnd/>
            <a:tailEnd/>
          </a:ln>
        </p:spPr>
      </p:pic>
      <p:pic>
        <p:nvPicPr>
          <p:cNvPr id="9223" name="Picture 7" descr="C:\_Clients\PPT\proteine-ppt\EPODE\PPT\preparation\engrenage_02c.png"/>
          <p:cNvPicPr>
            <a:picLocks noChangeAspect="1" noChangeArrowheads="1"/>
          </p:cNvPicPr>
          <p:nvPr/>
        </p:nvPicPr>
        <p:blipFill>
          <a:blip r:embed="rId9" cstate="print"/>
          <a:srcRect/>
          <a:stretch>
            <a:fillRect/>
          </a:stretch>
        </p:blipFill>
        <p:spPr bwMode="auto">
          <a:xfrm>
            <a:off x="7699375" y="2051050"/>
            <a:ext cx="1311275" cy="1311275"/>
          </a:xfrm>
          <a:prstGeom prst="rect">
            <a:avLst/>
          </a:prstGeom>
          <a:noFill/>
          <a:ln w="9525">
            <a:noFill/>
            <a:miter lim="800000"/>
            <a:headEnd/>
            <a:tailEnd/>
          </a:ln>
        </p:spPr>
      </p:pic>
      <p:pic>
        <p:nvPicPr>
          <p:cNvPr id="9224" name="Picture 8" descr="C:\_Clients\PPT\proteine-ppt\EPODE\PPT\preparation\engrenage_03.png"/>
          <p:cNvPicPr>
            <a:picLocks noChangeAspect="1" noChangeArrowheads="1"/>
          </p:cNvPicPr>
          <p:nvPr/>
        </p:nvPicPr>
        <p:blipFill>
          <a:blip r:embed="rId10" cstate="print"/>
          <a:srcRect/>
          <a:stretch>
            <a:fillRect/>
          </a:stretch>
        </p:blipFill>
        <p:spPr bwMode="auto">
          <a:xfrm>
            <a:off x="4646613" y="2324100"/>
            <a:ext cx="1566862" cy="1565275"/>
          </a:xfrm>
          <a:prstGeom prst="rect">
            <a:avLst/>
          </a:prstGeom>
          <a:noFill/>
          <a:ln w="9525">
            <a:noFill/>
            <a:miter lim="800000"/>
            <a:headEnd/>
            <a:tailEnd/>
          </a:ln>
        </p:spPr>
      </p:pic>
      <p:pic>
        <p:nvPicPr>
          <p:cNvPr id="9225" name="Picture 9" descr="C:\_Clients\PPT\proteine-ppt\EPODE\PPT\preparation\engrenage_04.png"/>
          <p:cNvPicPr>
            <a:picLocks noChangeAspect="1" noChangeArrowheads="1"/>
          </p:cNvPicPr>
          <p:nvPr/>
        </p:nvPicPr>
        <p:blipFill>
          <a:blip r:embed="rId11" cstate="print"/>
          <a:srcRect/>
          <a:stretch>
            <a:fillRect/>
          </a:stretch>
        </p:blipFill>
        <p:spPr bwMode="auto">
          <a:xfrm>
            <a:off x="5427663" y="3476625"/>
            <a:ext cx="1565275" cy="1566863"/>
          </a:xfrm>
          <a:prstGeom prst="rect">
            <a:avLst/>
          </a:prstGeom>
          <a:noFill/>
          <a:ln w="9525">
            <a:noFill/>
            <a:miter lim="800000"/>
            <a:headEnd/>
            <a:tailEnd/>
          </a:ln>
        </p:spPr>
      </p:pic>
      <p:pic>
        <p:nvPicPr>
          <p:cNvPr id="9226" name="Picture 10" descr="C:\_Clients\PPT\proteine-ppt\EPODE\PPT\preparation\engrenage_05.png"/>
          <p:cNvPicPr>
            <a:picLocks noChangeAspect="1" noChangeArrowheads="1"/>
          </p:cNvPicPr>
          <p:nvPr/>
        </p:nvPicPr>
        <p:blipFill>
          <a:blip r:embed="rId12" cstate="print"/>
          <a:srcRect/>
          <a:stretch>
            <a:fillRect/>
          </a:stretch>
        </p:blipFill>
        <p:spPr bwMode="auto">
          <a:xfrm>
            <a:off x="3605213" y="3605213"/>
            <a:ext cx="2073275" cy="2073275"/>
          </a:xfrm>
          <a:prstGeom prst="rect">
            <a:avLst/>
          </a:prstGeom>
          <a:noFill/>
          <a:ln w="9525">
            <a:noFill/>
            <a:miter lim="800000"/>
            <a:headEnd/>
            <a:tailEnd/>
          </a:ln>
        </p:spPr>
      </p:pic>
      <p:pic>
        <p:nvPicPr>
          <p:cNvPr id="14" name="Picture 2" descr="C:\_Clients\PPT\proteine-ppt\EPODE\PPT\preparation\engrenage_06.png"/>
          <p:cNvPicPr>
            <a:picLocks noChangeAspect="1" noChangeArrowheads="1"/>
          </p:cNvPicPr>
          <p:nvPr/>
        </p:nvPicPr>
        <p:blipFill>
          <a:blip r:embed="rId4" cstate="print"/>
          <a:srcRect/>
          <a:stretch>
            <a:fillRect/>
          </a:stretch>
        </p:blipFill>
        <p:spPr bwMode="auto">
          <a:xfrm>
            <a:off x="3413125" y="3384550"/>
            <a:ext cx="660400" cy="660400"/>
          </a:xfrm>
          <a:prstGeom prst="rect">
            <a:avLst/>
          </a:prstGeom>
          <a:noFill/>
          <a:ln w="9525">
            <a:noFill/>
            <a:miter lim="800000"/>
            <a:headEnd/>
            <a:tailEnd/>
          </a:ln>
        </p:spPr>
      </p:pic>
      <p:pic>
        <p:nvPicPr>
          <p:cNvPr id="15" name="Picture 2" descr="C:\_Clients\PPT\proteine-ppt\EPODE\PPT\preparation\engrenage_06.png"/>
          <p:cNvPicPr>
            <a:picLocks noChangeAspect="1" noChangeArrowheads="1"/>
          </p:cNvPicPr>
          <p:nvPr/>
        </p:nvPicPr>
        <p:blipFill>
          <a:blip r:embed="rId4" cstate="print"/>
          <a:srcRect/>
          <a:stretch>
            <a:fillRect/>
          </a:stretch>
        </p:blipFill>
        <p:spPr bwMode="auto">
          <a:xfrm>
            <a:off x="3127375" y="3889375"/>
            <a:ext cx="660400" cy="660400"/>
          </a:xfrm>
          <a:prstGeom prst="rect">
            <a:avLst/>
          </a:prstGeom>
          <a:noFill/>
          <a:ln w="9525">
            <a:noFill/>
            <a:miter lim="800000"/>
            <a:headEnd/>
            <a:tailEnd/>
          </a:ln>
        </p:spPr>
      </p:pic>
      <p:pic>
        <p:nvPicPr>
          <p:cNvPr id="16" name="Picture 2" descr="C:\_Clients\PPT\proteine-ppt\EPODE\PPT\preparation\engrenage_06.png"/>
          <p:cNvPicPr>
            <a:picLocks noChangeAspect="1" noChangeArrowheads="1"/>
          </p:cNvPicPr>
          <p:nvPr/>
        </p:nvPicPr>
        <p:blipFill>
          <a:blip r:embed="rId4" cstate="print"/>
          <a:srcRect/>
          <a:stretch>
            <a:fillRect/>
          </a:stretch>
        </p:blipFill>
        <p:spPr bwMode="auto">
          <a:xfrm>
            <a:off x="3098800" y="4479925"/>
            <a:ext cx="660400" cy="660400"/>
          </a:xfrm>
          <a:prstGeom prst="rect">
            <a:avLst/>
          </a:prstGeom>
          <a:noFill/>
          <a:ln w="9525">
            <a:noFill/>
            <a:miter lim="800000"/>
            <a:headEnd/>
            <a:tailEnd/>
          </a:ln>
        </p:spPr>
      </p:pic>
      <p:pic>
        <p:nvPicPr>
          <p:cNvPr id="17" name="Picture 2" descr="C:\_Clients\PPT\proteine-ppt\EPODE\PPT\preparation\engrenage_06.png"/>
          <p:cNvPicPr>
            <a:picLocks noChangeAspect="1" noChangeArrowheads="1"/>
          </p:cNvPicPr>
          <p:nvPr/>
        </p:nvPicPr>
        <p:blipFill>
          <a:blip r:embed="rId4" cstate="print"/>
          <a:srcRect/>
          <a:stretch>
            <a:fillRect/>
          </a:stretch>
        </p:blipFill>
        <p:spPr bwMode="auto">
          <a:xfrm>
            <a:off x="3251200" y="5041900"/>
            <a:ext cx="660400" cy="660400"/>
          </a:xfrm>
          <a:prstGeom prst="rect">
            <a:avLst/>
          </a:prstGeom>
          <a:noFill/>
          <a:ln w="9525">
            <a:noFill/>
            <a:miter lim="800000"/>
            <a:headEnd/>
            <a:tailEnd/>
          </a:ln>
        </p:spPr>
      </p:pic>
      <p:pic>
        <p:nvPicPr>
          <p:cNvPr id="19" name="Picture 2" descr="C:\_Clients\PPT\proteine-ppt\EPODE\PPT\preparation\engrenage_06.png"/>
          <p:cNvPicPr>
            <a:picLocks noChangeAspect="1" noChangeArrowheads="1"/>
          </p:cNvPicPr>
          <p:nvPr/>
        </p:nvPicPr>
        <p:blipFill>
          <a:blip r:embed="rId4" cstate="print"/>
          <a:srcRect/>
          <a:stretch>
            <a:fillRect/>
          </a:stretch>
        </p:blipFill>
        <p:spPr bwMode="auto">
          <a:xfrm>
            <a:off x="3651250" y="5461000"/>
            <a:ext cx="660400" cy="660400"/>
          </a:xfrm>
          <a:prstGeom prst="rect">
            <a:avLst/>
          </a:prstGeom>
          <a:noFill/>
          <a:ln w="9525">
            <a:noFill/>
            <a:miter lim="800000"/>
            <a:headEnd/>
            <a:tailEnd/>
          </a:ln>
        </p:spPr>
      </p:pic>
      <p:pic>
        <p:nvPicPr>
          <p:cNvPr id="20" name="Picture 2" descr="C:\_Clients\PPT\proteine-ppt\EPODE\PPT\preparation\engrenage_06.png"/>
          <p:cNvPicPr>
            <a:picLocks noChangeAspect="1" noChangeArrowheads="1"/>
          </p:cNvPicPr>
          <p:nvPr/>
        </p:nvPicPr>
        <p:blipFill>
          <a:blip r:embed="rId4" cstate="print"/>
          <a:srcRect/>
          <a:stretch>
            <a:fillRect/>
          </a:stretch>
        </p:blipFill>
        <p:spPr bwMode="auto">
          <a:xfrm>
            <a:off x="4241800" y="5565775"/>
            <a:ext cx="660400" cy="660400"/>
          </a:xfrm>
          <a:prstGeom prst="rect">
            <a:avLst/>
          </a:prstGeom>
          <a:noFill/>
          <a:ln w="9525">
            <a:noFill/>
            <a:miter lim="800000"/>
            <a:headEnd/>
            <a:tailEnd/>
          </a:ln>
        </p:spPr>
      </p:pic>
      <p:pic>
        <p:nvPicPr>
          <p:cNvPr id="21" name="Picture 2" descr="C:\_Clients\PPT\proteine-ppt\EPODE\PPT\preparation\engrenage_06.png"/>
          <p:cNvPicPr>
            <a:picLocks noChangeAspect="1" noChangeArrowheads="1"/>
          </p:cNvPicPr>
          <p:nvPr/>
        </p:nvPicPr>
        <p:blipFill>
          <a:blip r:embed="rId4" cstate="print"/>
          <a:srcRect/>
          <a:stretch>
            <a:fillRect/>
          </a:stretch>
        </p:blipFill>
        <p:spPr bwMode="auto">
          <a:xfrm>
            <a:off x="4822825" y="5451475"/>
            <a:ext cx="660400" cy="660400"/>
          </a:xfrm>
          <a:prstGeom prst="rect">
            <a:avLst/>
          </a:prstGeom>
          <a:noFill/>
          <a:ln w="9525">
            <a:noFill/>
            <a:miter lim="800000"/>
            <a:headEnd/>
            <a:tailEnd/>
          </a:ln>
        </p:spPr>
      </p:pic>
      <p:pic>
        <p:nvPicPr>
          <p:cNvPr id="9227" name="Picture 11" descr="C:\_Clients\PPT\proteine-ppt\EPODE\PPT\preparation\picto_01.png"/>
          <p:cNvPicPr>
            <a:picLocks noChangeAspect="1" noChangeArrowheads="1"/>
          </p:cNvPicPr>
          <p:nvPr/>
        </p:nvPicPr>
        <p:blipFill>
          <a:blip r:embed="rId13" cstate="print"/>
          <a:srcRect/>
          <a:stretch>
            <a:fillRect/>
          </a:stretch>
        </p:blipFill>
        <p:spPr bwMode="auto">
          <a:xfrm>
            <a:off x="4056063" y="3255963"/>
            <a:ext cx="381000" cy="381000"/>
          </a:xfrm>
          <a:prstGeom prst="rect">
            <a:avLst/>
          </a:prstGeom>
          <a:noFill/>
          <a:ln w="9525">
            <a:noFill/>
            <a:miter lim="800000"/>
            <a:headEnd/>
            <a:tailEnd/>
          </a:ln>
        </p:spPr>
      </p:pic>
      <p:pic>
        <p:nvPicPr>
          <p:cNvPr id="9228" name="Picture 12" descr="C:\_Clients\PPT\proteine-ppt\EPODE\PPT\preparation\picto_02.png"/>
          <p:cNvPicPr>
            <a:picLocks noChangeAspect="1" noChangeArrowheads="1"/>
          </p:cNvPicPr>
          <p:nvPr/>
        </p:nvPicPr>
        <p:blipFill>
          <a:blip r:embed="rId14" cstate="print"/>
          <a:srcRect/>
          <a:stretch>
            <a:fillRect/>
          </a:stretch>
        </p:blipFill>
        <p:spPr bwMode="auto">
          <a:xfrm>
            <a:off x="3560763" y="3522663"/>
            <a:ext cx="381000" cy="381000"/>
          </a:xfrm>
          <a:prstGeom prst="rect">
            <a:avLst/>
          </a:prstGeom>
          <a:noFill/>
          <a:ln w="9525">
            <a:noFill/>
            <a:miter lim="800000"/>
            <a:headEnd/>
            <a:tailEnd/>
          </a:ln>
        </p:spPr>
      </p:pic>
      <p:pic>
        <p:nvPicPr>
          <p:cNvPr id="9229" name="Picture 13" descr="C:\_Clients\PPT\proteine-ppt\EPODE\PPT\preparation\picto_03.png"/>
          <p:cNvPicPr>
            <a:picLocks noChangeAspect="1" noChangeArrowheads="1"/>
          </p:cNvPicPr>
          <p:nvPr/>
        </p:nvPicPr>
        <p:blipFill>
          <a:blip r:embed="rId15" cstate="print"/>
          <a:srcRect/>
          <a:stretch>
            <a:fillRect/>
          </a:stretch>
        </p:blipFill>
        <p:spPr bwMode="auto">
          <a:xfrm>
            <a:off x="3255963" y="4008438"/>
            <a:ext cx="381000" cy="381000"/>
          </a:xfrm>
          <a:prstGeom prst="rect">
            <a:avLst/>
          </a:prstGeom>
          <a:noFill/>
          <a:ln w="9525">
            <a:noFill/>
            <a:miter lim="800000"/>
            <a:headEnd/>
            <a:tailEnd/>
          </a:ln>
        </p:spPr>
      </p:pic>
      <p:pic>
        <p:nvPicPr>
          <p:cNvPr id="9230" name="Picture 14" descr="C:\_Clients\PPT\proteine-ppt\EPODE\PPT\preparation\picto_04.png"/>
          <p:cNvPicPr>
            <a:picLocks noChangeAspect="1" noChangeArrowheads="1"/>
          </p:cNvPicPr>
          <p:nvPr/>
        </p:nvPicPr>
        <p:blipFill>
          <a:blip r:embed="rId16" cstate="print"/>
          <a:srcRect/>
          <a:stretch>
            <a:fillRect/>
          </a:stretch>
        </p:blipFill>
        <p:spPr bwMode="auto">
          <a:xfrm>
            <a:off x="3227388" y="4608513"/>
            <a:ext cx="381000" cy="381000"/>
          </a:xfrm>
          <a:prstGeom prst="rect">
            <a:avLst/>
          </a:prstGeom>
          <a:noFill/>
          <a:ln w="9525">
            <a:noFill/>
            <a:miter lim="800000"/>
            <a:headEnd/>
            <a:tailEnd/>
          </a:ln>
        </p:spPr>
      </p:pic>
      <p:pic>
        <p:nvPicPr>
          <p:cNvPr id="9231" name="Picture 15" descr="C:\_Clients\PPT\proteine-ppt\EPODE\PPT\preparation\picto_05.png"/>
          <p:cNvPicPr>
            <a:picLocks noChangeAspect="1" noChangeArrowheads="1"/>
          </p:cNvPicPr>
          <p:nvPr/>
        </p:nvPicPr>
        <p:blipFill>
          <a:blip r:embed="rId17" cstate="print"/>
          <a:srcRect/>
          <a:stretch>
            <a:fillRect/>
          </a:stretch>
        </p:blipFill>
        <p:spPr bwMode="auto">
          <a:xfrm>
            <a:off x="3389313" y="5160963"/>
            <a:ext cx="381000" cy="381000"/>
          </a:xfrm>
          <a:prstGeom prst="rect">
            <a:avLst/>
          </a:prstGeom>
          <a:noFill/>
          <a:ln w="9525">
            <a:noFill/>
            <a:miter lim="800000"/>
            <a:headEnd/>
            <a:tailEnd/>
          </a:ln>
        </p:spPr>
      </p:pic>
      <p:pic>
        <p:nvPicPr>
          <p:cNvPr id="9232" name="Picture 16" descr="C:\_Clients\PPT\proteine-ppt\EPODE\PPT\preparation\picto_06.png"/>
          <p:cNvPicPr>
            <a:picLocks noChangeAspect="1" noChangeArrowheads="1"/>
          </p:cNvPicPr>
          <p:nvPr/>
        </p:nvPicPr>
        <p:blipFill>
          <a:blip r:embed="rId18" cstate="print"/>
          <a:srcRect/>
          <a:stretch>
            <a:fillRect/>
          </a:stretch>
        </p:blipFill>
        <p:spPr bwMode="auto">
          <a:xfrm>
            <a:off x="3779838" y="5589588"/>
            <a:ext cx="381000" cy="381000"/>
          </a:xfrm>
          <a:prstGeom prst="rect">
            <a:avLst/>
          </a:prstGeom>
          <a:noFill/>
          <a:ln w="9525">
            <a:noFill/>
            <a:miter lim="800000"/>
            <a:headEnd/>
            <a:tailEnd/>
          </a:ln>
        </p:spPr>
      </p:pic>
      <p:pic>
        <p:nvPicPr>
          <p:cNvPr id="9233" name="Picture 17" descr="C:\_Clients\PPT\proteine-ppt\EPODE\PPT\preparation\picto_07.png"/>
          <p:cNvPicPr>
            <a:picLocks noChangeAspect="1" noChangeArrowheads="1"/>
          </p:cNvPicPr>
          <p:nvPr/>
        </p:nvPicPr>
        <p:blipFill>
          <a:blip r:embed="rId19" cstate="print"/>
          <a:srcRect/>
          <a:stretch>
            <a:fillRect/>
          </a:stretch>
        </p:blipFill>
        <p:spPr bwMode="auto">
          <a:xfrm>
            <a:off x="4370388" y="5703888"/>
            <a:ext cx="381000" cy="381000"/>
          </a:xfrm>
          <a:prstGeom prst="rect">
            <a:avLst/>
          </a:prstGeom>
          <a:noFill/>
          <a:ln w="9525">
            <a:noFill/>
            <a:miter lim="800000"/>
            <a:headEnd/>
            <a:tailEnd/>
          </a:ln>
        </p:spPr>
      </p:pic>
      <p:pic>
        <p:nvPicPr>
          <p:cNvPr id="9234" name="Picture 18" descr="C:\_Clients\PPT\proteine-ppt\EPODE\PPT\preparation\picto_08.png"/>
          <p:cNvPicPr>
            <a:picLocks noChangeAspect="1" noChangeArrowheads="1"/>
          </p:cNvPicPr>
          <p:nvPr/>
        </p:nvPicPr>
        <p:blipFill>
          <a:blip r:embed="rId20" cstate="print"/>
          <a:srcRect/>
          <a:stretch>
            <a:fillRect/>
          </a:stretch>
        </p:blipFill>
        <p:spPr bwMode="auto">
          <a:xfrm>
            <a:off x="4960938" y="5599113"/>
            <a:ext cx="381000" cy="381000"/>
          </a:xfrm>
          <a:prstGeom prst="rect">
            <a:avLst/>
          </a:prstGeom>
          <a:noFill/>
          <a:ln w="9525">
            <a:noFill/>
            <a:miter lim="800000"/>
            <a:headEnd/>
            <a:tailEnd/>
          </a:ln>
        </p:spPr>
      </p:pic>
      <p:sp>
        <p:nvSpPr>
          <p:cNvPr id="30" name="ZoneTexte 29"/>
          <p:cNvSpPr txBox="1">
            <a:spLocks noChangeArrowheads="1"/>
          </p:cNvSpPr>
          <p:nvPr/>
        </p:nvSpPr>
        <p:spPr bwMode="auto">
          <a:xfrm>
            <a:off x="3785397" y="2922588"/>
            <a:ext cx="705641" cy="215444"/>
          </a:xfrm>
          <a:prstGeom prst="rect">
            <a:avLst/>
          </a:prstGeom>
          <a:noFill/>
          <a:ln w="9525">
            <a:noFill/>
            <a:miter lim="800000"/>
            <a:headEnd/>
            <a:tailEnd/>
          </a:ln>
        </p:spPr>
        <p:txBody>
          <a:bodyPr wrap="none">
            <a:spAutoFit/>
          </a:bodyPr>
          <a:lstStyle/>
          <a:p>
            <a:pPr algn="r"/>
            <a:r>
              <a:rPr lang="fr-FR" sz="800" dirty="0" err="1" smtClean="0">
                <a:solidFill>
                  <a:srgbClr val="7B7B7B"/>
                </a:solidFill>
                <a:cs typeface="Arial" pitchFamily="34" charset="0"/>
              </a:rPr>
              <a:t>Companies</a:t>
            </a:r>
            <a:endParaRPr lang="fr-FR" sz="800" dirty="0">
              <a:solidFill>
                <a:srgbClr val="7B7B7B"/>
              </a:solidFill>
              <a:cs typeface="Arial" pitchFamily="34" charset="0"/>
            </a:endParaRPr>
          </a:p>
        </p:txBody>
      </p:sp>
      <p:grpSp>
        <p:nvGrpSpPr>
          <p:cNvPr id="2" name="Groupe 39"/>
          <p:cNvGrpSpPr>
            <a:grpSpLocks/>
          </p:cNvGrpSpPr>
          <p:nvPr/>
        </p:nvGrpSpPr>
        <p:grpSpPr bwMode="auto">
          <a:xfrm rot="350112">
            <a:off x="6016625" y="2041525"/>
            <a:ext cx="304800" cy="393700"/>
            <a:chOff x="5152711" y="1979977"/>
            <a:chExt cx="399426" cy="516204"/>
          </a:xfrm>
        </p:grpSpPr>
        <p:sp>
          <p:nvSpPr>
            <p:cNvPr id="36" name="Triangle isocèle 35"/>
            <p:cNvSpPr/>
            <p:nvPr/>
          </p:nvSpPr>
          <p:spPr>
            <a:xfrm rot="1105544">
              <a:off x="5150977" y="2366823"/>
              <a:ext cx="183070" cy="129051"/>
            </a:xfrm>
            <a:prstGeom prst="triangle">
              <a:avLst>
                <a:gd name="adj" fmla="val 51449"/>
              </a:avLst>
            </a:prstGeom>
            <a:solidFill>
              <a:srgbClr val="9D1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37" name="Triangle isocèle 36"/>
            <p:cNvSpPr/>
            <p:nvPr/>
          </p:nvSpPr>
          <p:spPr>
            <a:xfrm rot="1998437">
              <a:off x="5208123" y="2229170"/>
              <a:ext cx="183070" cy="131132"/>
            </a:xfrm>
            <a:prstGeom prst="triangle">
              <a:avLst>
                <a:gd name="adj" fmla="val 51449"/>
              </a:avLst>
            </a:prstGeom>
            <a:solidFill>
              <a:srgbClr val="9D1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38" name="Triangle isocèle 37"/>
            <p:cNvSpPr/>
            <p:nvPr/>
          </p:nvSpPr>
          <p:spPr>
            <a:xfrm rot="2436726">
              <a:off x="5289727" y="2107835"/>
              <a:ext cx="183070" cy="129051"/>
            </a:xfrm>
            <a:prstGeom prst="triangle">
              <a:avLst>
                <a:gd name="adj" fmla="val 51449"/>
              </a:avLst>
            </a:prstGeom>
            <a:solidFill>
              <a:srgbClr val="9D1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39" name="Triangle isocèle 38"/>
            <p:cNvSpPr/>
            <p:nvPr/>
          </p:nvSpPr>
          <p:spPr>
            <a:xfrm rot="3199303">
              <a:off x="5394410" y="2007192"/>
              <a:ext cx="183169" cy="128981"/>
            </a:xfrm>
            <a:prstGeom prst="triangle">
              <a:avLst>
                <a:gd name="adj" fmla="val 51449"/>
              </a:avLst>
            </a:prstGeom>
            <a:solidFill>
              <a:srgbClr val="9D1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grpSp>
      <p:grpSp>
        <p:nvGrpSpPr>
          <p:cNvPr id="3" name="Groupe 40"/>
          <p:cNvGrpSpPr>
            <a:grpSpLocks/>
          </p:cNvGrpSpPr>
          <p:nvPr/>
        </p:nvGrpSpPr>
        <p:grpSpPr bwMode="auto">
          <a:xfrm rot="-10397274">
            <a:off x="7534275" y="3268663"/>
            <a:ext cx="304800" cy="393700"/>
            <a:chOff x="5152711" y="1979977"/>
            <a:chExt cx="399426" cy="516204"/>
          </a:xfrm>
        </p:grpSpPr>
        <p:sp>
          <p:nvSpPr>
            <p:cNvPr id="42" name="Triangle isocèle 41"/>
            <p:cNvSpPr/>
            <p:nvPr/>
          </p:nvSpPr>
          <p:spPr>
            <a:xfrm rot="1105544">
              <a:off x="5153946" y="2368484"/>
              <a:ext cx="183070" cy="129051"/>
            </a:xfrm>
            <a:prstGeom prst="triangle">
              <a:avLst>
                <a:gd name="adj" fmla="val 51449"/>
              </a:avLst>
            </a:prstGeom>
            <a:solidFill>
              <a:srgbClr val="9D1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43" name="Triangle isocèle 42"/>
            <p:cNvSpPr/>
            <p:nvPr/>
          </p:nvSpPr>
          <p:spPr>
            <a:xfrm rot="1998437">
              <a:off x="5209239" y="2232038"/>
              <a:ext cx="183070" cy="131133"/>
            </a:xfrm>
            <a:prstGeom prst="triangle">
              <a:avLst>
                <a:gd name="adj" fmla="val 51449"/>
              </a:avLst>
            </a:prstGeom>
            <a:solidFill>
              <a:srgbClr val="9D1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44" name="Triangle isocèle 43"/>
            <p:cNvSpPr/>
            <p:nvPr/>
          </p:nvSpPr>
          <p:spPr>
            <a:xfrm rot="2436726">
              <a:off x="5291026" y="2109227"/>
              <a:ext cx="183070" cy="129051"/>
            </a:xfrm>
            <a:prstGeom prst="triangle">
              <a:avLst>
                <a:gd name="adj" fmla="val 51449"/>
              </a:avLst>
            </a:prstGeom>
            <a:solidFill>
              <a:srgbClr val="9D1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45" name="Triangle isocèle 44"/>
            <p:cNvSpPr/>
            <p:nvPr/>
          </p:nvSpPr>
          <p:spPr>
            <a:xfrm rot="3199303">
              <a:off x="5396465" y="2008816"/>
              <a:ext cx="183169" cy="128981"/>
            </a:xfrm>
            <a:prstGeom prst="triangle">
              <a:avLst>
                <a:gd name="adj" fmla="val 51449"/>
              </a:avLst>
            </a:prstGeom>
            <a:solidFill>
              <a:srgbClr val="9D1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grpSp>
      <p:sp>
        <p:nvSpPr>
          <p:cNvPr id="46" name="ZoneTexte 45"/>
          <p:cNvSpPr txBox="1">
            <a:spLocks noChangeArrowheads="1"/>
          </p:cNvSpPr>
          <p:nvPr/>
        </p:nvSpPr>
        <p:spPr bwMode="auto">
          <a:xfrm>
            <a:off x="3146425" y="3346450"/>
            <a:ext cx="465138" cy="215900"/>
          </a:xfrm>
          <a:prstGeom prst="rect">
            <a:avLst/>
          </a:prstGeom>
          <a:noFill/>
          <a:ln w="9525">
            <a:noFill/>
            <a:miter lim="800000"/>
            <a:headEnd/>
            <a:tailEnd/>
          </a:ln>
        </p:spPr>
        <p:txBody>
          <a:bodyPr wrap="none">
            <a:spAutoFit/>
          </a:bodyPr>
          <a:lstStyle/>
          <a:p>
            <a:pPr algn="r"/>
            <a:r>
              <a:rPr lang="fr-FR" sz="800">
                <a:solidFill>
                  <a:srgbClr val="7B7B7B"/>
                </a:solidFill>
                <a:cs typeface="Arial" pitchFamily="34" charset="0"/>
              </a:rPr>
              <a:t>Media</a:t>
            </a:r>
          </a:p>
        </p:txBody>
      </p:sp>
      <p:sp>
        <p:nvSpPr>
          <p:cNvPr id="47" name="ZoneTexte 46"/>
          <p:cNvSpPr txBox="1">
            <a:spLocks noChangeArrowheads="1"/>
          </p:cNvSpPr>
          <p:nvPr/>
        </p:nvSpPr>
        <p:spPr bwMode="auto">
          <a:xfrm>
            <a:off x="2625725" y="4011613"/>
            <a:ext cx="550863" cy="214312"/>
          </a:xfrm>
          <a:prstGeom prst="rect">
            <a:avLst/>
          </a:prstGeom>
          <a:noFill/>
          <a:ln w="9525">
            <a:noFill/>
            <a:miter lim="800000"/>
            <a:headEnd/>
            <a:tailEnd/>
          </a:ln>
        </p:spPr>
        <p:txBody>
          <a:bodyPr wrap="none">
            <a:spAutoFit/>
          </a:bodyPr>
          <a:lstStyle/>
          <a:p>
            <a:pPr algn="r"/>
            <a:r>
              <a:rPr lang="fr-FR" sz="800">
                <a:solidFill>
                  <a:srgbClr val="7B7B7B"/>
                </a:solidFill>
                <a:cs typeface="Arial" pitchFamily="34" charset="0"/>
              </a:rPr>
              <a:t>Schools</a:t>
            </a:r>
          </a:p>
        </p:txBody>
      </p:sp>
      <p:sp>
        <p:nvSpPr>
          <p:cNvPr id="48" name="ZoneTexte 47"/>
          <p:cNvSpPr txBox="1">
            <a:spLocks noChangeArrowheads="1"/>
          </p:cNvSpPr>
          <p:nvPr/>
        </p:nvSpPr>
        <p:spPr bwMode="auto">
          <a:xfrm>
            <a:off x="2287588" y="4625975"/>
            <a:ext cx="860425" cy="338138"/>
          </a:xfrm>
          <a:prstGeom prst="rect">
            <a:avLst/>
          </a:prstGeom>
          <a:noFill/>
          <a:ln w="9525">
            <a:noFill/>
            <a:miter lim="800000"/>
            <a:headEnd/>
            <a:tailEnd/>
          </a:ln>
        </p:spPr>
        <p:txBody>
          <a:bodyPr wrap="none">
            <a:spAutoFit/>
          </a:bodyPr>
          <a:lstStyle/>
          <a:p>
            <a:pPr algn="r"/>
            <a:r>
              <a:rPr lang="fr-FR" sz="800">
                <a:solidFill>
                  <a:srgbClr val="7B7B7B"/>
                </a:solidFill>
                <a:cs typeface="Arial" pitchFamily="34" charset="0"/>
              </a:rPr>
              <a:t>Health</a:t>
            </a:r>
          </a:p>
          <a:p>
            <a:pPr algn="r"/>
            <a:r>
              <a:rPr lang="fr-FR" sz="800">
                <a:solidFill>
                  <a:srgbClr val="7B7B7B"/>
                </a:solidFill>
                <a:cs typeface="Arial" pitchFamily="34" charset="0"/>
              </a:rPr>
              <a:t>Professionnals</a:t>
            </a:r>
          </a:p>
        </p:txBody>
      </p:sp>
      <p:sp>
        <p:nvSpPr>
          <p:cNvPr id="49" name="ZoneTexte 48"/>
          <p:cNvSpPr txBox="1">
            <a:spLocks noChangeArrowheads="1"/>
          </p:cNvSpPr>
          <p:nvPr/>
        </p:nvSpPr>
        <p:spPr bwMode="auto">
          <a:xfrm>
            <a:off x="2441575" y="5170488"/>
            <a:ext cx="862013" cy="338137"/>
          </a:xfrm>
          <a:prstGeom prst="rect">
            <a:avLst/>
          </a:prstGeom>
          <a:noFill/>
          <a:ln w="9525">
            <a:noFill/>
            <a:miter lim="800000"/>
            <a:headEnd/>
            <a:tailEnd/>
          </a:ln>
        </p:spPr>
        <p:txBody>
          <a:bodyPr wrap="none">
            <a:spAutoFit/>
          </a:bodyPr>
          <a:lstStyle/>
          <a:p>
            <a:pPr algn="r"/>
            <a:r>
              <a:rPr lang="fr-FR" sz="800">
                <a:solidFill>
                  <a:srgbClr val="7B7B7B"/>
                </a:solidFill>
                <a:cs typeface="Arial" pitchFamily="34" charset="0"/>
              </a:rPr>
              <a:t>Infancy</a:t>
            </a:r>
          </a:p>
          <a:p>
            <a:pPr algn="r"/>
            <a:r>
              <a:rPr lang="fr-FR" sz="800">
                <a:solidFill>
                  <a:srgbClr val="7B7B7B"/>
                </a:solidFill>
                <a:cs typeface="Arial" pitchFamily="34" charset="0"/>
              </a:rPr>
              <a:t>Professionnals</a:t>
            </a:r>
          </a:p>
        </p:txBody>
      </p:sp>
      <p:sp>
        <p:nvSpPr>
          <p:cNvPr id="50" name="ZoneTexte 49"/>
          <p:cNvSpPr txBox="1">
            <a:spLocks noChangeArrowheads="1"/>
          </p:cNvSpPr>
          <p:nvPr/>
        </p:nvSpPr>
        <p:spPr bwMode="auto">
          <a:xfrm>
            <a:off x="2965450" y="5784850"/>
            <a:ext cx="763588" cy="338138"/>
          </a:xfrm>
          <a:prstGeom prst="rect">
            <a:avLst/>
          </a:prstGeom>
          <a:noFill/>
          <a:ln w="9525">
            <a:noFill/>
            <a:miter lim="800000"/>
            <a:headEnd/>
            <a:tailEnd/>
          </a:ln>
        </p:spPr>
        <p:txBody>
          <a:bodyPr wrap="none">
            <a:spAutoFit/>
          </a:bodyPr>
          <a:lstStyle/>
          <a:p>
            <a:pPr algn="r"/>
            <a:r>
              <a:rPr lang="fr-FR" sz="800">
                <a:solidFill>
                  <a:srgbClr val="7B7B7B"/>
                </a:solidFill>
                <a:cs typeface="Arial" pitchFamily="34" charset="0"/>
              </a:rPr>
              <a:t>Local</a:t>
            </a:r>
          </a:p>
          <a:p>
            <a:pPr algn="r"/>
            <a:r>
              <a:rPr lang="fr-FR" sz="800">
                <a:solidFill>
                  <a:srgbClr val="7B7B7B"/>
                </a:solidFill>
                <a:cs typeface="Arial" pitchFamily="34" charset="0"/>
              </a:rPr>
              <a:t>Associations</a:t>
            </a:r>
          </a:p>
        </p:txBody>
      </p:sp>
      <p:sp>
        <p:nvSpPr>
          <p:cNvPr id="51" name="ZoneTexte 50"/>
          <p:cNvSpPr txBox="1">
            <a:spLocks noChangeArrowheads="1"/>
          </p:cNvSpPr>
          <p:nvPr/>
        </p:nvSpPr>
        <p:spPr bwMode="auto">
          <a:xfrm>
            <a:off x="4133850" y="6127750"/>
            <a:ext cx="881063" cy="338138"/>
          </a:xfrm>
          <a:prstGeom prst="rect">
            <a:avLst/>
          </a:prstGeom>
          <a:noFill/>
          <a:ln w="9525">
            <a:noFill/>
            <a:miter lim="800000"/>
            <a:headEnd/>
            <a:tailEnd/>
          </a:ln>
        </p:spPr>
        <p:txBody>
          <a:bodyPr wrap="none">
            <a:spAutoFit/>
          </a:bodyPr>
          <a:lstStyle/>
          <a:p>
            <a:pPr algn="ctr"/>
            <a:r>
              <a:rPr lang="fr-FR" sz="800">
                <a:solidFill>
                  <a:srgbClr val="7B7B7B"/>
                </a:solidFill>
                <a:cs typeface="Arial" pitchFamily="34" charset="0"/>
              </a:rPr>
              <a:t>Extra-curricular</a:t>
            </a:r>
          </a:p>
          <a:p>
            <a:pPr algn="ctr"/>
            <a:r>
              <a:rPr lang="fr-FR" sz="800">
                <a:solidFill>
                  <a:srgbClr val="7B7B7B"/>
                </a:solidFill>
                <a:cs typeface="Arial" pitchFamily="34" charset="0"/>
              </a:rPr>
              <a:t>Activities</a:t>
            </a:r>
          </a:p>
        </p:txBody>
      </p:sp>
      <p:sp>
        <p:nvSpPr>
          <p:cNvPr id="52" name="ZoneTexte 51"/>
          <p:cNvSpPr txBox="1">
            <a:spLocks noChangeArrowheads="1"/>
          </p:cNvSpPr>
          <p:nvPr/>
        </p:nvSpPr>
        <p:spPr bwMode="auto">
          <a:xfrm>
            <a:off x="5402263" y="5646738"/>
            <a:ext cx="717550" cy="339725"/>
          </a:xfrm>
          <a:prstGeom prst="rect">
            <a:avLst/>
          </a:prstGeom>
          <a:noFill/>
          <a:ln w="9525">
            <a:noFill/>
            <a:miter lim="800000"/>
            <a:headEnd/>
            <a:tailEnd/>
          </a:ln>
        </p:spPr>
        <p:txBody>
          <a:bodyPr wrap="none">
            <a:spAutoFit/>
          </a:bodyPr>
          <a:lstStyle/>
          <a:p>
            <a:r>
              <a:rPr lang="fr-FR" sz="800">
                <a:solidFill>
                  <a:srgbClr val="7B7B7B"/>
                </a:solidFill>
                <a:cs typeface="Arial" pitchFamily="34" charset="0"/>
              </a:rPr>
              <a:t>Other Local</a:t>
            </a:r>
          </a:p>
          <a:p>
            <a:r>
              <a:rPr lang="fr-FR" sz="800">
                <a:solidFill>
                  <a:srgbClr val="7B7B7B"/>
                </a:solidFill>
                <a:cs typeface="Arial" pitchFamily="34" charset="0"/>
              </a:rPr>
              <a:t>Actors</a:t>
            </a:r>
          </a:p>
        </p:txBody>
      </p:sp>
      <p:sp>
        <p:nvSpPr>
          <p:cNvPr id="53" name="ZoneTexte 52"/>
          <p:cNvSpPr txBox="1">
            <a:spLocks noChangeArrowheads="1"/>
          </p:cNvSpPr>
          <p:nvPr/>
        </p:nvSpPr>
        <p:spPr bwMode="auto">
          <a:xfrm>
            <a:off x="1423988" y="3970338"/>
            <a:ext cx="1131887" cy="461962"/>
          </a:xfrm>
          <a:prstGeom prst="rect">
            <a:avLst/>
          </a:prstGeom>
          <a:noFill/>
          <a:ln w="9525">
            <a:noFill/>
            <a:miter lim="800000"/>
            <a:headEnd/>
            <a:tailEnd/>
          </a:ln>
        </p:spPr>
        <p:txBody>
          <a:bodyPr wrap="none">
            <a:spAutoFit/>
          </a:bodyPr>
          <a:lstStyle/>
          <a:p>
            <a:pPr algn="ctr"/>
            <a:r>
              <a:rPr lang="fr-FR" sz="1200" b="1">
                <a:solidFill>
                  <a:srgbClr val="FFC000"/>
                </a:solidFill>
              </a:rPr>
              <a:t>Local</a:t>
            </a:r>
          </a:p>
          <a:p>
            <a:pPr algn="ctr"/>
            <a:r>
              <a:rPr lang="fr-FR" sz="1200" b="1">
                <a:solidFill>
                  <a:srgbClr val="FFC000"/>
                </a:solidFill>
              </a:rPr>
              <a:t>stakeholders</a:t>
            </a:r>
          </a:p>
        </p:txBody>
      </p:sp>
      <p:sp>
        <p:nvSpPr>
          <p:cNvPr id="55" name="Ellipse 54"/>
          <p:cNvSpPr/>
          <p:nvPr/>
        </p:nvSpPr>
        <p:spPr>
          <a:xfrm>
            <a:off x="3876675" y="3133725"/>
            <a:ext cx="55563" cy="555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56" name="Ellipse 55"/>
          <p:cNvSpPr/>
          <p:nvPr/>
        </p:nvSpPr>
        <p:spPr>
          <a:xfrm>
            <a:off x="3702050" y="3203575"/>
            <a:ext cx="55563" cy="555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57" name="Ellipse 56"/>
          <p:cNvSpPr/>
          <p:nvPr/>
        </p:nvSpPr>
        <p:spPr>
          <a:xfrm>
            <a:off x="3517900" y="2998788"/>
            <a:ext cx="55563" cy="55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58" name="Ellipse 57"/>
          <p:cNvSpPr/>
          <p:nvPr/>
        </p:nvSpPr>
        <p:spPr>
          <a:xfrm>
            <a:off x="3319463" y="3757613"/>
            <a:ext cx="55562" cy="55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59" name="Ellipse 58"/>
          <p:cNvSpPr/>
          <p:nvPr/>
        </p:nvSpPr>
        <p:spPr>
          <a:xfrm>
            <a:off x="3170238" y="3646488"/>
            <a:ext cx="55562" cy="571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60" name="Ellipse 59"/>
          <p:cNvSpPr/>
          <p:nvPr/>
        </p:nvSpPr>
        <p:spPr>
          <a:xfrm>
            <a:off x="2922588" y="3732213"/>
            <a:ext cx="55562" cy="55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61" name="Ellipse 60"/>
          <p:cNvSpPr/>
          <p:nvPr/>
        </p:nvSpPr>
        <p:spPr>
          <a:xfrm>
            <a:off x="2982913" y="4264025"/>
            <a:ext cx="55562" cy="555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62" name="Ellipse 61"/>
          <p:cNvSpPr/>
          <p:nvPr/>
        </p:nvSpPr>
        <p:spPr>
          <a:xfrm>
            <a:off x="2749550" y="4232275"/>
            <a:ext cx="55563" cy="555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63" name="Ellipse 62"/>
          <p:cNvSpPr/>
          <p:nvPr/>
        </p:nvSpPr>
        <p:spPr>
          <a:xfrm>
            <a:off x="2862263" y="4395788"/>
            <a:ext cx="55562" cy="55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64" name="Ellipse 63"/>
          <p:cNvSpPr/>
          <p:nvPr/>
        </p:nvSpPr>
        <p:spPr>
          <a:xfrm>
            <a:off x="2660650" y="4462463"/>
            <a:ext cx="55563" cy="55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65" name="Ellipse 64"/>
          <p:cNvSpPr/>
          <p:nvPr/>
        </p:nvSpPr>
        <p:spPr>
          <a:xfrm>
            <a:off x="2447925" y="5040313"/>
            <a:ext cx="55563" cy="55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66" name="Ellipse 65"/>
          <p:cNvSpPr/>
          <p:nvPr/>
        </p:nvSpPr>
        <p:spPr>
          <a:xfrm>
            <a:off x="2628900" y="4951413"/>
            <a:ext cx="55563" cy="55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67" name="Ellipse 66"/>
          <p:cNvSpPr/>
          <p:nvPr/>
        </p:nvSpPr>
        <p:spPr>
          <a:xfrm>
            <a:off x="2763838" y="5078413"/>
            <a:ext cx="55562" cy="55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68" name="Ellipse 67"/>
          <p:cNvSpPr/>
          <p:nvPr/>
        </p:nvSpPr>
        <p:spPr>
          <a:xfrm>
            <a:off x="2962275" y="4979988"/>
            <a:ext cx="55563" cy="55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69" name="Ellipse 68"/>
          <p:cNvSpPr/>
          <p:nvPr/>
        </p:nvSpPr>
        <p:spPr>
          <a:xfrm>
            <a:off x="3281363" y="5595938"/>
            <a:ext cx="55562" cy="55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70" name="Ellipse 69"/>
          <p:cNvSpPr/>
          <p:nvPr/>
        </p:nvSpPr>
        <p:spPr>
          <a:xfrm>
            <a:off x="3008313" y="5514975"/>
            <a:ext cx="55562" cy="555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71" name="Ellipse 70"/>
          <p:cNvSpPr/>
          <p:nvPr/>
        </p:nvSpPr>
        <p:spPr>
          <a:xfrm>
            <a:off x="2778125" y="5543550"/>
            <a:ext cx="55563" cy="555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72" name="Ellipse 71"/>
          <p:cNvSpPr/>
          <p:nvPr/>
        </p:nvSpPr>
        <p:spPr>
          <a:xfrm>
            <a:off x="4056063" y="6121400"/>
            <a:ext cx="55562" cy="555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73" name="Ellipse 72"/>
          <p:cNvSpPr/>
          <p:nvPr/>
        </p:nvSpPr>
        <p:spPr>
          <a:xfrm>
            <a:off x="3906838" y="6153150"/>
            <a:ext cx="55562" cy="555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74" name="Ellipse 73"/>
          <p:cNvSpPr/>
          <p:nvPr/>
        </p:nvSpPr>
        <p:spPr>
          <a:xfrm>
            <a:off x="3757613" y="6254750"/>
            <a:ext cx="55562" cy="555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75" name="Ellipse 74"/>
          <p:cNvSpPr/>
          <p:nvPr/>
        </p:nvSpPr>
        <p:spPr>
          <a:xfrm>
            <a:off x="5014913" y="6235700"/>
            <a:ext cx="55562" cy="555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76" name="Ellipse 75"/>
          <p:cNvSpPr/>
          <p:nvPr/>
        </p:nvSpPr>
        <p:spPr>
          <a:xfrm>
            <a:off x="5341938" y="6167438"/>
            <a:ext cx="55562" cy="55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77" name="Ellipse 76"/>
          <p:cNvSpPr/>
          <p:nvPr/>
        </p:nvSpPr>
        <p:spPr>
          <a:xfrm>
            <a:off x="5400675" y="6067425"/>
            <a:ext cx="55563" cy="555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78" name="Ellipse 77"/>
          <p:cNvSpPr/>
          <p:nvPr/>
        </p:nvSpPr>
        <p:spPr>
          <a:xfrm>
            <a:off x="5575300" y="6094413"/>
            <a:ext cx="55563" cy="55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79" name="Ellipse 78"/>
          <p:cNvSpPr/>
          <p:nvPr/>
        </p:nvSpPr>
        <p:spPr>
          <a:xfrm>
            <a:off x="5486400" y="5545138"/>
            <a:ext cx="55563" cy="55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80" name="Ellipse 79"/>
          <p:cNvSpPr/>
          <p:nvPr/>
        </p:nvSpPr>
        <p:spPr>
          <a:xfrm>
            <a:off x="5654675" y="5430838"/>
            <a:ext cx="55563" cy="55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81" name="ZoneTexte 80"/>
          <p:cNvSpPr txBox="1"/>
          <p:nvPr/>
        </p:nvSpPr>
        <p:spPr>
          <a:xfrm>
            <a:off x="6097588" y="1266825"/>
            <a:ext cx="871537" cy="506413"/>
          </a:xfrm>
          <a:prstGeom prst="rect">
            <a:avLst/>
          </a:prstGeom>
          <a:noFill/>
        </p:spPr>
        <p:txBody>
          <a:bodyPr wrap="none">
            <a:spAutoFit/>
          </a:bodyPr>
          <a:lstStyle/>
          <a:p>
            <a:pPr algn="ctr" defTabSz="957816" fontAlgn="auto">
              <a:spcBef>
                <a:spcPts val="0"/>
              </a:spcBef>
              <a:spcAft>
                <a:spcPts val="0"/>
              </a:spcAft>
              <a:defRPr/>
            </a:pPr>
            <a:r>
              <a:rPr lang="fr-FR" sz="900" b="1" dirty="0">
                <a:solidFill>
                  <a:schemeClr val="bg1"/>
                </a:solidFill>
                <a:effectLst>
                  <a:outerShdw blurRad="63500" sx="102000" sy="102000" algn="ctr" rotWithShape="0">
                    <a:prstClr val="black">
                      <a:alpha val="40000"/>
                    </a:prstClr>
                  </a:outerShdw>
                </a:effectLst>
                <a:cs typeface="Arial" pitchFamily="34" charset="0"/>
              </a:rPr>
              <a:t>Independent</a:t>
            </a:r>
          </a:p>
          <a:p>
            <a:pPr algn="ctr" defTabSz="957816" fontAlgn="auto">
              <a:spcBef>
                <a:spcPts val="0"/>
              </a:spcBef>
              <a:spcAft>
                <a:spcPts val="0"/>
              </a:spcAft>
              <a:defRPr/>
            </a:pPr>
            <a:r>
              <a:rPr lang="fr-FR" sz="900" b="1" dirty="0" err="1">
                <a:solidFill>
                  <a:schemeClr val="bg1"/>
                </a:solidFill>
                <a:effectLst>
                  <a:outerShdw blurRad="63500" sx="102000" sy="102000" algn="ctr" rotWithShape="0">
                    <a:prstClr val="black">
                      <a:alpha val="40000"/>
                    </a:prstClr>
                  </a:outerShdw>
                </a:effectLst>
                <a:cs typeface="Arial" pitchFamily="34" charset="0"/>
              </a:rPr>
              <a:t>Scientific</a:t>
            </a:r>
            <a:endParaRPr lang="fr-FR" sz="900" b="1" dirty="0">
              <a:solidFill>
                <a:schemeClr val="bg1"/>
              </a:solidFill>
              <a:effectLst>
                <a:outerShdw blurRad="63500" sx="102000" sy="102000" algn="ctr" rotWithShape="0">
                  <a:prstClr val="black">
                    <a:alpha val="40000"/>
                  </a:prstClr>
                </a:outerShdw>
              </a:effectLst>
              <a:cs typeface="Arial" pitchFamily="34" charset="0"/>
            </a:endParaRPr>
          </a:p>
          <a:p>
            <a:pPr algn="ctr" defTabSz="957816" fontAlgn="auto">
              <a:spcBef>
                <a:spcPts val="0"/>
              </a:spcBef>
              <a:spcAft>
                <a:spcPts val="0"/>
              </a:spcAft>
              <a:defRPr/>
            </a:pPr>
            <a:r>
              <a:rPr lang="fr-FR" sz="900" b="1" dirty="0" err="1">
                <a:solidFill>
                  <a:schemeClr val="bg1"/>
                </a:solidFill>
                <a:effectLst>
                  <a:outerShdw blurRad="63500" sx="102000" sy="102000" algn="ctr" rotWithShape="0">
                    <a:prstClr val="black">
                      <a:alpha val="40000"/>
                    </a:prstClr>
                  </a:outerShdw>
                </a:effectLst>
                <a:cs typeface="Arial" pitchFamily="34" charset="0"/>
              </a:rPr>
              <a:t>Committee</a:t>
            </a:r>
            <a:endParaRPr lang="fr-FR" sz="900" b="1" dirty="0">
              <a:solidFill>
                <a:schemeClr val="bg1"/>
              </a:solidFill>
              <a:effectLst>
                <a:outerShdw blurRad="63500" sx="102000" sy="102000" algn="ctr" rotWithShape="0">
                  <a:prstClr val="black">
                    <a:alpha val="40000"/>
                  </a:prstClr>
                </a:outerShdw>
              </a:effectLst>
              <a:cs typeface="Arial" pitchFamily="34" charset="0"/>
            </a:endParaRPr>
          </a:p>
        </p:txBody>
      </p:sp>
      <p:sp>
        <p:nvSpPr>
          <p:cNvPr id="82" name="ZoneTexte 81"/>
          <p:cNvSpPr txBox="1"/>
          <p:nvPr/>
        </p:nvSpPr>
        <p:spPr>
          <a:xfrm>
            <a:off x="7265988" y="1539875"/>
            <a:ext cx="909637" cy="368300"/>
          </a:xfrm>
          <a:prstGeom prst="rect">
            <a:avLst/>
          </a:prstGeom>
          <a:noFill/>
        </p:spPr>
        <p:txBody>
          <a:bodyPr wrap="none">
            <a:spAutoFit/>
          </a:bodyPr>
          <a:lstStyle/>
          <a:p>
            <a:pPr algn="ctr" defTabSz="957816" fontAlgn="auto">
              <a:spcBef>
                <a:spcPts val="0"/>
              </a:spcBef>
              <a:spcAft>
                <a:spcPts val="0"/>
              </a:spcAft>
              <a:defRPr/>
            </a:pPr>
            <a:r>
              <a:rPr lang="fr-FR" sz="900" b="1" dirty="0" err="1">
                <a:solidFill>
                  <a:schemeClr val="bg1"/>
                </a:solidFill>
                <a:effectLst>
                  <a:outerShdw blurRad="63500" sx="102000" sy="102000" algn="ctr" rotWithShape="0">
                    <a:prstClr val="black">
                      <a:alpha val="40000"/>
                    </a:prstClr>
                  </a:outerShdw>
                </a:effectLst>
                <a:cs typeface="Arial" pitchFamily="34" charset="0"/>
              </a:rPr>
              <a:t>Institutionnal</a:t>
            </a:r>
            <a:endParaRPr lang="fr-FR" sz="900" b="1" dirty="0">
              <a:solidFill>
                <a:schemeClr val="bg1"/>
              </a:solidFill>
              <a:effectLst>
                <a:outerShdw blurRad="63500" sx="102000" sy="102000" algn="ctr" rotWithShape="0">
                  <a:prstClr val="black">
                    <a:alpha val="40000"/>
                  </a:prstClr>
                </a:outerShdw>
              </a:effectLst>
              <a:cs typeface="Arial" pitchFamily="34" charset="0"/>
            </a:endParaRPr>
          </a:p>
          <a:p>
            <a:pPr algn="ctr" defTabSz="957816" fontAlgn="auto">
              <a:spcBef>
                <a:spcPts val="0"/>
              </a:spcBef>
              <a:spcAft>
                <a:spcPts val="0"/>
              </a:spcAft>
              <a:defRPr/>
            </a:pPr>
            <a:r>
              <a:rPr lang="fr-FR" sz="900" b="1" dirty="0">
                <a:solidFill>
                  <a:schemeClr val="bg1"/>
                </a:solidFill>
                <a:effectLst>
                  <a:outerShdw blurRad="63500" sx="102000" sy="102000" algn="ctr" rotWithShape="0">
                    <a:prstClr val="black">
                      <a:alpha val="40000"/>
                    </a:prstClr>
                  </a:outerShdw>
                </a:effectLst>
                <a:cs typeface="Arial" pitchFamily="34" charset="0"/>
              </a:rPr>
              <a:t>Support</a:t>
            </a:r>
          </a:p>
        </p:txBody>
      </p:sp>
      <p:sp>
        <p:nvSpPr>
          <p:cNvPr id="83" name="ZoneTexte 82"/>
          <p:cNvSpPr txBox="1"/>
          <p:nvPr/>
        </p:nvSpPr>
        <p:spPr>
          <a:xfrm>
            <a:off x="8001000" y="2395538"/>
            <a:ext cx="720725" cy="614362"/>
          </a:xfrm>
          <a:prstGeom prst="rect">
            <a:avLst/>
          </a:prstGeom>
          <a:noFill/>
        </p:spPr>
        <p:txBody>
          <a:bodyPr wrap="none">
            <a:spAutoFit/>
          </a:bodyPr>
          <a:lstStyle/>
          <a:p>
            <a:pPr algn="ctr" defTabSz="957816" fontAlgn="auto">
              <a:spcBef>
                <a:spcPts val="0"/>
              </a:spcBef>
              <a:spcAft>
                <a:spcPts val="0"/>
              </a:spcAft>
              <a:defRPr/>
            </a:pPr>
            <a:r>
              <a:rPr lang="fr-FR" sz="900" b="1" dirty="0" err="1">
                <a:solidFill>
                  <a:schemeClr val="bg1"/>
                </a:solidFill>
                <a:effectLst>
                  <a:outerShdw blurRad="63500" sx="102000" sy="102000" algn="ctr" rotWithShape="0">
                    <a:prstClr val="black">
                      <a:alpha val="40000"/>
                    </a:prstClr>
                  </a:outerShdw>
                </a:effectLst>
                <a:cs typeface="Arial" pitchFamily="34" charset="0"/>
              </a:rPr>
              <a:t>Private</a:t>
            </a:r>
            <a:endParaRPr lang="fr-FR" sz="900" b="1" dirty="0">
              <a:solidFill>
                <a:schemeClr val="bg1"/>
              </a:solidFill>
              <a:effectLst>
                <a:outerShdw blurRad="63500" sx="102000" sy="102000" algn="ctr" rotWithShape="0">
                  <a:prstClr val="black">
                    <a:alpha val="40000"/>
                  </a:prstClr>
                </a:outerShdw>
              </a:effectLst>
              <a:cs typeface="Arial" pitchFamily="34" charset="0"/>
            </a:endParaRPr>
          </a:p>
          <a:p>
            <a:pPr algn="ctr" defTabSz="957816" fontAlgn="auto">
              <a:spcBef>
                <a:spcPts val="0"/>
              </a:spcBef>
              <a:spcAft>
                <a:spcPts val="0"/>
              </a:spcAft>
              <a:defRPr/>
            </a:pPr>
            <a:r>
              <a:rPr lang="fr-FR" sz="900" b="1" dirty="0" err="1">
                <a:solidFill>
                  <a:schemeClr val="bg1"/>
                </a:solidFill>
                <a:effectLst>
                  <a:outerShdw blurRad="63500" sx="102000" sy="102000" algn="ctr" rotWithShape="0">
                    <a:prstClr val="black">
                      <a:alpha val="40000"/>
                    </a:prstClr>
                  </a:outerShdw>
                </a:effectLst>
                <a:cs typeface="Arial" pitchFamily="34" charset="0"/>
              </a:rPr>
              <a:t>Partners</a:t>
            </a:r>
            <a:endParaRPr lang="fr-FR" sz="900" b="1" dirty="0">
              <a:solidFill>
                <a:schemeClr val="bg1"/>
              </a:solidFill>
              <a:effectLst>
                <a:outerShdw blurRad="63500" sx="102000" sy="102000" algn="ctr" rotWithShape="0">
                  <a:prstClr val="black">
                    <a:alpha val="40000"/>
                  </a:prstClr>
                </a:outerShdw>
              </a:effectLst>
              <a:cs typeface="Arial" pitchFamily="34" charset="0"/>
            </a:endParaRPr>
          </a:p>
          <a:p>
            <a:pPr algn="ctr" defTabSz="957816" fontAlgn="auto">
              <a:spcBef>
                <a:spcPts val="0"/>
              </a:spcBef>
              <a:spcAft>
                <a:spcPts val="0"/>
              </a:spcAft>
              <a:defRPr/>
            </a:pPr>
            <a:r>
              <a:rPr lang="fr-FR" sz="800" b="1" dirty="0">
                <a:solidFill>
                  <a:schemeClr val="bg1"/>
                </a:solidFill>
                <a:effectLst>
                  <a:outerShdw blurRad="63500" sx="102000" sy="102000" algn="ctr" rotWithShape="0">
                    <a:prstClr val="black">
                      <a:alpha val="40000"/>
                    </a:prstClr>
                  </a:outerShdw>
                </a:effectLst>
                <a:cs typeface="Arial" pitchFamily="34" charset="0"/>
              </a:rPr>
              <a:t>(Sponsors,</a:t>
            </a:r>
          </a:p>
          <a:p>
            <a:pPr algn="ctr" defTabSz="957816" fontAlgn="auto">
              <a:spcBef>
                <a:spcPts val="0"/>
              </a:spcBef>
              <a:spcAft>
                <a:spcPts val="0"/>
              </a:spcAft>
              <a:defRPr/>
            </a:pPr>
            <a:r>
              <a:rPr lang="fr-FR" sz="800" b="1" dirty="0" err="1" smtClean="0">
                <a:solidFill>
                  <a:schemeClr val="bg1"/>
                </a:solidFill>
                <a:effectLst>
                  <a:outerShdw blurRad="63500" sx="102000" sy="102000" algn="ctr" rotWithShape="0">
                    <a:prstClr val="black">
                      <a:alpha val="40000"/>
                    </a:prstClr>
                  </a:outerShdw>
                </a:effectLst>
                <a:cs typeface="Arial" pitchFamily="34" charset="0"/>
              </a:rPr>
              <a:t>NGOs</a:t>
            </a:r>
            <a:r>
              <a:rPr lang="fr-FR" sz="800" b="1" dirty="0">
                <a:solidFill>
                  <a:schemeClr val="bg1"/>
                </a:solidFill>
                <a:effectLst>
                  <a:outerShdw blurRad="63500" sx="102000" sy="102000" algn="ctr" rotWithShape="0">
                    <a:prstClr val="black">
                      <a:alpha val="40000"/>
                    </a:prstClr>
                  </a:outerShdw>
                </a:effectLst>
                <a:cs typeface="Arial" pitchFamily="34" charset="0"/>
              </a:rPr>
              <a:t>...)</a:t>
            </a:r>
          </a:p>
        </p:txBody>
      </p:sp>
      <p:sp>
        <p:nvSpPr>
          <p:cNvPr id="84" name="ZoneTexte 83"/>
          <p:cNvSpPr txBox="1"/>
          <p:nvPr/>
        </p:nvSpPr>
        <p:spPr>
          <a:xfrm>
            <a:off x="6364288" y="2576513"/>
            <a:ext cx="1087437" cy="568325"/>
          </a:xfrm>
          <a:prstGeom prst="rect">
            <a:avLst/>
          </a:prstGeom>
          <a:noFill/>
        </p:spPr>
        <p:txBody>
          <a:bodyPr wrap="none">
            <a:spAutoFit/>
          </a:bodyPr>
          <a:lstStyle/>
          <a:p>
            <a:pPr algn="ctr" defTabSz="957816" fontAlgn="auto">
              <a:spcBef>
                <a:spcPts val="0"/>
              </a:spcBef>
              <a:spcAft>
                <a:spcPts val="0"/>
              </a:spcAft>
              <a:defRPr/>
            </a:pPr>
            <a:r>
              <a:rPr lang="fr-FR" sz="1300" b="1" dirty="0">
                <a:solidFill>
                  <a:schemeClr val="bg1"/>
                </a:solidFill>
                <a:effectLst>
                  <a:outerShdw blurRad="63500" sx="102000" sy="102000" algn="ctr" rotWithShape="0">
                    <a:prstClr val="black">
                      <a:alpha val="40000"/>
                    </a:prstClr>
                  </a:outerShdw>
                </a:effectLst>
                <a:cs typeface="Arial" pitchFamily="34" charset="0"/>
              </a:rPr>
              <a:t>EPODE</a:t>
            </a:r>
          </a:p>
          <a:p>
            <a:pPr algn="ctr" defTabSz="957816" fontAlgn="auto">
              <a:spcBef>
                <a:spcPts val="0"/>
              </a:spcBef>
              <a:spcAft>
                <a:spcPts val="0"/>
              </a:spcAft>
              <a:defRPr/>
            </a:pPr>
            <a:r>
              <a:rPr lang="fr-FR" sz="900" b="1" dirty="0">
                <a:solidFill>
                  <a:schemeClr val="bg1"/>
                </a:solidFill>
                <a:effectLst>
                  <a:outerShdw blurRad="63500" sx="102000" sy="102000" algn="ctr" rotWithShape="0">
                    <a:prstClr val="black">
                      <a:alpha val="40000"/>
                    </a:prstClr>
                  </a:outerShdw>
                </a:effectLst>
                <a:cs typeface="Arial" pitchFamily="34" charset="0"/>
              </a:rPr>
              <a:t>CENTRAL</a:t>
            </a:r>
            <a:br>
              <a:rPr lang="fr-FR" sz="900" b="1" dirty="0">
                <a:solidFill>
                  <a:schemeClr val="bg1"/>
                </a:solidFill>
                <a:effectLst>
                  <a:outerShdw blurRad="63500" sx="102000" sy="102000" algn="ctr" rotWithShape="0">
                    <a:prstClr val="black">
                      <a:alpha val="40000"/>
                    </a:prstClr>
                  </a:outerShdw>
                </a:effectLst>
                <a:cs typeface="Arial" pitchFamily="34" charset="0"/>
              </a:rPr>
            </a:br>
            <a:r>
              <a:rPr lang="fr-FR" sz="900" b="1" dirty="0">
                <a:solidFill>
                  <a:schemeClr val="bg1"/>
                </a:solidFill>
                <a:effectLst>
                  <a:outerShdw blurRad="63500" sx="102000" sy="102000" algn="ctr" rotWithShape="0">
                    <a:prstClr val="black">
                      <a:alpha val="40000"/>
                    </a:prstClr>
                  </a:outerShdw>
                </a:effectLst>
                <a:cs typeface="Arial" pitchFamily="34" charset="0"/>
              </a:rPr>
              <a:t>COORDINATION</a:t>
            </a:r>
          </a:p>
        </p:txBody>
      </p:sp>
      <p:sp>
        <p:nvSpPr>
          <p:cNvPr id="85" name="ZoneTexte 84"/>
          <p:cNvSpPr txBox="1"/>
          <p:nvPr/>
        </p:nvSpPr>
        <p:spPr>
          <a:xfrm>
            <a:off x="4908550" y="2789238"/>
            <a:ext cx="1089025" cy="568325"/>
          </a:xfrm>
          <a:prstGeom prst="rect">
            <a:avLst/>
          </a:prstGeom>
          <a:noFill/>
        </p:spPr>
        <p:txBody>
          <a:bodyPr wrap="none">
            <a:spAutoFit/>
          </a:bodyPr>
          <a:lstStyle/>
          <a:p>
            <a:pPr algn="ctr" defTabSz="957816" fontAlgn="auto">
              <a:spcBef>
                <a:spcPts val="0"/>
              </a:spcBef>
              <a:spcAft>
                <a:spcPts val="0"/>
              </a:spcAft>
              <a:defRPr/>
            </a:pPr>
            <a:r>
              <a:rPr lang="fr-FR" sz="1300" b="1" dirty="0">
                <a:solidFill>
                  <a:schemeClr val="bg1"/>
                </a:solidFill>
                <a:effectLst>
                  <a:outerShdw blurRad="63500" sx="102000" sy="102000" algn="ctr" rotWithShape="0">
                    <a:prstClr val="black">
                      <a:alpha val="40000"/>
                    </a:prstClr>
                  </a:outerShdw>
                </a:effectLst>
                <a:cs typeface="Arial" pitchFamily="34" charset="0"/>
              </a:rPr>
              <a:t>MAYOR </a:t>
            </a:r>
          </a:p>
          <a:p>
            <a:pPr algn="ctr" defTabSz="957816" fontAlgn="auto">
              <a:spcBef>
                <a:spcPts val="0"/>
              </a:spcBef>
              <a:spcAft>
                <a:spcPts val="0"/>
              </a:spcAft>
              <a:defRPr/>
            </a:pPr>
            <a:r>
              <a:rPr lang="fr-FR" sz="900" b="1" dirty="0" err="1">
                <a:solidFill>
                  <a:schemeClr val="bg1"/>
                </a:solidFill>
                <a:effectLst>
                  <a:outerShdw blurRad="63500" sx="102000" sy="102000" algn="ctr" rotWithShape="0">
                    <a:prstClr val="black">
                      <a:alpha val="40000"/>
                    </a:prstClr>
                  </a:outerShdw>
                </a:effectLst>
                <a:cs typeface="Arial" pitchFamily="34" charset="0"/>
              </a:rPr>
              <a:t>Elected</a:t>
            </a:r>
            <a:endParaRPr lang="fr-FR" sz="900" b="1" dirty="0">
              <a:solidFill>
                <a:schemeClr val="bg1"/>
              </a:solidFill>
              <a:effectLst>
                <a:outerShdw blurRad="63500" sx="102000" sy="102000" algn="ctr" rotWithShape="0">
                  <a:prstClr val="black">
                    <a:alpha val="40000"/>
                  </a:prstClr>
                </a:outerShdw>
              </a:effectLst>
              <a:cs typeface="Arial" pitchFamily="34" charset="0"/>
            </a:endParaRPr>
          </a:p>
          <a:p>
            <a:pPr algn="ctr" defTabSz="957816" fontAlgn="auto">
              <a:spcBef>
                <a:spcPts val="0"/>
              </a:spcBef>
              <a:spcAft>
                <a:spcPts val="0"/>
              </a:spcAft>
              <a:defRPr/>
            </a:pPr>
            <a:r>
              <a:rPr lang="fr-FR" sz="900" b="1" dirty="0" err="1">
                <a:solidFill>
                  <a:schemeClr val="bg1"/>
                </a:solidFill>
                <a:effectLst>
                  <a:outerShdw blurRad="63500" sx="102000" sy="102000" algn="ctr" rotWithShape="0">
                    <a:prstClr val="black">
                      <a:alpha val="40000"/>
                    </a:prstClr>
                  </a:outerShdw>
                </a:effectLst>
                <a:cs typeface="Arial" pitchFamily="34" charset="0"/>
              </a:rPr>
              <a:t>Representatives</a:t>
            </a:r>
            <a:endParaRPr lang="fr-FR" sz="900" b="1" dirty="0">
              <a:solidFill>
                <a:schemeClr val="bg1"/>
              </a:solidFill>
              <a:effectLst>
                <a:outerShdw blurRad="63500" sx="102000" sy="102000" algn="ctr" rotWithShape="0">
                  <a:prstClr val="black">
                    <a:alpha val="40000"/>
                  </a:prstClr>
                </a:outerShdw>
              </a:effectLst>
              <a:cs typeface="Arial" pitchFamily="34" charset="0"/>
            </a:endParaRPr>
          </a:p>
        </p:txBody>
      </p:sp>
      <p:sp>
        <p:nvSpPr>
          <p:cNvPr id="86" name="ZoneTexte 85"/>
          <p:cNvSpPr txBox="1"/>
          <p:nvPr/>
        </p:nvSpPr>
        <p:spPr>
          <a:xfrm>
            <a:off x="5694363" y="3873500"/>
            <a:ext cx="1044575" cy="692150"/>
          </a:xfrm>
          <a:prstGeom prst="rect">
            <a:avLst/>
          </a:prstGeom>
          <a:noFill/>
        </p:spPr>
        <p:txBody>
          <a:bodyPr wrap="none">
            <a:spAutoFit/>
          </a:bodyPr>
          <a:lstStyle/>
          <a:p>
            <a:pPr algn="ctr" defTabSz="957816" fontAlgn="auto">
              <a:spcBef>
                <a:spcPts val="0"/>
              </a:spcBef>
              <a:spcAft>
                <a:spcPts val="0"/>
              </a:spcAft>
              <a:defRPr/>
            </a:pPr>
            <a:r>
              <a:rPr lang="fr-FR" sz="1300" b="1" dirty="0">
                <a:solidFill>
                  <a:schemeClr val="bg1"/>
                </a:solidFill>
                <a:effectLst>
                  <a:outerShdw blurRad="63500" sx="102000" sy="102000" algn="ctr" rotWithShape="0">
                    <a:prstClr val="black">
                      <a:alpha val="40000"/>
                    </a:prstClr>
                  </a:outerShdw>
                </a:effectLst>
                <a:cs typeface="Arial" pitchFamily="34" charset="0"/>
              </a:rPr>
              <a:t>LOCAL</a:t>
            </a:r>
            <a:br>
              <a:rPr lang="fr-FR" sz="1300" b="1" dirty="0">
                <a:solidFill>
                  <a:schemeClr val="bg1"/>
                </a:solidFill>
                <a:effectLst>
                  <a:outerShdw blurRad="63500" sx="102000" sy="102000" algn="ctr" rotWithShape="0">
                    <a:prstClr val="black">
                      <a:alpha val="40000"/>
                    </a:prstClr>
                  </a:outerShdw>
                </a:effectLst>
                <a:cs typeface="Arial" pitchFamily="34" charset="0"/>
              </a:rPr>
            </a:br>
            <a:r>
              <a:rPr lang="fr-FR" sz="1300" b="1" dirty="0">
                <a:solidFill>
                  <a:schemeClr val="bg1"/>
                </a:solidFill>
                <a:effectLst>
                  <a:outerShdw blurRad="63500" sx="102000" sy="102000" algn="ctr" rotWithShape="0">
                    <a:prstClr val="black">
                      <a:alpha val="40000"/>
                    </a:prstClr>
                  </a:outerShdw>
                </a:effectLst>
                <a:cs typeface="Arial" pitchFamily="34" charset="0"/>
              </a:rPr>
              <a:t>PROJECT</a:t>
            </a:r>
            <a:br>
              <a:rPr lang="fr-FR" sz="1300" b="1" dirty="0">
                <a:solidFill>
                  <a:schemeClr val="bg1"/>
                </a:solidFill>
                <a:effectLst>
                  <a:outerShdw blurRad="63500" sx="102000" sy="102000" algn="ctr" rotWithShape="0">
                    <a:prstClr val="black">
                      <a:alpha val="40000"/>
                    </a:prstClr>
                  </a:outerShdw>
                </a:effectLst>
                <a:cs typeface="Arial" pitchFamily="34" charset="0"/>
              </a:rPr>
            </a:br>
            <a:r>
              <a:rPr lang="fr-FR" sz="1300" b="1" dirty="0">
                <a:solidFill>
                  <a:schemeClr val="bg1"/>
                </a:solidFill>
                <a:effectLst>
                  <a:outerShdw blurRad="63500" sx="102000" sy="102000" algn="ctr" rotWithShape="0">
                    <a:prstClr val="black">
                      <a:alpha val="40000"/>
                    </a:prstClr>
                  </a:outerShdw>
                </a:effectLst>
                <a:cs typeface="Arial" pitchFamily="34" charset="0"/>
              </a:rPr>
              <a:t>MANAGER</a:t>
            </a:r>
            <a:endParaRPr lang="fr-FR" sz="900" b="1" dirty="0">
              <a:solidFill>
                <a:schemeClr val="bg1"/>
              </a:solidFill>
              <a:effectLst>
                <a:outerShdw blurRad="63500" sx="102000" sy="102000" algn="ctr" rotWithShape="0">
                  <a:prstClr val="black">
                    <a:alpha val="40000"/>
                  </a:prstClr>
                </a:outerShdw>
              </a:effectLst>
              <a:cs typeface="Arial" pitchFamily="34" charset="0"/>
            </a:endParaRPr>
          </a:p>
        </p:txBody>
      </p:sp>
      <p:sp>
        <p:nvSpPr>
          <p:cNvPr id="87" name="ZoneTexte 86"/>
          <p:cNvSpPr txBox="1"/>
          <p:nvPr/>
        </p:nvSpPr>
        <p:spPr>
          <a:xfrm>
            <a:off x="3992563" y="4257675"/>
            <a:ext cx="1258887" cy="738188"/>
          </a:xfrm>
          <a:prstGeom prst="rect">
            <a:avLst/>
          </a:prstGeom>
          <a:noFill/>
        </p:spPr>
        <p:txBody>
          <a:bodyPr wrap="none">
            <a:spAutoFit/>
          </a:bodyPr>
          <a:lstStyle/>
          <a:p>
            <a:pPr algn="ctr" defTabSz="957816" fontAlgn="auto">
              <a:spcBef>
                <a:spcPts val="0"/>
              </a:spcBef>
              <a:spcAft>
                <a:spcPts val="0"/>
              </a:spcAft>
              <a:defRPr/>
            </a:pPr>
            <a:r>
              <a:rPr lang="fr-FR" sz="1400" b="1" dirty="0">
                <a:solidFill>
                  <a:schemeClr val="bg1"/>
                </a:solidFill>
                <a:effectLst>
                  <a:outerShdw blurRad="63500" sx="102000" sy="102000" algn="ctr" rotWithShape="0">
                    <a:prstClr val="black">
                      <a:alpha val="40000"/>
                    </a:prstClr>
                  </a:outerShdw>
                </a:effectLst>
                <a:cs typeface="Arial" pitchFamily="34" charset="0"/>
              </a:rPr>
              <a:t>LOCAL</a:t>
            </a:r>
          </a:p>
          <a:p>
            <a:pPr algn="ctr" defTabSz="957816" fontAlgn="auto">
              <a:spcBef>
                <a:spcPts val="0"/>
              </a:spcBef>
              <a:spcAft>
                <a:spcPts val="0"/>
              </a:spcAft>
              <a:defRPr/>
            </a:pPr>
            <a:r>
              <a:rPr lang="fr-FR" sz="1400" b="1" dirty="0">
                <a:solidFill>
                  <a:schemeClr val="bg1"/>
                </a:solidFill>
                <a:effectLst>
                  <a:outerShdw blurRad="63500" sx="102000" sy="102000" algn="ctr" rotWithShape="0">
                    <a:prstClr val="black">
                      <a:alpha val="40000"/>
                    </a:prstClr>
                  </a:outerShdw>
                </a:effectLst>
                <a:cs typeface="Arial" pitchFamily="34" charset="0"/>
              </a:rPr>
              <a:t>STEERING</a:t>
            </a:r>
          </a:p>
          <a:p>
            <a:pPr algn="ctr" defTabSz="957816" fontAlgn="auto">
              <a:spcBef>
                <a:spcPts val="0"/>
              </a:spcBef>
              <a:spcAft>
                <a:spcPts val="0"/>
              </a:spcAft>
              <a:defRPr/>
            </a:pPr>
            <a:r>
              <a:rPr lang="fr-FR" sz="1400" b="1" dirty="0">
                <a:solidFill>
                  <a:schemeClr val="bg1"/>
                </a:solidFill>
                <a:effectLst>
                  <a:outerShdw blurRad="63500" sx="102000" sy="102000" algn="ctr" rotWithShape="0">
                    <a:prstClr val="black">
                      <a:alpha val="40000"/>
                    </a:prstClr>
                  </a:outerShdw>
                </a:effectLst>
                <a:cs typeface="Arial" pitchFamily="34" charset="0"/>
              </a:rPr>
              <a:t>COMMITTEE</a:t>
            </a:r>
            <a:endParaRPr lang="fr-FR" sz="1000" b="1" dirty="0">
              <a:solidFill>
                <a:schemeClr val="bg1"/>
              </a:solidFill>
              <a:effectLst>
                <a:outerShdw blurRad="63500" sx="102000" sy="102000" algn="ctr" rotWithShape="0">
                  <a:prstClr val="black">
                    <a:alpha val="40000"/>
                  </a:prstClr>
                </a:outerShdw>
              </a:effectLst>
              <a:cs typeface="Arial" pitchFamily="34" charset="0"/>
            </a:endParaRPr>
          </a:p>
        </p:txBody>
      </p:sp>
      <p:sp>
        <p:nvSpPr>
          <p:cNvPr id="4" name="Accolade ouvrante 3"/>
          <p:cNvSpPr/>
          <p:nvPr/>
        </p:nvSpPr>
        <p:spPr>
          <a:xfrm>
            <a:off x="1041400" y="838200"/>
            <a:ext cx="206248" cy="18034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Accolade ouvrante 4"/>
          <p:cNvSpPr/>
          <p:nvPr/>
        </p:nvSpPr>
        <p:spPr>
          <a:xfrm>
            <a:off x="787400" y="2692400"/>
            <a:ext cx="558800" cy="35814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 name="ZoneTexte 5"/>
          <p:cNvSpPr txBox="1"/>
          <p:nvPr/>
        </p:nvSpPr>
        <p:spPr>
          <a:xfrm>
            <a:off x="76200" y="1422400"/>
            <a:ext cx="1016000" cy="677108"/>
          </a:xfrm>
          <a:prstGeom prst="rect">
            <a:avLst/>
          </a:prstGeom>
          <a:noFill/>
        </p:spPr>
        <p:txBody>
          <a:bodyPr wrap="square" rtlCol="0">
            <a:spAutoFit/>
          </a:bodyPr>
          <a:lstStyle/>
          <a:p>
            <a:pPr algn="ctr"/>
            <a:r>
              <a:rPr lang="fr-FR" dirty="0" smtClean="0"/>
              <a:t>Central </a:t>
            </a:r>
            <a:r>
              <a:rPr lang="fr-FR" dirty="0" err="1" smtClean="0"/>
              <a:t>level</a:t>
            </a:r>
            <a:endParaRPr lang="fr-FR" dirty="0"/>
          </a:p>
        </p:txBody>
      </p:sp>
      <p:sp>
        <p:nvSpPr>
          <p:cNvPr id="88" name="ZoneTexte 87"/>
          <p:cNvSpPr txBox="1"/>
          <p:nvPr/>
        </p:nvSpPr>
        <p:spPr>
          <a:xfrm>
            <a:off x="-228600" y="4089400"/>
            <a:ext cx="1549400" cy="677108"/>
          </a:xfrm>
          <a:prstGeom prst="rect">
            <a:avLst/>
          </a:prstGeom>
          <a:noFill/>
        </p:spPr>
        <p:txBody>
          <a:bodyPr wrap="square" rtlCol="0">
            <a:spAutoFit/>
          </a:bodyPr>
          <a:lstStyle/>
          <a:p>
            <a:pPr algn="ctr"/>
            <a:r>
              <a:rPr lang="fr-FR" dirty="0" smtClean="0"/>
              <a:t>Local </a:t>
            </a:r>
          </a:p>
          <a:p>
            <a:pPr algn="ctr"/>
            <a:r>
              <a:rPr lang="fr-FR" dirty="0" err="1" smtClean="0"/>
              <a:t>level</a:t>
            </a:r>
            <a:endParaRPr lang="fr-FR" dirty="0"/>
          </a:p>
        </p:txBody>
      </p:sp>
      <p:pic>
        <p:nvPicPr>
          <p:cNvPr id="89" name="Picture 1" descr="C:\_Clients\PPT\proteine-ppt\ATLANTA\PPT\preparation\bande_haut_verte.jpg"/>
          <p:cNvPicPr>
            <a:picLocks noChangeAspect="1" noChangeArrowheads="1"/>
          </p:cNvPicPr>
          <p:nvPr/>
        </p:nvPicPr>
        <p:blipFill>
          <a:blip r:embed="rId21" cstate="print"/>
          <a:srcRect l="7869"/>
          <a:stretch>
            <a:fillRect/>
          </a:stretch>
        </p:blipFill>
        <p:spPr bwMode="auto">
          <a:xfrm>
            <a:off x="4419600" y="158447"/>
            <a:ext cx="4724400" cy="547200"/>
          </a:xfrm>
          <a:prstGeom prst="rect">
            <a:avLst/>
          </a:prstGeom>
          <a:noFill/>
        </p:spPr>
      </p:pic>
    </p:spTree>
    <p:extLst>
      <p:ext uri="{BB962C8B-B14F-4D97-AF65-F5344CB8AC3E}">
        <p14:creationId xmlns:p14="http://schemas.microsoft.com/office/powerpoint/2010/main" val="171476172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500" fill="hold"/>
                                        <p:tgtEl>
                                          <p:spTgt spid="9219"/>
                                        </p:tgtEl>
                                        <p:attrNameLst>
                                          <p:attrName>ppt_w</p:attrName>
                                        </p:attrNameLst>
                                      </p:cBhvr>
                                      <p:tavLst>
                                        <p:tav tm="0">
                                          <p:val>
                                            <p:fltVal val="0"/>
                                          </p:val>
                                        </p:tav>
                                        <p:tav tm="100000">
                                          <p:val>
                                            <p:strVal val="#ppt_w"/>
                                          </p:val>
                                        </p:tav>
                                      </p:tavLst>
                                    </p:anim>
                                    <p:anim calcmode="lin" valueType="num">
                                      <p:cBhvr>
                                        <p:cTn id="8" dur="500" fill="hold"/>
                                        <p:tgtEl>
                                          <p:spTgt spid="9219"/>
                                        </p:tgtEl>
                                        <p:attrNameLst>
                                          <p:attrName>ppt_h</p:attrName>
                                        </p:attrNameLst>
                                      </p:cBhvr>
                                      <p:tavLst>
                                        <p:tav tm="0">
                                          <p:val>
                                            <p:fltVal val="0"/>
                                          </p:val>
                                        </p:tav>
                                        <p:tav tm="100000">
                                          <p:val>
                                            <p:strVal val="#ppt_h"/>
                                          </p:val>
                                        </p:tav>
                                      </p:tavLst>
                                    </p:anim>
                                    <p:animEffect transition="in" filter="fade">
                                      <p:cBhvr>
                                        <p:cTn id="9" dur="500"/>
                                        <p:tgtEl>
                                          <p:spTgt spid="92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childTnLst>
                                </p:cTn>
                              </p:par>
                              <p:par>
                                <p:cTn id="13" presetID="22" presetClass="entr" presetSubtype="8" fill="hold" nodeType="withEffect">
                                  <p:stCondLst>
                                    <p:cond delay="500"/>
                                  </p:stCondLst>
                                  <p:childTnLst>
                                    <p:set>
                                      <p:cBhvr>
                                        <p:cTn id="14" dur="1" fill="hold">
                                          <p:stCondLst>
                                            <p:cond delay="0"/>
                                          </p:stCondLst>
                                        </p:cTn>
                                        <p:tgtEl>
                                          <p:spTgt spid="9220"/>
                                        </p:tgtEl>
                                        <p:attrNameLst>
                                          <p:attrName>style.visibility</p:attrName>
                                        </p:attrNameLst>
                                      </p:cBhvr>
                                      <p:to>
                                        <p:strVal val="visible"/>
                                      </p:to>
                                    </p:set>
                                    <p:animEffect transition="in" filter="wipe(left)">
                                      <p:cBhvr>
                                        <p:cTn id="15" dur="500"/>
                                        <p:tgtEl>
                                          <p:spTgt spid="9220"/>
                                        </p:tgtEl>
                                      </p:cBhvr>
                                    </p:animEffect>
                                  </p:childTnLst>
                                </p:cTn>
                              </p:par>
                              <p:par>
                                <p:cTn id="16" presetID="22" presetClass="entr" presetSubtype="4" fill="hold" nodeType="with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par>
                                <p:cTn id="19" presetID="22" presetClass="entr" presetSubtype="1" fill="hold" nodeType="withEffect">
                                  <p:stCondLst>
                                    <p:cond delay="80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par>
                          <p:cTn id="22" fill="hold">
                            <p:stCondLst>
                              <p:cond delay="1300"/>
                            </p:stCondLst>
                            <p:childTnLst>
                              <p:par>
                                <p:cTn id="23" presetID="8" presetClass="emph" presetSubtype="0" repeatCount="indefinite" fill="hold" nodeType="afterEffect">
                                  <p:stCondLst>
                                    <p:cond delay="0"/>
                                  </p:stCondLst>
                                  <p:childTnLst>
                                    <p:animRot by="21600000">
                                      <p:cBhvr>
                                        <p:cTn id="24" dur="5000" fill="hold"/>
                                        <p:tgtEl>
                                          <p:spTgt spid="9219"/>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9221"/>
                                        </p:tgtEl>
                                        <p:attrNameLst>
                                          <p:attrName>style.visibility</p:attrName>
                                        </p:attrNameLst>
                                      </p:cBhvr>
                                      <p:to>
                                        <p:strVal val="visible"/>
                                      </p:to>
                                    </p:set>
                                    <p:anim calcmode="lin" valueType="num">
                                      <p:cBhvr>
                                        <p:cTn id="29" dur="500" fill="hold"/>
                                        <p:tgtEl>
                                          <p:spTgt spid="9221"/>
                                        </p:tgtEl>
                                        <p:attrNameLst>
                                          <p:attrName>ppt_w</p:attrName>
                                        </p:attrNameLst>
                                      </p:cBhvr>
                                      <p:tavLst>
                                        <p:tav tm="0">
                                          <p:val>
                                            <p:fltVal val="0"/>
                                          </p:val>
                                        </p:tav>
                                        <p:tav tm="100000">
                                          <p:val>
                                            <p:strVal val="#ppt_w"/>
                                          </p:val>
                                        </p:tav>
                                      </p:tavLst>
                                    </p:anim>
                                    <p:anim calcmode="lin" valueType="num">
                                      <p:cBhvr>
                                        <p:cTn id="30" dur="500" fill="hold"/>
                                        <p:tgtEl>
                                          <p:spTgt spid="9221"/>
                                        </p:tgtEl>
                                        <p:attrNameLst>
                                          <p:attrName>ppt_h</p:attrName>
                                        </p:attrNameLst>
                                      </p:cBhvr>
                                      <p:tavLst>
                                        <p:tav tm="0">
                                          <p:val>
                                            <p:fltVal val="0"/>
                                          </p:val>
                                        </p:tav>
                                        <p:tav tm="100000">
                                          <p:val>
                                            <p:strVal val="#ppt_h"/>
                                          </p:val>
                                        </p:tav>
                                      </p:tavLst>
                                    </p:anim>
                                    <p:animEffect transition="in" filter="fade">
                                      <p:cBhvr>
                                        <p:cTn id="31" dur="500"/>
                                        <p:tgtEl>
                                          <p:spTgt spid="9221"/>
                                        </p:tgtEl>
                                      </p:cBhvr>
                                    </p:animEffect>
                                  </p:childTnLst>
                                </p:cTn>
                              </p:par>
                              <p:par>
                                <p:cTn id="32" presetID="53" presetClass="entr" presetSubtype="0" fill="hold" nodeType="withEffect">
                                  <p:stCondLst>
                                    <p:cond delay="0"/>
                                  </p:stCondLst>
                                  <p:childTnLst>
                                    <p:set>
                                      <p:cBhvr>
                                        <p:cTn id="33" dur="1" fill="hold">
                                          <p:stCondLst>
                                            <p:cond delay="0"/>
                                          </p:stCondLst>
                                        </p:cTn>
                                        <p:tgtEl>
                                          <p:spTgt spid="9222"/>
                                        </p:tgtEl>
                                        <p:attrNameLst>
                                          <p:attrName>style.visibility</p:attrName>
                                        </p:attrNameLst>
                                      </p:cBhvr>
                                      <p:to>
                                        <p:strVal val="visible"/>
                                      </p:to>
                                    </p:set>
                                    <p:anim calcmode="lin" valueType="num">
                                      <p:cBhvr>
                                        <p:cTn id="34" dur="500" fill="hold"/>
                                        <p:tgtEl>
                                          <p:spTgt spid="9222"/>
                                        </p:tgtEl>
                                        <p:attrNameLst>
                                          <p:attrName>ppt_w</p:attrName>
                                        </p:attrNameLst>
                                      </p:cBhvr>
                                      <p:tavLst>
                                        <p:tav tm="0">
                                          <p:val>
                                            <p:fltVal val="0"/>
                                          </p:val>
                                        </p:tav>
                                        <p:tav tm="100000">
                                          <p:val>
                                            <p:strVal val="#ppt_w"/>
                                          </p:val>
                                        </p:tav>
                                      </p:tavLst>
                                    </p:anim>
                                    <p:anim calcmode="lin" valueType="num">
                                      <p:cBhvr>
                                        <p:cTn id="35" dur="500" fill="hold"/>
                                        <p:tgtEl>
                                          <p:spTgt spid="9222"/>
                                        </p:tgtEl>
                                        <p:attrNameLst>
                                          <p:attrName>ppt_h</p:attrName>
                                        </p:attrNameLst>
                                      </p:cBhvr>
                                      <p:tavLst>
                                        <p:tav tm="0">
                                          <p:val>
                                            <p:fltVal val="0"/>
                                          </p:val>
                                        </p:tav>
                                        <p:tav tm="100000">
                                          <p:val>
                                            <p:strVal val="#ppt_h"/>
                                          </p:val>
                                        </p:tav>
                                      </p:tavLst>
                                    </p:anim>
                                    <p:animEffect transition="in" filter="fade">
                                      <p:cBhvr>
                                        <p:cTn id="36" dur="500"/>
                                        <p:tgtEl>
                                          <p:spTgt spid="9222"/>
                                        </p:tgtEl>
                                      </p:cBhvr>
                                    </p:animEffect>
                                  </p:childTnLst>
                                </p:cTn>
                              </p:par>
                              <p:par>
                                <p:cTn id="37" presetID="53" presetClass="entr" presetSubtype="0" fill="hold" nodeType="withEffect">
                                  <p:stCondLst>
                                    <p:cond delay="0"/>
                                  </p:stCondLst>
                                  <p:childTnLst>
                                    <p:set>
                                      <p:cBhvr>
                                        <p:cTn id="38" dur="1" fill="hold">
                                          <p:stCondLst>
                                            <p:cond delay="0"/>
                                          </p:stCondLst>
                                        </p:cTn>
                                        <p:tgtEl>
                                          <p:spTgt spid="9223"/>
                                        </p:tgtEl>
                                        <p:attrNameLst>
                                          <p:attrName>style.visibility</p:attrName>
                                        </p:attrNameLst>
                                      </p:cBhvr>
                                      <p:to>
                                        <p:strVal val="visible"/>
                                      </p:to>
                                    </p:set>
                                    <p:anim calcmode="lin" valueType="num">
                                      <p:cBhvr>
                                        <p:cTn id="39" dur="500" fill="hold"/>
                                        <p:tgtEl>
                                          <p:spTgt spid="9223"/>
                                        </p:tgtEl>
                                        <p:attrNameLst>
                                          <p:attrName>ppt_w</p:attrName>
                                        </p:attrNameLst>
                                      </p:cBhvr>
                                      <p:tavLst>
                                        <p:tav tm="0">
                                          <p:val>
                                            <p:fltVal val="0"/>
                                          </p:val>
                                        </p:tav>
                                        <p:tav tm="100000">
                                          <p:val>
                                            <p:strVal val="#ppt_w"/>
                                          </p:val>
                                        </p:tav>
                                      </p:tavLst>
                                    </p:anim>
                                    <p:anim calcmode="lin" valueType="num">
                                      <p:cBhvr>
                                        <p:cTn id="40" dur="500" fill="hold"/>
                                        <p:tgtEl>
                                          <p:spTgt spid="9223"/>
                                        </p:tgtEl>
                                        <p:attrNameLst>
                                          <p:attrName>ppt_h</p:attrName>
                                        </p:attrNameLst>
                                      </p:cBhvr>
                                      <p:tavLst>
                                        <p:tav tm="0">
                                          <p:val>
                                            <p:fltVal val="0"/>
                                          </p:val>
                                        </p:tav>
                                        <p:tav tm="100000">
                                          <p:val>
                                            <p:strVal val="#ppt_h"/>
                                          </p:val>
                                        </p:tav>
                                      </p:tavLst>
                                    </p:anim>
                                    <p:animEffect transition="in" filter="fade">
                                      <p:cBhvr>
                                        <p:cTn id="41" dur="500"/>
                                        <p:tgtEl>
                                          <p:spTgt spid="92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1000"/>
                                        <p:tgtEl>
                                          <p:spTgt spid="8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fade">
                                      <p:cBhvr>
                                        <p:cTn id="50" dur="1000"/>
                                        <p:tgtEl>
                                          <p:spTgt spid="83"/>
                                        </p:tgtEl>
                                      </p:cBhvr>
                                    </p:animEffect>
                                  </p:childTnLst>
                                </p:cTn>
                              </p:par>
                            </p:childTnLst>
                          </p:cTn>
                        </p:par>
                        <p:par>
                          <p:cTn id="51" fill="hold">
                            <p:stCondLst>
                              <p:cond delay="1000"/>
                            </p:stCondLst>
                            <p:childTnLst>
                              <p:par>
                                <p:cTn id="52" presetID="8" presetClass="emph" presetSubtype="0" repeatCount="indefinite" fill="hold" nodeType="afterEffect">
                                  <p:stCondLst>
                                    <p:cond delay="0"/>
                                  </p:stCondLst>
                                  <p:childTnLst>
                                    <p:animRot by="-21600000">
                                      <p:cBhvr>
                                        <p:cTn id="53" dur="5000" fill="hold"/>
                                        <p:tgtEl>
                                          <p:spTgt spid="9221"/>
                                        </p:tgtEl>
                                        <p:attrNameLst>
                                          <p:attrName>r</p:attrName>
                                        </p:attrNameLst>
                                      </p:cBhvr>
                                    </p:animRot>
                                  </p:childTnLst>
                                </p:cTn>
                              </p:par>
                              <p:par>
                                <p:cTn id="54" presetID="8" presetClass="emph" presetSubtype="0" repeatCount="indefinite" fill="hold" nodeType="withEffect">
                                  <p:stCondLst>
                                    <p:cond delay="0"/>
                                  </p:stCondLst>
                                  <p:childTnLst>
                                    <p:animRot by="21600000">
                                      <p:cBhvr>
                                        <p:cTn id="55" dur="5000" fill="hold"/>
                                        <p:tgtEl>
                                          <p:spTgt spid="9222"/>
                                        </p:tgtEl>
                                        <p:attrNameLst>
                                          <p:attrName>r</p:attrName>
                                        </p:attrNameLst>
                                      </p:cBhvr>
                                    </p:animRot>
                                  </p:childTnLst>
                                </p:cTn>
                              </p:par>
                              <p:par>
                                <p:cTn id="56" presetID="8" presetClass="emph" presetSubtype="0" repeatCount="indefinite" fill="hold" nodeType="withEffect">
                                  <p:stCondLst>
                                    <p:cond delay="0"/>
                                  </p:stCondLst>
                                  <p:childTnLst>
                                    <p:animRot by="-21600000">
                                      <p:cBhvr>
                                        <p:cTn id="57" dur="5000" fill="hold"/>
                                        <p:tgtEl>
                                          <p:spTgt spid="9223"/>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9224"/>
                                        </p:tgtEl>
                                        <p:attrNameLst>
                                          <p:attrName>style.visibility</p:attrName>
                                        </p:attrNameLst>
                                      </p:cBhvr>
                                      <p:to>
                                        <p:strVal val="visible"/>
                                      </p:to>
                                    </p:set>
                                    <p:anim calcmode="lin" valueType="num">
                                      <p:cBhvr>
                                        <p:cTn id="62" dur="500" fill="hold"/>
                                        <p:tgtEl>
                                          <p:spTgt spid="9224"/>
                                        </p:tgtEl>
                                        <p:attrNameLst>
                                          <p:attrName>ppt_w</p:attrName>
                                        </p:attrNameLst>
                                      </p:cBhvr>
                                      <p:tavLst>
                                        <p:tav tm="0">
                                          <p:val>
                                            <p:fltVal val="0"/>
                                          </p:val>
                                        </p:tav>
                                        <p:tav tm="100000">
                                          <p:val>
                                            <p:strVal val="#ppt_w"/>
                                          </p:val>
                                        </p:tav>
                                      </p:tavLst>
                                    </p:anim>
                                    <p:anim calcmode="lin" valueType="num">
                                      <p:cBhvr>
                                        <p:cTn id="63" dur="500" fill="hold"/>
                                        <p:tgtEl>
                                          <p:spTgt spid="9224"/>
                                        </p:tgtEl>
                                        <p:attrNameLst>
                                          <p:attrName>ppt_h</p:attrName>
                                        </p:attrNameLst>
                                      </p:cBhvr>
                                      <p:tavLst>
                                        <p:tav tm="0">
                                          <p:val>
                                            <p:fltVal val="0"/>
                                          </p:val>
                                        </p:tav>
                                        <p:tav tm="100000">
                                          <p:val>
                                            <p:strVal val="#ppt_h"/>
                                          </p:val>
                                        </p:tav>
                                      </p:tavLst>
                                    </p:anim>
                                    <p:animEffect transition="in" filter="fade">
                                      <p:cBhvr>
                                        <p:cTn id="64" dur="500"/>
                                        <p:tgtEl>
                                          <p:spTgt spid="922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fade">
                                      <p:cBhvr>
                                        <p:cTn id="67" dur="1000"/>
                                        <p:tgtEl>
                                          <p:spTgt spid="85"/>
                                        </p:tgtEl>
                                      </p:cBhvr>
                                    </p:animEffect>
                                  </p:childTnLst>
                                </p:cTn>
                              </p:par>
                            </p:childTnLst>
                          </p:cTn>
                        </p:par>
                        <p:par>
                          <p:cTn id="68" fill="hold">
                            <p:stCondLst>
                              <p:cond delay="1000"/>
                            </p:stCondLst>
                            <p:childTnLst>
                              <p:par>
                                <p:cTn id="69" presetID="8" presetClass="emph" presetSubtype="0" repeatCount="indefinite" fill="hold" nodeType="afterEffect">
                                  <p:stCondLst>
                                    <p:cond delay="0"/>
                                  </p:stCondLst>
                                  <p:childTnLst>
                                    <p:animRot by="-21600000">
                                      <p:cBhvr>
                                        <p:cTn id="70" dur="5000" fill="hold"/>
                                        <p:tgtEl>
                                          <p:spTgt spid="9224"/>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nodeType="clickEffect">
                                  <p:stCondLst>
                                    <p:cond delay="0"/>
                                  </p:stCondLst>
                                  <p:childTnLst>
                                    <p:set>
                                      <p:cBhvr>
                                        <p:cTn id="74" dur="1" fill="hold">
                                          <p:stCondLst>
                                            <p:cond delay="0"/>
                                          </p:stCondLst>
                                        </p:cTn>
                                        <p:tgtEl>
                                          <p:spTgt spid="9225"/>
                                        </p:tgtEl>
                                        <p:attrNameLst>
                                          <p:attrName>style.visibility</p:attrName>
                                        </p:attrNameLst>
                                      </p:cBhvr>
                                      <p:to>
                                        <p:strVal val="visible"/>
                                      </p:to>
                                    </p:set>
                                    <p:anim calcmode="lin" valueType="num">
                                      <p:cBhvr>
                                        <p:cTn id="75" dur="500" fill="hold"/>
                                        <p:tgtEl>
                                          <p:spTgt spid="9225"/>
                                        </p:tgtEl>
                                        <p:attrNameLst>
                                          <p:attrName>ppt_w</p:attrName>
                                        </p:attrNameLst>
                                      </p:cBhvr>
                                      <p:tavLst>
                                        <p:tav tm="0">
                                          <p:val>
                                            <p:fltVal val="0"/>
                                          </p:val>
                                        </p:tav>
                                        <p:tav tm="100000">
                                          <p:val>
                                            <p:strVal val="#ppt_w"/>
                                          </p:val>
                                        </p:tav>
                                      </p:tavLst>
                                    </p:anim>
                                    <p:anim calcmode="lin" valueType="num">
                                      <p:cBhvr>
                                        <p:cTn id="76" dur="500" fill="hold"/>
                                        <p:tgtEl>
                                          <p:spTgt spid="9225"/>
                                        </p:tgtEl>
                                        <p:attrNameLst>
                                          <p:attrName>ppt_h</p:attrName>
                                        </p:attrNameLst>
                                      </p:cBhvr>
                                      <p:tavLst>
                                        <p:tav tm="0">
                                          <p:val>
                                            <p:fltVal val="0"/>
                                          </p:val>
                                        </p:tav>
                                        <p:tav tm="100000">
                                          <p:val>
                                            <p:strVal val="#ppt_h"/>
                                          </p:val>
                                        </p:tav>
                                      </p:tavLst>
                                    </p:anim>
                                    <p:animEffect transition="in" filter="fade">
                                      <p:cBhvr>
                                        <p:cTn id="77" dur="500"/>
                                        <p:tgtEl>
                                          <p:spTgt spid="922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1000"/>
                                        <p:tgtEl>
                                          <p:spTgt spid="86"/>
                                        </p:tgtEl>
                                      </p:cBhvr>
                                    </p:animEffect>
                                  </p:childTnLst>
                                </p:cTn>
                              </p:par>
                            </p:childTnLst>
                          </p:cTn>
                        </p:par>
                        <p:par>
                          <p:cTn id="81" fill="hold">
                            <p:stCondLst>
                              <p:cond delay="1000"/>
                            </p:stCondLst>
                            <p:childTnLst>
                              <p:par>
                                <p:cTn id="82" presetID="8" presetClass="emph" presetSubtype="0" repeatCount="indefinite" fill="hold" nodeType="afterEffect">
                                  <p:stCondLst>
                                    <p:cond delay="0"/>
                                  </p:stCondLst>
                                  <p:childTnLst>
                                    <p:animRot by="21600000">
                                      <p:cBhvr>
                                        <p:cTn id="83" dur="5000" fill="hold"/>
                                        <p:tgtEl>
                                          <p:spTgt spid="9225"/>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nodeType="clickEffect">
                                  <p:stCondLst>
                                    <p:cond delay="0"/>
                                  </p:stCondLst>
                                  <p:childTnLst>
                                    <p:set>
                                      <p:cBhvr>
                                        <p:cTn id="87" dur="1" fill="hold">
                                          <p:stCondLst>
                                            <p:cond delay="0"/>
                                          </p:stCondLst>
                                        </p:cTn>
                                        <p:tgtEl>
                                          <p:spTgt spid="9226"/>
                                        </p:tgtEl>
                                        <p:attrNameLst>
                                          <p:attrName>style.visibility</p:attrName>
                                        </p:attrNameLst>
                                      </p:cBhvr>
                                      <p:to>
                                        <p:strVal val="visible"/>
                                      </p:to>
                                    </p:set>
                                    <p:anim calcmode="lin" valueType="num">
                                      <p:cBhvr>
                                        <p:cTn id="88" dur="500" fill="hold"/>
                                        <p:tgtEl>
                                          <p:spTgt spid="9226"/>
                                        </p:tgtEl>
                                        <p:attrNameLst>
                                          <p:attrName>ppt_w</p:attrName>
                                        </p:attrNameLst>
                                      </p:cBhvr>
                                      <p:tavLst>
                                        <p:tav tm="0">
                                          <p:val>
                                            <p:fltVal val="0"/>
                                          </p:val>
                                        </p:tav>
                                        <p:tav tm="100000">
                                          <p:val>
                                            <p:strVal val="#ppt_w"/>
                                          </p:val>
                                        </p:tav>
                                      </p:tavLst>
                                    </p:anim>
                                    <p:anim calcmode="lin" valueType="num">
                                      <p:cBhvr>
                                        <p:cTn id="89" dur="500" fill="hold"/>
                                        <p:tgtEl>
                                          <p:spTgt spid="9226"/>
                                        </p:tgtEl>
                                        <p:attrNameLst>
                                          <p:attrName>ppt_h</p:attrName>
                                        </p:attrNameLst>
                                      </p:cBhvr>
                                      <p:tavLst>
                                        <p:tav tm="0">
                                          <p:val>
                                            <p:fltVal val="0"/>
                                          </p:val>
                                        </p:tav>
                                        <p:tav tm="100000">
                                          <p:val>
                                            <p:strVal val="#ppt_h"/>
                                          </p:val>
                                        </p:tav>
                                      </p:tavLst>
                                    </p:anim>
                                    <p:animEffect transition="in" filter="fade">
                                      <p:cBhvr>
                                        <p:cTn id="90" dur="500"/>
                                        <p:tgtEl>
                                          <p:spTgt spid="922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childTnLst>
                                </p:cTn>
                              </p:par>
                            </p:childTnLst>
                          </p:cTn>
                        </p:par>
                        <p:par>
                          <p:cTn id="94" fill="hold">
                            <p:stCondLst>
                              <p:cond delay="1000"/>
                            </p:stCondLst>
                            <p:childTnLst>
                              <p:par>
                                <p:cTn id="95" presetID="8" presetClass="emph" presetSubtype="0" repeatCount="indefinite" fill="hold" nodeType="afterEffect">
                                  <p:stCondLst>
                                    <p:cond delay="0"/>
                                  </p:stCondLst>
                                  <p:childTnLst>
                                    <p:animRot by="-21600000">
                                      <p:cBhvr>
                                        <p:cTn id="96" dur="5000" fill="hold"/>
                                        <p:tgtEl>
                                          <p:spTgt spid="9226"/>
                                        </p:tgtEl>
                                        <p:attrNameLst>
                                          <p:attrName>r</p:attrName>
                                        </p:attrNameLst>
                                      </p:cBhvr>
                                    </p:animRot>
                                  </p:childTnLst>
                                </p:cTn>
                              </p:par>
                            </p:childTnLst>
                          </p:cTn>
                        </p:par>
                      </p:childTnLst>
                    </p:cTn>
                  </p:par>
                  <p:par>
                    <p:cTn id="97" fill="hold">
                      <p:stCondLst>
                        <p:cond delay="indefinite"/>
                      </p:stCondLst>
                      <p:childTnLst>
                        <p:par>
                          <p:cTn id="98" fill="hold">
                            <p:stCondLst>
                              <p:cond delay="0"/>
                            </p:stCondLst>
                            <p:childTnLst>
                              <p:par>
                                <p:cTn id="99" presetID="53" presetClass="entr" presetSubtype="0" fill="hold" nodeType="clickEffect">
                                  <p:stCondLst>
                                    <p:cond delay="0"/>
                                  </p:stCondLst>
                                  <p:childTnLst>
                                    <p:set>
                                      <p:cBhvr>
                                        <p:cTn id="100" dur="1" fill="hold">
                                          <p:stCondLst>
                                            <p:cond delay="0"/>
                                          </p:stCondLst>
                                        </p:cTn>
                                        <p:tgtEl>
                                          <p:spTgt spid="9218"/>
                                        </p:tgtEl>
                                        <p:attrNameLst>
                                          <p:attrName>style.visibility</p:attrName>
                                        </p:attrNameLst>
                                      </p:cBhvr>
                                      <p:to>
                                        <p:strVal val="visible"/>
                                      </p:to>
                                    </p:set>
                                    <p:anim calcmode="lin" valueType="num">
                                      <p:cBhvr>
                                        <p:cTn id="101" dur="500" fill="hold"/>
                                        <p:tgtEl>
                                          <p:spTgt spid="9218"/>
                                        </p:tgtEl>
                                        <p:attrNameLst>
                                          <p:attrName>ppt_w</p:attrName>
                                        </p:attrNameLst>
                                      </p:cBhvr>
                                      <p:tavLst>
                                        <p:tav tm="0">
                                          <p:val>
                                            <p:fltVal val="0"/>
                                          </p:val>
                                        </p:tav>
                                        <p:tav tm="100000">
                                          <p:val>
                                            <p:strVal val="#ppt_w"/>
                                          </p:val>
                                        </p:tav>
                                      </p:tavLst>
                                    </p:anim>
                                    <p:anim calcmode="lin" valueType="num">
                                      <p:cBhvr>
                                        <p:cTn id="102" dur="500" fill="hold"/>
                                        <p:tgtEl>
                                          <p:spTgt spid="9218"/>
                                        </p:tgtEl>
                                        <p:attrNameLst>
                                          <p:attrName>ppt_h</p:attrName>
                                        </p:attrNameLst>
                                      </p:cBhvr>
                                      <p:tavLst>
                                        <p:tav tm="0">
                                          <p:val>
                                            <p:fltVal val="0"/>
                                          </p:val>
                                        </p:tav>
                                        <p:tav tm="100000">
                                          <p:val>
                                            <p:strVal val="#ppt_h"/>
                                          </p:val>
                                        </p:tav>
                                      </p:tavLst>
                                    </p:anim>
                                    <p:animEffect transition="in" filter="fade">
                                      <p:cBhvr>
                                        <p:cTn id="103" dur="500"/>
                                        <p:tgtEl>
                                          <p:spTgt spid="9218"/>
                                        </p:tgtEl>
                                      </p:cBhvr>
                                    </p:animEffect>
                                  </p:childTnLst>
                                </p:cTn>
                              </p:par>
                              <p:par>
                                <p:cTn id="104" presetID="53" presetClass="entr" presetSubtype="0" fill="hold" grpId="0" nodeType="withEffect">
                                  <p:stCondLst>
                                    <p:cond delay="0"/>
                                  </p:stCondLst>
                                  <p:childTnLst>
                                    <p:set>
                                      <p:cBhvr>
                                        <p:cTn id="105" dur="1" fill="hold">
                                          <p:stCondLst>
                                            <p:cond delay="0"/>
                                          </p:stCondLst>
                                        </p:cTn>
                                        <p:tgtEl>
                                          <p:spTgt spid="53"/>
                                        </p:tgtEl>
                                        <p:attrNameLst>
                                          <p:attrName>style.visibility</p:attrName>
                                        </p:attrNameLst>
                                      </p:cBhvr>
                                      <p:to>
                                        <p:strVal val="visible"/>
                                      </p:to>
                                    </p:set>
                                    <p:anim calcmode="lin" valueType="num">
                                      <p:cBhvr>
                                        <p:cTn id="106" dur="500" fill="hold"/>
                                        <p:tgtEl>
                                          <p:spTgt spid="53"/>
                                        </p:tgtEl>
                                        <p:attrNameLst>
                                          <p:attrName>ppt_w</p:attrName>
                                        </p:attrNameLst>
                                      </p:cBhvr>
                                      <p:tavLst>
                                        <p:tav tm="0">
                                          <p:val>
                                            <p:fltVal val="0"/>
                                          </p:val>
                                        </p:tav>
                                        <p:tav tm="100000">
                                          <p:val>
                                            <p:strVal val="#ppt_w"/>
                                          </p:val>
                                        </p:tav>
                                      </p:tavLst>
                                    </p:anim>
                                    <p:anim calcmode="lin" valueType="num">
                                      <p:cBhvr>
                                        <p:cTn id="107" dur="500" fill="hold"/>
                                        <p:tgtEl>
                                          <p:spTgt spid="53"/>
                                        </p:tgtEl>
                                        <p:attrNameLst>
                                          <p:attrName>ppt_h</p:attrName>
                                        </p:attrNameLst>
                                      </p:cBhvr>
                                      <p:tavLst>
                                        <p:tav tm="0">
                                          <p:val>
                                            <p:fltVal val="0"/>
                                          </p:val>
                                        </p:tav>
                                        <p:tav tm="100000">
                                          <p:val>
                                            <p:strVal val="#ppt_h"/>
                                          </p:val>
                                        </p:tav>
                                      </p:tavLst>
                                    </p:anim>
                                    <p:animEffect transition="in" filter="fade">
                                      <p:cBhvr>
                                        <p:cTn id="108" dur="500"/>
                                        <p:tgtEl>
                                          <p:spTgt spid="53"/>
                                        </p:tgtEl>
                                      </p:cBhvr>
                                    </p:animEffect>
                                  </p:childTnLst>
                                </p:cTn>
                              </p:par>
                              <p:par>
                                <p:cTn id="109" presetID="53" presetClass="entr" presetSubtype="0" fill="hold"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par>
                                <p:cTn id="114" presetID="53" presetClass="entr" presetSubtype="0" fill="hold" nodeType="with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500" fill="hold"/>
                                        <p:tgtEl>
                                          <p:spTgt spid="15"/>
                                        </p:tgtEl>
                                        <p:attrNameLst>
                                          <p:attrName>ppt_w</p:attrName>
                                        </p:attrNameLst>
                                      </p:cBhvr>
                                      <p:tavLst>
                                        <p:tav tm="0">
                                          <p:val>
                                            <p:fltVal val="0"/>
                                          </p:val>
                                        </p:tav>
                                        <p:tav tm="100000">
                                          <p:val>
                                            <p:strVal val="#ppt_w"/>
                                          </p:val>
                                        </p:tav>
                                      </p:tavLst>
                                    </p:anim>
                                    <p:anim calcmode="lin" valueType="num">
                                      <p:cBhvr>
                                        <p:cTn id="117" dur="500" fill="hold"/>
                                        <p:tgtEl>
                                          <p:spTgt spid="15"/>
                                        </p:tgtEl>
                                        <p:attrNameLst>
                                          <p:attrName>ppt_h</p:attrName>
                                        </p:attrNameLst>
                                      </p:cBhvr>
                                      <p:tavLst>
                                        <p:tav tm="0">
                                          <p:val>
                                            <p:fltVal val="0"/>
                                          </p:val>
                                        </p:tav>
                                        <p:tav tm="100000">
                                          <p:val>
                                            <p:strVal val="#ppt_h"/>
                                          </p:val>
                                        </p:tav>
                                      </p:tavLst>
                                    </p:anim>
                                    <p:animEffect transition="in" filter="fade">
                                      <p:cBhvr>
                                        <p:cTn id="118" dur="500"/>
                                        <p:tgtEl>
                                          <p:spTgt spid="15"/>
                                        </p:tgtEl>
                                      </p:cBhvr>
                                    </p:animEffect>
                                  </p:childTnLst>
                                </p:cTn>
                              </p:par>
                              <p:par>
                                <p:cTn id="119" presetID="53" presetClass="entr" presetSubtype="0" fill="hold" nodeType="withEffect">
                                  <p:stCondLst>
                                    <p:cond delay="0"/>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00" fill="hold"/>
                                        <p:tgtEl>
                                          <p:spTgt spid="16"/>
                                        </p:tgtEl>
                                        <p:attrNameLst>
                                          <p:attrName>ppt_w</p:attrName>
                                        </p:attrNameLst>
                                      </p:cBhvr>
                                      <p:tavLst>
                                        <p:tav tm="0">
                                          <p:val>
                                            <p:fltVal val="0"/>
                                          </p:val>
                                        </p:tav>
                                        <p:tav tm="100000">
                                          <p:val>
                                            <p:strVal val="#ppt_w"/>
                                          </p:val>
                                        </p:tav>
                                      </p:tavLst>
                                    </p:anim>
                                    <p:anim calcmode="lin" valueType="num">
                                      <p:cBhvr>
                                        <p:cTn id="122" dur="500" fill="hold"/>
                                        <p:tgtEl>
                                          <p:spTgt spid="16"/>
                                        </p:tgtEl>
                                        <p:attrNameLst>
                                          <p:attrName>ppt_h</p:attrName>
                                        </p:attrNameLst>
                                      </p:cBhvr>
                                      <p:tavLst>
                                        <p:tav tm="0">
                                          <p:val>
                                            <p:fltVal val="0"/>
                                          </p:val>
                                        </p:tav>
                                        <p:tav tm="100000">
                                          <p:val>
                                            <p:strVal val="#ppt_h"/>
                                          </p:val>
                                        </p:tav>
                                      </p:tavLst>
                                    </p:anim>
                                    <p:animEffect transition="in" filter="fade">
                                      <p:cBhvr>
                                        <p:cTn id="123" dur="500"/>
                                        <p:tgtEl>
                                          <p:spTgt spid="16"/>
                                        </p:tgtEl>
                                      </p:cBhvr>
                                    </p:animEffect>
                                  </p:childTnLst>
                                </p:cTn>
                              </p:par>
                              <p:par>
                                <p:cTn id="124" presetID="53" presetClass="entr" presetSubtype="0" fill="hold" nodeType="withEffect">
                                  <p:stCondLst>
                                    <p:cond delay="0"/>
                                  </p:stCondLst>
                                  <p:childTnLst>
                                    <p:set>
                                      <p:cBhvr>
                                        <p:cTn id="125" dur="1" fill="hold">
                                          <p:stCondLst>
                                            <p:cond delay="0"/>
                                          </p:stCondLst>
                                        </p:cTn>
                                        <p:tgtEl>
                                          <p:spTgt spid="17"/>
                                        </p:tgtEl>
                                        <p:attrNameLst>
                                          <p:attrName>style.visibility</p:attrName>
                                        </p:attrNameLst>
                                      </p:cBhvr>
                                      <p:to>
                                        <p:strVal val="visible"/>
                                      </p:to>
                                    </p:set>
                                    <p:anim calcmode="lin" valueType="num">
                                      <p:cBhvr>
                                        <p:cTn id="126" dur="500" fill="hold"/>
                                        <p:tgtEl>
                                          <p:spTgt spid="17"/>
                                        </p:tgtEl>
                                        <p:attrNameLst>
                                          <p:attrName>ppt_w</p:attrName>
                                        </p:attrNameLst>
                                      </p:cBhvr>
                                      <p:tavLst>
                                        <p:tav tm="0">
                                          <p:val>
                                            <p:fltVal val="0"/>
                                          </p:val>
                                        </p:tav>
                                        <p:tav tm="100000">
                                          <p:val>
                                            <p:strVal val="#ppt_w"/>
                                          </p:val>
                                        </p:tav>
                                      </p:tavLst>
                                    </p:anim>
                                    <p:anim calcmode="lin" valueType="num">
                                      <p:cBhvr>
                                        <p:cTn id="127" dur="500" fill="hold"/>
                                        <p:tgtEl>
                                          <p:spTgt spid="17"/>
                                        </p:tgtEl>
                                        <p:attrNameLst>
                                          <p:attrName>ppt_h</p:attrName>
                                        </p:attrNameLst>
                                      </p:cBhvr>
                                      <p:tavLst>
                                        <p:tav tm="0">
                                          <p:val>
                                            <p:fltVal val="0"/>
                                          </p:val>
                                        </p:tav>
                                        <p:tav tm="100000">
                                          <p:val>
                                            <p:strVal val="#ppt_h"/>
                                          </p:val>
                                        </p:tav>
                                      </p:tavLst>
                                    </p:anim>
                                    <p:animEffect transition="in" filter="fade">
                                      <p:cBhvr>
                                        <p:cTn id="128" dur="500"/>
                                        <p:tgtEl>
                                          <p:spTgt spid="17"/>
                                        </p:tgtEl>
                                      </p:cBhvr>
                                    </p:animEffect>
                                  </p:childTnLst>
                                </p:cTn>
                              </p:par>
                              <p:par>
                                <p:cTn id="129" presetID="53" presetClass="entr" presetSubtype="0" fill="hold" nodeType="withEffect">
                                  <p:stCondLst>
                                    <p:cond delay="0"/>
                                  </p:stCondLst>
                                  <p:childTnLst>
                                    <p:set>
                                      <p:cBhvr>
                                        <p:cTn id="130" dur="1" fill="hold">
                                          <p:stCondLst>
                                            <p:cond delay="0"/>
                                          </p:stCondLst>
                                        </p:cTn>
                                        <p:tgtEl>
                                          <p:spTgt spid="19"/>
                                        </p:tgtEl>
                                        <p:attrNameLst>
                                          <p:attrName>style.visibility</p:attrName>
                                        </p:attrNameLst>
                                      </p:cBhvr>
                                      <p:to>
                                        <p:strVal val="visible"/>
                                      </p:to>
                                    </p:set>
                                    <p:anim calcmode="lin" valueType="num">
                                      <p:cBhvr>
                                        <p:cTn id="131" dur="500" fill="hold"/>
                                        <p:tgtEl>
                                          <p:spTgt spid="19"/>
                                        </p:tgtEl>
                                        <p:attrNameLst>
                                          <p:attrName>ppt_w</p:attrName>
                                        </p:attrNameLst>
                                      </p:cBhvr>
                                      <p:tavLst>
                                        <p:tav tm="0">
                                          <p:val>
                                            <p:fltVal val="0"/>
                                          </p:val>
                                        </p:tav>
                                        <p:tav tm="100000">
                                          <p:val>
                                            <p:strVal val="#ppt_w"/>
                                          </p:val>
                                        </p:tav>
                                      </p:tavLst>
                                    </p:anim>
                                    <p:anim calcmode="lin" valueType="num">
                                      <p:cBhvr>
                                        <p:cTn id="132" dur="500" fill="hold"/>
                                        <p:tgtEl>
                                          <p:spTgt spid="19"/>
                                        </p:tgtEl>
                                        <p:attrNameLst>
                                          <p:attrName>ppt_h</p:attrName>
                                        </p:attrNameLst>
                                      </p:cBhvr>
                                      <p:tavLst>
                                        <p:tav tm="0">
                                          <p:val>
                                            <p:fltVal val="0"/>
                                          </p:val>
                                        </p:tav>
                                        <p:tav tm="100000">
                                          <p:val>
                                            <p:strVal val="#ppt_h"/>
                                          </p:val>
                                        </p:tav>
                                      </p:tavLst>
                                    </p:anim>
                                    <p:animEffect transition="in" filter="fade">
                                      <p:cBhvr>
                                        <p:cTn id="133" dur="500"/>
                                        <p:tgtEl>
                                          <p:spTgt spid="19"/>
                                        </p:tgtEl>
                                      </p:cBhvr>
                                    </p:animEffect>
                                  </p:childTnLst>
                                </p:cTn>
                              </p:par>
                              <p:par>
                                <p:cTn id="134" presetID="53" presetClass="entr" presetSubtype="0" fill="hold" nodeType="withEffect">
                                  <p:stCondLst>
                                    <p:cond delay="0"/>
                                  </p:stCondLst>
                                  <p:childTnLst>
                                    <p:set>
                                      <p:cBhvr>
                                        <p:cTn id="135" dur="1" fill="hold">
                                          <p:stCondLst>
                                            <p:cond delay="0"/>
                                          </p:stCondLst>
                                        </p:cTn>
                                        <p:tgtEl>
                                          <p:spTgt spid="20"/>
                                        </p:tgtEl>
                                        <p:attrNameLst>
                                          <p:attrName>style.visibility</p:attrName>
                                        </p:attrNameLst>
                                      </p:cBhvr>
                                      <p:to>
                                        <p:strVal val="visible"/>
                                      </p:to>
                                    </p:set>
                                    <p:anim calcmode="lin" valueType="num">
                                      <p:cBhvr>
                                        <p:cTn id="136" dur="500" fill="hold"/>
                                        <p:tgtEl>
                                          <p:spTgt spid="20"/>
                                        </p:tgtEl>
                                        <p:attrNameLst>
                                          <p:attrName>ppt_w</p:attrName>
                                        </p:attrNameLst>
                                      </p:cBhvr>
                                      <p:tavLst>
                                        <p:tav tm="0">
                                          <p:val>
                                            <p:fltVal val="0"/>
                                          </p:val>
                                        </p:tav>
                                        <p:tav tm="100000">
                                          <p:val>
                                            <p:strVal val="#ppt_w"/>
                                          </p:val>
                                        </p:tav>
                                      </p:tavLst>
                                    </p:anim>
                                    <p:anim calcmode="lin" valueType="num">
                                      <p:cBhvr>
                                        <p:cTn id="137" dur="500" fill="hold"/>
                                        <p:tgtEl>
                                          <p:spTgt spid="20"/>
                                        </p:tgtEl>
                                        <p:attrNameLst>
                                          <p:attrName>ppt_h</p:attrName>
                                        </p:attrNameLst>
                                      </p:cBhvr>
                                      <p:tavLst>
                                        <p:tav tm="0">
                                          <p:val>
                                            <p:fltVal val="0"/>
                                          </p:val>
                                        </p:tav>
                                        <p:tav tm="100000">
                                          <p:val>
                                            <p:strVal val="#ppt_h"/>
                                          </p:val>
                                        </p:tav>
                                      </p:tavLst>
                                    </p:anim>
                                    <p:animEffect transition="in" filter="fade">
                                      <p:cBhvr>
                                        <p:cTn id="138" dur="500"/>
                                        <p:tgtEl>
                                          <p:spTgt spid="20"/>
                                        </p:tgtEl>
                                      </p:cBhvr>
                                    </p:animEffect>
                                  </p:childTnLst>
                                </p:cTn>
                              </p:par>
                              <p:par>
                                <p:cTn id="139" presetID="53" presetClass="entr" presetSubtype="0" fill="hold" nodeType="withEffect">
                                  <p:stCondLst>
                                    <p:cond delay="0"/>
                                  </p:stCondLst>
                                  <p:childTnLst>
                                    <p:set>
                                      <p:cBhvr>
                                        <p:cTn id="140" dur="1" fill="hold">
                                          <p:stCondLst>
                                            <p:cond delay="0"/>
                                          </p:stCondLst>
                                        </p:cTn>
                                        <p:tgtEl>
                                          <p:spTgt spid="21"/>
                                        </p:tgtEl>
                                        <p:attrNameLst>
                                          <p:attrName>style.visibility</p:attrName>
                                        </p:attrNameLst>
                                      </p:cBhvr>
                                      <p:to>
                                        <p:strVal val="visible"/>
                                      </p:to>
                                    </p:set>
                                    <p:anim calcmode="lin" valueType="num">
                                      <p:cBhvr>
                                        <p:cTn id="141" dur="500" fill="hold"/>
                                        <p:tgtEl>
                                          <p:spTgt spid="21"/>
                                        </p:tgtEl>
                                        <p:attrNameLst>
                                          <p:attrName>ppt_w</p:attrName>
                                        </p:attrNameLst>
                                      </p:cBhvr>
                                      <p:tavLst>
                                        <p:tav tm="0">
                                          <p:val>
                                            <p:fltVal val="0"/>
                                          </p:val>
                                        </p:tav>
                                        <p:tav tm="100000">
                                          <p:val>
                                            <p:strVal val="#ppt_w"/>
                                          </p:val>
                                        </p:tav>
                                      </p:tavLst>
                                    </p:anim>
                                    <p:anim calcmode="lin" valueType="num">
                                      <p:cBhvr>
                                        <p:cTn id="142" dur="500" fill="hold"/>
                                        <p:tgtEl>
                                          <p:spTgt spid="21"/>
                                        </p:tgtEl>
                                        <p:attrNameLst>
                                          <p:attrName>ppt_h</p:attrName>
                                        </p:attrNameLst>
                                      </p:cBhvr>
                                      <p:tavLst>
                                        <p:tav tm="0">
                                          <p:val>
                                            <p:fltVal val="0"/>
                                          </p:val>
                                        </p:tav>
                                        <p:tav tm="100000">
                                          <p:val>
                                            <p:strVal val="#ppt_h"/>
                                          </p:val>
                                        </p:tav>
                                      </p:tavLst>
                                    </p:anim>
                                    <p:animEffect transition="in" filter="fade">
                                      <p:cBhvr>
                                        <p:cTn id="143" dur="500"/>
                                        <p:tgtEl>
                                          <p:spTgt spid="21"/>
                                        </p:tgtEl>
                                      </p:cBhvr>
                                    </p:animEffect>
                                  </p:childTnLst>
                                </p:cTn>
                              </p:par>
                              <p:par>
                                <p:cTn id="144" presetID="10" presetClass="entr" presetSubtype="0" fill="hold" nodeType="withEffect">
                                  <p:stCondLst>
                                    <p:cond delay="0"/>
                                  </p:stCondLst>
                                  <p:childTnLst>
                                    <p:set>
                                      <p:cBhvr>
                                        <p:cTn id="145" dur="1" fill="hold">
                                          <p:stCondLst>
                                            <p:cond delay="0"/>
                                          </p:stCondLst>
                                        </p:cTn>
                                        <p:tgtEl>
                                          <p:spTgt spid="9227"/>
                                        </p:tgtEl>
                                        <p:attrNameLst>
                                          <p:attrName>style.visibility</p:attrName>
                                        </p:attrNameLst>
                                      </p:cBhvr>
                                      <p:to>
                                        <p:strVal val="visible"/>
                                      </p:to>
                                    </p:set>
                                    <p:animEffect transition="in" filter="fade">
                                      <p:cBhvr>
                                        <p:cTn id="146" dur="1000"/>
                                        <p:tgtEl>
                                          <p:spTgt spid="9227"/>
                                        </p:tgtEl>
                                      </p:cBhvr>
                                    </p:animEffect>
                                  </p:childTnLst>
                                </p:cTn>
                              </p:par>
                              <p:par>
                                <p:cTn id="147" presetID="10" presetClass="entr" presetSubtype="0" fill="hold" nodeType="withEffect">
                                  <p:stCondLst>
                                    <p:cond delay="0"/>
                                  </p:stCondLst>
                                  <p:childTnLst>
                                    <p:set>
                                      <p:cBhvr>
                                        <p:cTn id="148" dur="1" fill="hold">
                                          <p:stCondLst>
                                            <p:cond delay="0"/>
                                          </p:stCondLst>
                                        </p:cTn>
                                        <p:tgtEl>
                                          <p:spTgt spid="9228"/>
                                        </p:tgtEl>
                                        <p:attrNameLst>
                                          <p:attrName>style.visibility</p:attrName>
                                        </p:attrNameLst>
                                      </p:cBhvr>
                                      <p:to>
                                        <p:strVal val="visible"/>
                                      </p:to>
                                    </p:set>
                                    <p:animEffect transition="in" filter="fade">
                                      <p:cBhvr>
                                        <p:cTn id="149" dur="1000"/>
                                        <p:tgtEl>
                                          <p:spTgt spid="9228"/>
                                        </p:tgtEl>
                                      </p:cBhvr>
                                    </p:animEffect>
                                  </p:childTnLst>
                                </p:cTn>
                              </p:par>
                              <p:par>
                                <p:cTn id="150" presetID="10" presetClass="entr" presetSubtype="0" fill="hold" nodeType="withEffect">
                                  <p:stCondLst>
                                    <p:cond delay="0"/>
                                  </p:stCondLst>
                                  <p:childTnLst>
                                    <p:set>
                                      <p:cBhvr>
                                        <p:cTn id="151" dur="1" fill="hold">
                                          <p:stCondLst>
                                            <p:cond delay="0"/>
                                          </p:stCondLst>
                                        </p:cTn>
                                        <p:tgtEl>
                                          <p:spTgt spid="9229"/>
                                        </p:tgtEl>
                                        <p:attrNameLst>
                                          <p:attrName>style.visibility</p:attrName>
                                        </p:attrNameLst>
                                      </p:cBhvr>
                                      <p:to>
                                        <p:strVal val="visible"/>
                                      </p:to>
                                    </p:set>
                                    <p:animEffect transition="in" filter="fade">
                                      <p:cBhvr>
                                        <p:cTn id="152" dur="1000"/>
                                        <p:tgtEl>
                                          <p:spTgt spid="9229"/>
                                        </p:tgtEl>
                                      </p:cBhvr>
                                    </p:animEffect>
                                  </p:childTnLst>
                                </p:cTn>
                              </p:par>
                              <p:par>
                                <p:cTn id="153" presetID="10" presetClass="entr" presetSubtype="0" fill="hold" nodeType="withEffect">
                                  <p:stCondLst>
                                    <p:cond delay="0"/>
                                  </p:stCondLst>
                                  <p:childTnLst>
                                    <p:set>
                                      <p:cBhvr>
                                        <p:cTn id="154" dur="1" fill="hold">
                                          <p:stCondLst>
                                            <p:cond delay="0"/>
                                          </p:stCondLst>
                                        </p:cTn>
                                        <p:tgtEl>
                                          <p:spTgt spid="9230"/>
                                        </p:tgtEl>
                                        <p:attrNameLst>
                                          <p:attrName>style.visibility</p:attrName>
                                        </p:attrNameLst>
                                      </p:cBhvr>
                                      <p:to>
                                        <p:strVal val="visible"/>
                                      </p:to>
                                    </p:set>
                                    <p:animEffect transition="in" filter="fade">
                                      <p:cBhvr>
                                        <p:cTn id="155" dur="1000"/>
                                        <p:tgtEl>
                                          <p:spTgt spid="9230"/>
                                        </p:tgtEl>
                                      </p:cBhvr>
                                    </p:animEffect>
                                  </p:childTnLst>
                                </p:cTn>
                              </p:par>
                              <p:par>
                                <p:cTn id="156" presetID="10" presetClass="entr" presetSubtype="0" fill="hold" nodeType="withEffect">
                                  <p:stCondLst>
                                    <p:cond delay="0"/>
                                  </p:stCondLst>
                                  <p:childTnLst>
                                    <p:set>
                                      <p:cBhvr>
                                        <p:cTn id="157" dur="1" fill="hold">
                                          <p:stCondLst>
                                            <p:cond delay="0"/>
                                          </p:stCondLst>
                                        </p:cTn>
                                        <p:tgtEl>
                                          <p:spTgt spid="9231"/>
                                        </p:tgtEl>
                                        <p:attrNameLst>
                                          <p:attrName>style.visibility</p:attrName>
                                        </p:attrNameLst>
                                      </p:cBhvr>
                                      <p:to>
                                        <p:strVal val="visible"/>
                                      </p:to>
                                    </p:set>
                                    <p:animEffect transition="in" filter="fade">
                                      <p:cBhvr>
                                        <p:cTn id="158" dur="1000"/>
                                        <p:tgtEl>
                                          <p:spTgt spid="9231"/>
                                        </p:tgtEl>
                                      </p:cBhvr>
                                    </p:animEffect>
                                  </p:childTnLst>
                                </p:cTn>
                              </p:par>
                              <p:par>
                                <p:cTn id="159" presetID="10" presetClass="entr" presetSubtype="0" fill="hold" nodeType="withEffect">
                                  <p:stCondLst>
                                    <p:cond delay="0"/>
                                  </p:stCondLst>
                                  <p:childTnLst>
                                    <p:set>
                                      <p:cBhvr>
                                        <p:cTn id="160" dur="1" fill="hold">
                                          <p:stCondLst>
                                            <p:cond delay="0"/>
                                          </p:stCondLst>
                                        </p:cTn>
                                        <p:tgtEl>
                                          <p:spTgt spid="9232"/>
                                        </p:tgtEl>
                                        <p:attrNameLst>
                                          <p:attrName>style.visibility</p:attrName>
                                        </p:attrNameLst>
                                      </p:cBhvr>
                                      <p:to>
                                        <p:strVal val="visible"/>
                                      </p:to>
                                    </p:set>
                                    <p:animEffect transition="in" filter="fade">
                                      <p:cBhvr>
                                        <p:cTn id="161" dur="1000"/>
                                        <p:tgtEl>
                                          <p:spTgt spid="9232"/>
                                        </p:tgtEl>
                                      </p:cBhvr>
                                    </p:animEffect>
                                  </p:childTnLst>
                                </p:cTn>
                              </p:par>
                              <p:par>
                                <p:cTn id="162" presetID="10" presetClass="entr" presetSubtype="0" fill="hold" nodeType="withEffect">
                                  <p:stCondLst>
                                    <p:cond delay="0"/>
                                  </p:stCondLst>
                                  <p:childTnLst>
                                    <p:set>
                                      <p:cBhvr>
                                        <p:cTn id="163" dur="1" fill="hold">
                                          <p:stCondLst>
                                            <p:cond delay="0"/>
                                          </p:stCondLst>
                                        </p:cTn>
                                        <p:tgtEl>
                                          <p:spTgt spid="9233"/>
                                        </p:tgtEl>
                                        <p:attrNameLst>
                                          <p:attrName>style.visibility</p:attrName>
                                        </p:attrNameLst>
                                      </p:cBhvr>
                                      <p:to>
                                        <p:strVal val="visible"/>
                                      </p:to>
                                    </p:set>
                                    <p:animEffect transition="in" filter="fade">
                                      <p:cBhvr>
                                        <p:cTn id="164" dur="1000"/>
                                        <p:tgtEl>
                                          <p:spTgt spid="9233"/>
                                        </p:tgtEl>
                                      </p:cBhvr>
                                    </p:animEffect>
                                  </p:childTnLst>
                                </p:cTn>
                              </p:par>
                              <p:par>
                                <p:cTn id="165" presetID="10" presetClass="entr" presetSubtype="0" fill="hold" nodeType="withEffect">
                                  <p:stCondLst>
                                    <p:cond delay="0"/>
                                  </p:stCondLst>
                                  <p:childTnLst>
                                    <p:set>
                                      <p:cBhvr>
                                        <p:cTn id="166" dur="1" fill="hold">
                                          <p:stCondLst>
                                            <p:cond delay="0"/>
                                          </p:stCondLst>
                                        </p:cTn>
                                        <p:tgtEl>
                                          <p:spTgt spid="9234"/>
                                        </p:tgtEl>
                                        <p:attrNameLst>
                                          <p:attrName>style.visibility</p:attrName>
                                        </p:attrNameLst>
                                      </p:cBhvr>
                                      <p:to>
                                        <p:strVal val="visible"/>
                                      </p:to>
                                    </p:set>
                                    <p:animEffect transition="in" filter="fade">
                                      <p:cBhvr>
                                        <p:cTn id="167" dur="1000"/>
                                        <p:tgtEl>
                                          <p:spTgt spid="9234"/>
                                        </p:tgtEl>
                                      </p:cBhvr>
                                    </p:animEffect>
                                  </p:childTnLst>
                                </p:cTn>
                              </p:par>
                              <p:par>
                                <p:cTn id="168" presetID="55" presetClass="entr" presetSubtype="0" fill="hold" grpId="0" nodeType="withEffect">
                                  <p:stCondLst>
                                    <p:cond delay="0"/>
                                  </p:stCondLst>
                                  <p:childTnLst>
                                    <p:set>
                                      <p:cBhvr>
                                        <p:cTn id="169" dur="1" fill="hold">
                                          <p:stCondLst>
                                            <p:cond delay="0"/>
                                          </p:stCondLst>
                                        </p:cTn>
                                        <p:tgtEl>
                                          <p:spTgt spid="30"/>
                                        </p:tgtEl>
                                        <p:attrNameLst>
                                          <p:attrName>style.visibility</p:attrName>
                                        </p:attrNameLst>
                                      </p:cBhvr>
                                      <p:to>
                                        <p:strVal val="visible"/>
                                      </p:to>
                                    </p:set>
                                    <p:anim calcmode="lin" valueType="num">
                                      <p:cBhvr>
                                        <p:cTn id="170" dur="1000" fill="hold"/>
                                        <p:tgtEl>
                                          <p:spTgt spid="30"/>
                                        </p:tgtEl>
                                        <p:attrNameLst>
                                          <p:attrName>ppt_w</p:attrName>
                                        </p:attrNameLst>
                                      </p:cBhvr>
                                      <p:tavLst>
                                        <p:tav tm="0">
                                          <p:val>
                                            <p:strVal val="#ppt_w*0.70"/>
                                          </p:val>
                                        </p:tav>
                                        <p:tav tm="100000">
                                          <p:val>
                                            <p:strVal val="#ppt_w"/>
                                          </p:val>
                                        </p:tav>
                                      </p:tavLst>
                                    </p:anim>
                                    <p:anim calcmode="lin" valueType="num">
                                      <p:cBhvr>
                                        <p:cTn id="171" dur="1000" fill="hold"/>
                                        <p:tgtEl>
                                          <p:spTgt spid="30"/>
                                        </p:tgtEl>
                                        <p:attrNameLst>
                                          <p:attrName>ppt_h</p:attrName>
                                        </p:attrNameLst>
                                      </p:cBhvr>
                                      <p:tavLst>
                                        <p:tav tm="0">
                                          <p:val>
                                            <p:strVal val="#ppt_h"/>
                                          </p:val>
                                        </p:tav>
                                        <p:tav tm="100000">
                                          <p:val>
                                            <p:strVal val="#ppt_h"/>
                                          </p:val>
                                        </p:tav>
                                      </p:tavLst>
                                    </p:anim>
                                    <p:animEffect transition="in" filter="fade">
                                      <p:cBhvr>
                                        <p:cTn id="172" dur="1000"/>
                                        <p:tgtEl>
                                          <p:spTgt spid="30"/>
                                        </p:tgtEl>
                                      </p:cBhvr>
                                    </p:animEffect>
                                  </p:childTnLst>
                                </p:cTn>
                              </p:par>
                              <p:par>
                                <p:cTn id="173" presetID="55" presetClass="entr" presetSubtype="0" fill="hold" grpId="0" nodeType="withEffect">
                                  <p:stCondLst>
                                    <p:cond delay="0"/>
                                  </p:stCondLst>
                                  <p:childTnLst>
                                    <p:set>
                                      <p:cBhvr>
                                        <p:cTn id="174" dur="1" fill="hold">
                                          <p:stCondLst>
                                            <p:cond delay="0"/>
                                          </p:stCondLst>
                                        </p:cTn>
                                        <p:tgtEl>
                                          <p:spTgt spid="46"/>
                                        </p:tgtEl>
                                        <p:attrNameLst>
                                          <p:attrName>style.visibility</p:attrName>
                                        </p:attrNameLst>
                                      </p:cBhvr>
                                      <p:to>
                                        <p:strVal val="visible"/>
                                      </p:to>
                                    </p:set>
                                    <p:anim calcmode="lin" valueType="num">
                                      <p:cBhvr>
                                        <p:cTn id="175" dur="1000" fill="hold"/>
                                        <p:tgtEl>
                                          <p:spTgt spid="46"/>
                                        </p:tgtEl>
                                        <p:attrNameLst>
                                          <p:attrName>ppt_w</p:attrName>
                                        </p:attrNameLst>
                                      </p:cBhvr>
                                      <p:tavLst>
                                        <p:tav tm="0">
                                          <p:val>
                                            <p:strVal val="#ppt_w*0.70"/>
                                          </p:val>
                                        </p:tav>
                                        <p:tav tm="100000">
                                          <p:val>
                                            <p:strVal val="#ppt_w"/>
                                          </p:val>
                                        </p:tav>
                                      </p:tavLst>
                                    </p:anim>
                                    <p:anim calcmode="lin" valueType="num">
                                      <p:cBhvr>
                                        <p:cTn id="176" dur="1000" fill="hold"/>
                                        <p:tgtEl>
                                          <p:spTgt spid="46"/>
                                        </p:tgtEl>
                                        <p:attrNameLst>
                                          <p:attrName>ppt_h</p:attrName>
                                        </p:attrNameLst>
                                      </p:cBhvr>
                                      <p:tavLst>
                                        <p:tav tm="0">
                                          <p:val>
                                            <p:strVal val="#ppt_h"/>
                                          </p:val>
                                        </p:tav>
                                        <p:tav tm="100000">
                                          <p:val>
                                            <p:strVal val="#ppt_h"/>
                                          </p:val>
                                        </p:tav>
                                      </p:tavLst>
                                    </p:anim>
                                    <p:animEffect transition="in" filter="fade">
                                      <p:cBhvr>
                                        <p:cTn id="177" dur="1000"/>
                                        <p:tgtEl>
                                          <p:spTgt spid="46"/>
                                        </p:tgtEl>
                                      </p:cBhvr>
                                    </p:animEffect>
                                  </p:childTnLst>
                                </p:cTn>
                              </p:par>
                              <p:par>
                                <p:cTn id="178" presetID="55" presetClass="entr" presetSubtype="0" fill="hold" grpId="0" nodeType="withEffect">
                                  <p:stCondLst>
                                    <p:cond delay="0"/>
                                  </p:stCondLst>
                                  <p:childTnLst>
                                    <p:set>
                                      <p:cBhvr>
                                        <p:cTn id="179" dur="1" fill="hold">
                                          <p:stCondLst>
                                            <p:cond delay="0"/>
                                          </p:stCondLst>
                                        </p:cTn>
                                        <p:tgtEl>
                                          <p:spTgt spid="47"/>
                                        </p:tgtEl>
                                        <p:attrNameLst>
                                          <p:attrName>style.visibility</p:attrName>
                                        </p:attrNameLst>
                                      </p:cBhvr>
                                      <p:to>
                                        <p:strVal val="visible"/>
                                      </p:to>
                                    </p:set>
                                    <p:anim calcmode="lin" valueType="num">
                                      <p:cBhvr>
                                        <p:cTn id="180" dur="1000" fill="hold"/>
                                        <p:tgtEl>
                                          <p:spTgt spid="47"/>
                                        </p:tgtEl>
                                        <p:attrNameLst>
                                          <p:attrName>ppt_w</p:attrName>
                                        </p:attrNameLst>
                                      </p:cBhvr>
                                      <p:tavLst>
                                        <p:tav tm="0">
                                          <p:val>
                                            <p:strVal val="#ppt_w*0.70"/>
                                          </p:val>
                                        </p:tav>
                                        <p:tav tm="100000">
                                          <p:val>
                                            <p:strVal val="#ppt_w"/>
                                          </p:val>
                                        </p:tav>
                                      </p:tavLst>
                                    </p:anim>
                                    <p:anim calcmode="lin" valueType="num">
                                      <p:cBhvr>
                                        <p:cTn id="181" dur="1000" fill="hold"/>
                                        <p:tgtEl>
                                          <p:spTgt spid="47"/>
                                        </p:tgtEl>
                                        <p:attrNameLst>
                                          <p:attrName>ppt_h</p:attrName>
                                        </p:attrNameLst>
                                      </p:cBhvr>
                                      <p:tavLst>
                                        <p:tav tm="0">
                                          <p:val>
                                            <p:strVal val="#ppt_h"/>
                                          </p:val>
                                        </p:tav>
                                        <p:tav tm="100000">
                                          <p:val>
                                            <p:strVal val="#ppt_h"/>
                                          </p:val>
                                        </p:tav>
                                      </p:tavLst>
                                    </p:anim>
                                    <p:animEffect transition="in" filter="fade">
                                      <p:cBhvr>
                                        <p:cTn id="182" dur="1000"/>
                                        <p:tgtEl>
                                          <p:spTgt spid="47"/>
                                        </p:tgtEl>
                                      </p:cBhvr>
                                    </p:animEffect>
                                  </p:childTnLst>
                                </p:cTn>
                              </p:par>
                              <p:par>
                                <p:cTn id="183" presetID="55" presetClass="entr" presetSubtype="0" fill="hold" grpId="0" nodeType="withEffect">
                                  <p:stCondLst>
                                    <p:cond delay="0"/>
                                  </p:stCondLst>
                                  <p:childTnLst>
                                    <p:set>
                                      <p:cBhvr>
                                        <p:cTn id="184" dur="1" fill="hold">
                                          <p:stCondLst>
                                            <p:cond delay="0"/>
                                          </p:stCondLst>
                                        </p:cTn>
                                        <p:tgtEl>
                                          <p:spTgt spid="48"/>
                                        </p:tgtEl>
                                        <p:attrNameLst>
                                          <p:attrName>style.visibility</p:attrName>
                                        </p:attrNameLst>
                                      </p:cBhvr>
                                      <p:to>
                                        <p:strVal val="visible"/>
                                      </p:to>
                                    </p:set>
                                    <p:anim calcmode="lin" valueType="num">
                                      <p:cBhvr>
                                        <p:cTn id="185" dur="1000" fill="hold"/>
                                        <p:tgtEl>
                                          <p:spTgt spid="48"/>
                                        </p:tgtEl>
                                        <p:attrNameLst>
                                          <p:attrName>ppt_w</p:attrName>
                                        </p:attrNameLst>
                                      </p:cBhvr>
                                      <p:tavLst>
                                        <p:tav tm="0">
                                          <p:val>
                                            <p:strVal val="#ppt_w*0.70"/>
                                          </p:val>
                                        </p:tav>
                                        <p:tav tm="100000">
                                          <p:val>
                                            <p:strVal val="#ppt_w"/>
                                          </p:val>
                                        </p:tav>
                                      </p:tavLst>
                                    </p:anim>
                                    <p:anim calcmode="lin" valueType="num">
                                      <p:cBhvr>
                                        <p:cTn id="186" dur="1000" fill="hold"/>
                                        <p:tgtEl>
                                          <p:spTgt spid="48"/>
                                        </p:tgtEl>
                                        <p:attrNameLst>
                                          <p:attrName>ppt_h</p:attrName>
                                        </p:attrNameLst>
                                      </p:cBhvr>
                                      <p:tavLst>
                                        <p:tav tm="0">
                                          <p:val>
                                            <p:strVal val="#ppt_h"/>
                                          </p:val>
                                        </p:tav>
                                        <p:tav tm="100000">
                                          <p:val>
                                            <p:strVal val="#ppt_h"/>
                                          </p:val>
                                        </p:tav>
                                      </p:tavLst>
                                    </p:anim>
                                    <p:animEffect transition="in" filter="fade">
                                      <p:cBhvr>
                                        <p:cTn id="187" dur="1000"/>
                                        <p:tgtEl>
                                          <p:spTgt spid="48"/>
                                        </p:tgtEl>
                                      </p:cBhvr>
                                    </p:animEffect>
                                  </p:childTnLst>
                                </p:cTn>
                              </p:par>
                              <p:par>
                                <p:cTn id="188" presetID="55" presetClass="entr" presetSubtype="0" fill="hold" grpId="0" nodeType="withEffect">
                                  <p:stCondLst>
                                    <p:cond delay="0"/>
                                  </p:stCondLst>
                                  <p:childTnLst>
                                    <p:set>
                                      <p:cBhvr>
                                        <p:cTn id="189" dur="1" fill="hold">
                                          <p:stCondLst>
                                            <p:cond delay="0"/>
                                          </p:stCondLst>
                                        </p:cTn>
                                        <p:tgtEl>
                                          <p:spTgt spid="49"/>
                                        </p:tgtEl>
                                        <p:attrNameLst>
                                          <p:attrName>style.visibility</p:attrName>
                                        </p:attrNameLst>
                                      </p:cBhvr>
                                      <p:to>
                                        <p:strVal val="visible"/>
                                      </p:to>
                                    </p:set>
                                    <p:anim calcmode="lin" valueType="num">
                                      <p:cBhvr>
                                        <p:cTn id="190" dur="1000" fill="hold"/>
                                        <p:tgtEl>
                                          <p:spTgt spid="49"/>
                                        </p:tgtEl>
                                        <p:attrNameLst>
                                          <p:attrName>ppt_w</p:attrName>
                                        </p:attrNameLst>
                                      </p:cBhvr>
                                      <p:tavLst>
                                        <p:tav tm="0">
                                          <p:val>
                                            <p:strVal val="#ppt_w*0.70"/>
                                          </p:val>
                                        </p:tav>
                                        <p:tav tm="100000">
                                          <p:val>
                                            <p:strVal val="#ppt_w"/>
                                          </p:val>
                                        </p:tav>
                                      </p:tavLst>
                                    </p:anim>
                                    <p:anim calcmode="lin" valueType="num">
                                      <p:cBhvr>
                                        <p:cTn id="191" dur="1000" fill="hold"/>
                                        <p:tgtEl>
                                          <p:spTgt spid="49"/>
                                        </p:tgtEl>
                                        <p:attrNameLst>
                                          <p:attrName>ppt_h</p:attrName>
                                        </p:attrNameLst>
                                      </p:cBhvr>
                                      <p:tavLst>
                                        <p:tav tm="0">
                                          <p:val>
                                            <p:strVal val="#ppt_h"/>
                                          </p:val>
                                        </p:tav>
                                        <p:tav tm="100000">
                                          <p:val>
                                            <p:strVal val="#ppt_h"/>
                                          </p:val>
                                        </p:tav>
                                      </p:tavLst>
                                    </p:anim>
                                    <p:animEffect transition="in" filter="fade">
                                      <p:cBhvr>
                                        <p:cTn id="192" dur="1000"/>
                                        <p:tgtEl>
                                          <p:spTgt spid="49"/>
                                        </p:tgtEl>
                                      </p:cBhvr>
                                    </p:animEffect>
                                  </p:childTnLst>
                                </p:cTn>
                              </p:par>
                              <p:par>
                                <p:cTn id="193" presetID="55" presetClass="entr" presetSubtype="0" fill="hold" grpId="0" nodeType="withEffect">
                                  <p:stCondLst>
                                    <p:cond delay="0"/>
                                  </p:stCondLst>
                                  <p:childTnLst>
                                    <p:set>
                                      <p:cBhvr>
                                        <p:cTn id="194" dur="1" fill="hold">
                                          <p:stCondLst>
                                            <p:cond delay="0"/>
                                          </p:stCondLst>
                                        </p:cTn>
                                        <p:tgtEl>
                                          <p:spTgt spid="50"/>
                                        </p:tgtEl>
                                        <p:attrNameLst>
                                          <p:attrName>style.visibility</p:attrName>
                                        </p:attrNameLst>
                                      </p:cBhvr>
                                      <p:to>
                                        <p:strVal val="visible"/>
                                      </p:to>
                                    </p:set>
                                    <p:anim calcmode="lin" valueType="num">
                                      <p:cBhvr>
                                        <p:cTn id="195" dur="1000" fill="hold"/>
                                        <p:tgtEl>
                                          <p:spTgt spid="50"/>
                                        </p:tgtEl>
                                        <p:attrNameLst>
                                          <p:attrName>ppt_w</p:attrName>
                                        </p:attrNameLst>
                                      </p:cBhvr>
                                      <p:tavLst>
                                        <p:tav tm="0">
                                          <p:val>
                                            <p:strVal val="#ppt_w*0.70"/>
                                          </p:val>
                                        </p:tav>
                                        <p:tav tm="100000">
                                          <p:val>
                                            <p:strVal val="#ppt_w"/>
                                          </p:val>
                                        </p:tav>
                                      </p:tavLst>
                                    </p:anim>
                                    <p:anim calcmode="lin" valueType="num">
                                      <p:cBhvr>
                                        <p:cTn id="196" dur="1000" fill="hold"/>
                                        <p:tgtEl>
                                          <p:spTgt spid="50"/>
                                        </p:tgtEl>
                                        <p:attrNameLst>
                                          <p:attrName>ppt_h</p:attrName>
                                        </p:attrNameLst>
                                      </p:cBhvr>
                                      <p:tavLst>
                                        <p:tav tm="0">
                                          <p:val>
                                            <p:strVal val="#ppt_h"/>
                                          </p:val>
                                        </p:tav>
                                        <p:tav tm="100000">
                                          <p:val>
                                            <p:strVal val="#ppt_h"/>
                                          </p:val>
                                        </p:tav>
                                      </p:tavLst>
                                    </p:anim>
                                    <p:animEffect transition="in" filter="fade">
                                      <p:cBhvr>
                                        <p:cTn id="197" dur="1000"/>
                                        <p:tgtEl>
                                          <p:spTgt spid="50"/>
                                        </p:tgtEl>
                                      </p:cBhvr>
                                    </p:animEffect>
                                  </p:childTnLst>
                                </p:cTn>
                              </p:par>
                              <p:par>
                                <p:cTn id="198" presetID="55" presetClass="entr" presetSubtype="0" fill="hold" grpId="0" nodeType="withEffect">
                                  <p:stCondLst>
                                    <p:cond delay="0"/>
                                  </p:stCondLst>
                                  <p:childTnLst>
                                    <p:set>
                                      <p:cBhvr>
                                        <p:cTn id="199" dur="1" fill="hold">
                                          <p:stCondLst>
                                            <p:cond delay="0"/>
                                          </p:stCondLst>
                                        </p:cTn>
                                        <p:tgtEl>
                                          <p:spTgt spid="51"/>
                                        </p:tgtEl>
                                        <p:attrNameLst>
                                          <p:attrName>style.visibility</p:attrName>
                                        </p:attrNameLst>
                                      </p:cBhvr>
                                      <p:to>
                                        <p:strVal val="visible"/>
                                      </p:to>
                                    </p:set>
                                    <p:anim calcmode="lin" valueType="num">
                                      <p:cBhvr>
                                        <p:cTn id="200" dur="1000" fill="hold"/>
                                        <p:tgtEl>
                                          <p:spTgt spid="51"/>
                                        </p:tgtEl>
                                        <p:attrNameLst>
                                          <p:attrName>ppt_w</p:attrName>
                                        </p:attrNameLst>
                                      </p:cBhvr>
                                      <p:tavLst>
                                        <p:tav tm="0">
                                          <p:val>
                                            <p:strVal val="#ppt_w*0.70"/>
                                          </p:val>
                                        </p:tav>
                                        <p:tav tm="100000">
                                          <p:val>
                                            <p:strVal val="#ppt_w"/>
                                          </p:val>
                                        </p:tav>
                                      </p:tavLst>
                                    </p:anim>
                                    <p:anim calcmode="lin" valueType="num">
                                      <p:cBhvr>
                                        <p:cTn id="201" dur="1000" fill="hold"/>
                                        <p:tgtEl>
                                          <p:spTgt spid="51"/>
                                        </p:tgtEl>
                                        <p:attrNameLst>
                                          <p:attrName>ppt_h</p:attrName>
                                        </p:attrNameLst>
                                      </p:cBhvr>
                                      <p:tavLst>
                                        <p:tav tm="0">
                                          <p:val>
                                            <p:strVal val="#ppt_h"/>
                                          </p:val>
                                        </p:tav>
                                        <p:tav tm="100000">
                                          <p:val>
                                            <p:strVal val="#ppt_h"/>
                                          </p:val>
                                        </p:tav>
                                      </p:tavLst>
                                    </p:anim>
                                    <p:animEffect transition="in" filter="fade">
                                      <p:cBhvr>
                                        <p:cTn id="202" dur="1000"/>
                                        <p:tgtEl>
                                          <p:spTgt spid="51"/>
                                        </p:tgtEl>
                                      </p:cBhvr>
                                    </p:animEffect>
                                  </p:childTnLst>
                                </p:cTn>
                              </p:par>
                              <p:par>
                                <p:cTn id="203" presetID="55" presetClass="entr" presetSubtype="0" fill="hold" grpId="0" nodeType="withEffect">
                                  <p:stCondLst>
                                    <p:cond delay="0"/>
                                  </p:stCondLst>
                                  <p:childTnLst>
                                    <p:set>
                                      <p:cBhvr>
                                        <p:cTn id="204" dur="1" fill="hold">
                                          <p:stCondLst>
                                            <p:cond delay="0"/>
                                          </p:stCondLst>
                                        </p:cTn>
                                        <p:tgtEl>
                                          <p:spTgt spid="52"/>
                                        </p:tgtEl>
                                        <p:attrNameLst>
                                          <p:attrName>style.visibility</p:attrName>
                                        </p:attrNameLst>
                                      </p:cBhvr>
                                      <p:to>
                                        <p:strVal val="visible"/>
                                      </p:to>
                                    </p:set>
                                    <p:anim calcmode="lin" valueType="num">
                                      <p:cBhvr>
                                        <p:cTn id="205" dur="1000" fill="hold"/>
                                        <p:tgtEl>
                                          <p:spTgt spid="52"/>
                                        </p:tgtEl>
                                        <p:attrNameLst>
                                          <p:attrName>ppt_w</p:attrName>
                                        </p:attrNameLst>
                                      </p:cBhvr>
                                      <p:tavLst>
                                        <p:tav tm="0">
                                          <p:val>
                                            <p:strVal val="#ppt_w*0.70"/>
                                          </p:val>
                                        </p:tav>
                                        <p:tav tm="100000">
                                          <p:val>
                                            <p:strVal val="#ppt_w"/>
                                          </p:val>
                                        </p:tav>
                                      </p:tavLst>
                                    </p:anim>
                                    <p:anim calcmode="lin" valueType="num">
                                      <p:cBhvr>
                                        <p:cTn id="206" dur="1000" fill="hold"/>
                                        <p:tgtEl>
                                          <p:spTgt spid="52"/>
                                        </p:tgtEl>
                                        <p:attrNameLst>
                                          <p:attrName>ppt_h</p:attrName>
                                        </p:attrNameLst>
                                      </p:cBhvr>
                                      <p:tavLst>
                                        <p:tav tm="0">
                                          <p:val>
                                            <p:strVal val="#ppt_h"/>
                                          </p:val>
                                        </p:tav>
                                        <p:tav tm="100000">
                                          <p:val>
                                            <p:strVal val="#ppt_h"/>
                                          </p:val>
                                        </p:tav>
                                      </p:tavLst>
                                    </p:anim>
                                    <p:animEffect transition="in" filter="fade">
                                      <p:cBhvr>
                                        <p:cTn id="207" dur="1000"/>
                                        <p:tgtEl>
                                          <p:spTgt spid="52"/>
                                        </p:tgtEl>
                                      </p:cBhvr>
                                    </p:animEffect>
                                  </p:childTnLst>
                                </p:cTn>
                              </p:par>
                              <p:par>
                                <p:cTn id="208" presetID="53" presetClass="entr" presetSubtype="0" fill="hold" grpId="0" nodeType="withEffect">
                                  <p:stCondLst>
                                    <p:cond delay="0"/>
                                  </p:stCondLst>
                                  <p:childTnLst>
                                    <p:set>
                                      <p:cBhvr>
                                        <p:cTn id="209" dur="1" fill="hold">
                                          <p:stCondLst>
                                            <p:cond delay="0"/>
                                          </p:stCondLst>
                                        </p:cTn>
                                        <p:tgtEl>
                                          <p:spTgt spid="55"/>
                                        </p:tgtEl>
                                        <p:attrNameLst>
                                          <p:attrName>style.visibility</p:attrName>
                                        </p:attrNameLst>
                                      </p:cBhvr>
                                      <p:to>
                                        <p:strVal val="visible"/>
                                      </p:to>
                                    </p:set>
                                    <p:anim calcmode="lin" valueType="num">
                                      <p:cBhvr>
                                        <p:cTn id="210" dur="500" fill="hold"/>
                                        <p:tgtEl>
                                          <p:spTgt spid="55"/>
                                        </p:tgtEl>
                                        <p:attrNameLst>
                                          <p:attrName>ppt_w</p:attrName>
                                        </p:attrNameLst>
                                      </p:cBhvr>
                                      <p:tavLst>
                                        <p:tav tm="0">
                                          <p:val>
                                            <p:fltVal val="0"/>
                                          </p:val>
                                        </p:tav>
                                        <p:tav tm="100000">
                                          <p:val>
                                            <p:strVal val="#ppt_w"/>
                                          </p:val>
                                        </p:tav>
                                      </p:tavLst>
                                    </p:anim>
                                    <p:anim calcmode="lin" valueType="num">
                                      <p:cBhvr>
                                        <p:cTn id="211" dur="500" fill="hold"/>
                                        <p:tgtEl>
                                          <p:spTgt spid="55"/>
                                        </p:tgtEl>
                                        <p:attrNameLst>
                                          <p:attrName>ppt_h</p:attrName>
                                        </p:attrNameLst>
                                      </p:cBhvr>
                                      <p:tavLst>
                                        <p:tav tm="0">
                                          <p:val>
                                            <p:fltVal val="0"/>
                                          </p:val>
                                        </p:tav>
                                        <p:tav tm="100000">
                                          <p:val>
                                            <p:strVal val="#ppt_h"/>
                                          </p:val>
                                        </p:tav>
                                      </p:tavLst>
                                    </p:anim>
                                    <p:animEffect transition="in" filter="fade">
                                      <p:cBhvr>
                                        <p:cTn id="212" dur="500"/>
                                        <p:tgtEl>
                                          <p:spTgt spid="55"/>
                                        </p:tgtEl>
                                      </p:cBhvr>
                                    </p:animEffect>
                                  </p:childTnLst>
                                </p:cTn>
                              </p:par>
                              <p:par>
                                <p:cTn id="213" presetID="53" presetClass="entr" presetSubtype="0" fill="hold" grpId="0" nodeType="withEffect">
                                  <p:stCondLst>
                                    <p:cond delay="0"/>
                                  </p:stCondLst>
                                  <p:childTnLst>
                                    <p:set>
                                      <p:cBhvr>
                                        <p:cTn id="214" dur="1" fill="hold">
                                          <p:stCondLst>
                                            <p:cond delay="0"/>
                                          </p:stCondLst>
                                        </p:cTn>
                                        <p:tgtEl>
                                          <p:spTgt spid="56"/>
                                        </p:tgtEl>
                                        <p:attrNameLst>
                                          <p:attrName>style.visibility</p:attrName>
                                        </p:attrNameLst>
                                      </p:cBhvr>
                                      <p:to>
                                        <p:strVal val="visible"/>
                                      </p:to>
                                    </p:set>
                                    <p:anim calcmode="lin" valueType="num">
                                      <p:cBhvr>
                                        <p:cTn id="215" dur="500" fill="hold"/>
                                        <p:tgtEl>
                                          <p:spTgt spid="56"/>
                                        </p:tgtEl>
                                        <p:attrNameLst>
                                          <p:attrName>ppt_w</p:attrName>
                                        </p:attrNameLst>
                                      </p:cBhvr>
                                      <p:tavLst>
                                        <p:tav tm="0">
                                          <p:val>
                                            <p:fltVal val="0"/>
                                          </p:val>
                                        </p:tav>
                                        <p:tav tm="100000">
                                          <p:val>
                                            <p:strVal val="#ppt_w"/>
                                          </p:val>
                                        </p:tav>
                                      </p:tavLst>
                                    </p:anim>
                                    <p:anim calcmode="lin" valueType="num">
                                      <p:cBhvr>
                                        <p:cTn id="216" dur="500" fill="hold"/>
                                        <p:tgtEl>
                                          <p:spTgt spid="56"/>
                                        </p:tgtEl>
                                        <p:attrNameLst>
                                          <p:attrName>ppt_h</p:attrName>
                                        </p:attrNameLst>
                                      </p:cBhvr>
                                      <p:tavLst>
                                        <p:tav tm="0">
                                          <p:val>
                                            <p:fltVal val="0"/>
                                          </p:val>
                                        </p:tav>
                                        <p:tav tm="100000">
                                          <p:val>
                                            <p:strVal val="#ppt_h"/>
                                          </p:val>
                                        </p:tav>
                                      </p:tavLst>
                                    </p:anim>
                                    <p:animEffect transition="in" filter="fade">
                                      <p:cBhvr>
                                        <p:cTn id="217" dur="500"/>
                                        <p:tgtEl>
                                          <p:spTgt spid="56"/>
                                        </p:tgtEl>
                                      </p:cBhvr>
                                    </p:animEffect>
                                  </p:childTnLst>
                                </p:cTn>
                              </p:par>
                              <p:par>
                                <p:cTn id="218" presetID="53" presetClass="entr" presetSubtype="0" fill="hold" grpId="0" nodeType="withEffect">
                                  <p:stCondLst>
                                    <p:cond delay="0"/>
                                  </p:stCondLst>
                                  <p:childTnLst>
                                    <p:set>
                                      <p:cBhvr>
                                        <p:cTn id="219" dur="1" fill="hold">
                                          <p:stCondLst>
                                            <p:cond delay="0"/>
                                          </p:stCondLst>
                                        </p:cTn>
                                        <p:tgtEl>
                                          <p:spTgt spid="57"/>
                                        </p:tgtEl>
                                        <p:attrNameLst>
                                          <p:attrName>style.visibility</p:attrName>
                                        </p:attrNameLst>
                                      </p:cBhvr>
                                      <p:to>
                                        <p:strVal val="visible"/>
                                      </p:to>
                                    </p:set>
                                    <p:anim calcmode="lin" valueType="num">
                                      <p:cBhvr>
                                        <p:cTn id="220" dur="500" fill="hold"/>
                                        <p:tgtEl>
                                          <p:spTgt spid="57"/>
                                        </p:tgtEl>
                                        <p:attrNameLst>
                                          <p:attrName>ppt_w</p:attrName>
                                        </p:attrNameLst>
                                      </p:cBhvr>
                                      <p:tavLst>
                                        <p:tav tm="0">
                                          <p:val>
                                            <p:fltVal val="0"/>
                                          </p:val>
                                        </p:tav>
                                        <p:tav tm="100000">
                                          <p:val>
                                            <p:strVal val="#ppt_w"/>
                                          </p:val>
                                        </p:tav>
                                      </p:tavLst>
                                    </p:anim>
                                    <p:anim calcmode="lin" valueType="num">
                                      <p:cBhvr>
                                        <p:cTn id="221" dur="500" fill="hold"/>
                                        <p:tgtEl>
                                          <p:spTgt spid="57"/>
                                        </p:tgtEl>
                                        <p:attrNameLst>
                                          <p:attrName>ppt_h</p:attrName>
                                        </p:attrNameLst>
                                      </p:cBhvr>
                                      <p:tavLst>
                                        <p:tav tm="0">
                                          <p:val>
                                            <p:fltVal val="0"/>
                                          </p:val>
                                        </p:tav>
                                        <p:tav tm="100000">
                                          <p:val>
                                            <p:strVal val="#ppt_h"/>
                                          </p:val>
                                        </p:tav>
                                      </p:tavLst>
                                    </p:anim>
                                    <p:animEffect transition="in" filter="fade">
                                      <p:cBhvr>
                                        <p:cTn id="222" dur="500"/>
                                        <p:tgtEl>
                                          <p:spTgt spid="57"/>
                                        </p:tgtEl>
                                      </p:cBhvr>
                                    </p:animEffect>
                                  </p:childTnLst>
                                </p:cTn>
                              </p:par>
                              <p:par>
                                <p:cTn id="223" presetID="53" presetClass="entr" presetSubtype="0" fill="hold" grpId="0" nodeType="withEffect">
                                  <p:stCondLst>
                                    <p:cond delay="0"/>
                                  </p:stCondLst>
                                  <p:childTnLst>
                                    <p:set>
                                      <p:cBhvr>
                                        <p:cTn id="224" dur="1" fill="hold">
                                          <p:stCondLst>
                                            <p:cond delay="0"/>
                                          </p:stCondLst>
                                        </p:cTn>
                                        <p:tgtEl>
                                          <p:spTgt spid="58"/>
                                        </p:tgtEl>
                                        <p:attrNameLst>
                                          <p:attrName>style.visibility</p:attrName>
                                        </p:attrNameLst>
                                      </p:cBhvr>
                                      <p:to>
                                        <p:strVal val="visible"/>
                                      </p:to>
                                    </p:set>
                                    <p:anim calcmode="lin" valueType="num">
                                      <p:cBhvr>
                                        <p:cTn id="225" dur="500" fill="hold"/>
                                        <p:tgtEl>
                                          <p:spTgt spid="58"/>
                                        </p:tgtEl>
                                        <p:attrNameLst>
                                          <p:attrName>ppt_w</p:attrName>
                                        </p:attrNameLst>
                                      </p:cBhvr>
                                      <p:tavLst>
                                        <p:tav tm="0">
                                          <p:val>
                                            <p:fltVal val="0"/>
                                          </p:val>
                                        </p:tav>
                                        <p:tav tm="100000">
                                          <p:val>
                                            <p:strVal val="#ppt_w"/>
                                          </p:val>
                                        </p:tav>
                                      </p:tavLst>
                                    </p:anim>
                                    <p:anim calcmode="lin" valueType="num">
                                      <p:cBhvr>
                                        <p:cTn id="226" dur="500" fill="hold"/>
                                        <p:tgtEl>
                                          <p:spTgt spid="58"/>
                                        </p:tgtEl>
                                        <p:attrNameLst>
                                          <p:attrName>ppt_h</p:attrName>
                                        </p:attrNameLst>
                                      </p:cBhvr>
                                      <p:tavLst>
                                        <p:tav tm="0">
                                          <p:val>
                                            <p:fltVal val="0"/>
                                          </p:val>
                                        </p:tav>
                                        <p:tav tm="100000">
                                          <p:val>
                                            <p:strVal val="#ppt_h"/>
                                          </p:val>
                                        </p:tav>
                                      </p:tavLst>
                                    </p:anim>
                                    <p:animEffect transition="in" filter="fade">
                                      <p:cBhvr>
                                        <p:cTn id="227" dur="500"/>
                                        <p:tgtEl>
                                          <p:spTgt spid="58"/>
                                        </p:tgtEl>
                                      </p:cBhvr>
                                    </p:animEffect>
                                  </p:childTnLst>
                                </p:cTn>
                              </p:par>
                              <p:par>
                                <p:cTn id="228" presetID="53" presetClass="entr" presetSubtype="0" fill="hold" grpId="0" nodeType="withEffect">
                                  <p:stCondLst>
                                    <p:cond delay="0"/>
                                  </p:stCondLst>
                                  <p:childTnLst>
                                    <p:set>
                                      <p:cBhvr>
                                        <p:cTn id="229" dur="1" fill="hold">
                                          <p:stCondLst>
                                            <p:cond delay="0"/>
                                          </p:stCondLst>
                                        </p:cTn>
                                        <p:tgtEl>
                                          <p:spTgt spid="59"/>
                                        </p:tgtEl>
                                        <p:attrNameLst>
                                          <p:attrName>style.visibility</p:attrName>
                                        </p:attrNameLst>
                                      </p:cBhvr>
                                      <p:to>
                                        <p:strVal val="visible"/>
                                      </p:to>
                                    </p:set>
                                    <p:anim calcmode="lin" valueType="num">
                                      <p:cBhvr>
                                        <p:cTn id="230" dur="500" fill="hold"/>
                                        <p:tgtEl>
                                          <p:spTgt spid="59"/>
                                        </p:tgtEl>
                                        <p:attrNameLst>
                                          <p:attrName>ppt_w</p:attrName>
                                        </p:attrNameLst>
                                      </p:cBhvr>
                                      <p:tavLst>
                                        <p:tav tm="0">
                                          <p:val>
                                            <p:fltVal val="0"/>
                                          </p:val>
                                        </p:tav>
                                        <p:tav tm="100000">
                                          <p:val>
                                            <p:strVal val="#ppt_w"/>
                                          </p:val>
                                        </p:tav>
                                      </p:tavLst>
                                    </p:anim>
                                    <p:anim calcmode="lin" valueType="num">
                                      <p:cBhvr>
                                        <p:cTn id="231" dur="500" fill="hold"/>
                                        <p:tgtEl>
                                          <p:spTgt spid="59"/>
                                        </p:tgtEl>
                                        <p:attrNameLst>
                                          <p:attrName>ppt_h</p:attrName>
                                        </p:attrNameLst>
                                      </p:cBhvr>
                                      <p:tavLst>
                                        <p:tav tm="0">
                                          <p:val>
                                            <p:fltVal val="0"/>
                                          </p:val>
                                        </p:tav>
                                        <p:tav tm="100000">
                                          <p:val>
                                            <p:strVal val="#ppt_h"/>
                                          </p:val>
                                        </p:tav>
                                      </p:tavLst>
                                    </p:anim>
                                    <p:animEffect transition="in" filter="fade">
                                      <p:cBhvr>
                                        <p:cTn id="232" dur="500"/>
                                        <p:tgtEl>
                                          <p:spTgt spid="59"/>
                                        </p:tgtEl>
                                      </p:cBhvr>
                                    </p:animEffect>
                                  </p:childTnLst>
                                </p:cTn>
                              </p:par>
                              <p:par>
                                <p:cTn id="233" presetID="53" presetClass="entr" presetSubtype="0" fill="hold" grpId="0" nodeType="withEffect">
                                  <p:stCondLst>
                                    <p:cond delay="0"/>
                                  </p:stCondLst>
                                  <p:childTnLst>
                                    <p:set>
                                      <p:cBhvr>
                                        <p:cTn id="234" dur="1" fill="hold">
                                          <p:stCondLst>
                                            <p:cond delay="0"/>
                                          </p:stCondLst>
                                        </p:cTn>
                                        <p:tgtEl>
                                          <p:spTgt spid="60"/>
                                        </p:tgtEl>
                                        <p:attrNameLst>
                                          <p:attrName>style.visibility</p:attrName>
                                        </p:attrNameLst>
                                      </p:cBhvr>
                                      <p:to>
                                        <p:strVal val="visible"/>
                                      </p:to>
                                    </p:set>
                                    <p:anim calcmode="lin" valueType="num">
                                      <p:cBhvr>
                                        <p:cTn id="235" dur="500" fill="hold"/>
                                        <p:tgtEl>
                                          <p:spTgt spid="60"/>
                                        </p:tgtEl>
                                        <p:attrNameLst>
                                          <p:attrName>ppt_w</p:attrName>
                                        </p:attrNameLst>
                                      </p:cBhvr>
                                      <p:tavLst>
                                        <p:tav tm="0">
                                          <p:val>
                                            <p:fltVal val="0"/>
                                          </p:val>
                                        </p:tav>
                                        <p:tav tm="100000">
                                          <p:val>
                                            <p:strVal val="#ppt_w"/>
                                          </p:val>
                                        </p:tav>
                                      </p:tavLst>
                                    </p:anim>
                                    <p:anim calcmode="lin" valueType="num">
                                      <p:cBhvr>
                                        <p:cTn id="236" dur="500" fill="hold"/>
                                        <p:tgtEl>
                                          <p:spTgt spid="60"/>
                                        </p:tgtEl>
                                        <p:attrNameLst>
                                          <p:attrName>ppt_h</p:attrName>
                                        </p:attrNameLst>
                                      </p:cBhvr>
                                      <p:tavLst>
                                        <p:tav tm="0">
                                          <p:val>
                                            <p:fltVal val="0"/>
                                          </p:val>
                                        </p:tav>
                                        <p:tav tm="100000">
                                          <p:val>
                                            <p:strVal val="#ppt_h"/>
                                          </p:val>
                                        </p:tav>
                                      </p:tavLst>
                                    </p:anim>
                                    <p:animEffect transition="in" filter="fade">
                                      <p:cBhvr>
                                        <p:cTn id="237" dur="500"/>
                                        <p:tgtEl>
                                          <p:spTgt spid="60"/>
                                        </p:tgtEl>
                                      </p:cBhvr>
                                    </p:animEffect>
                                  </p:childTnLst>
                                </p:cTn>
                              </p:par>
                              <p:par>
                                <p:cTn id="238" presetID="53" presetClass="entr" presetSubtype="0" fill="hold" grpId="0" nodeType="withEffect">
                                  <p:stCondLst>
                                    <p:cond delay="0"/>
                                  </p:stCondLst>
                                  <p:childTnLst>
                                    <p:set>
                                      <p:cBhvr>
                                        <p:cTn id="239" dur="1" fill="hold">
                                          <p:stCondLst>
                                            <p:cond delay="0"/>
                                          </p:stCondLst>
                                        </p:cTn>
                                        <p:tgtEl>
                                          <p:spTgt spid="61"/>
                                        </p:tgtEl>
                                        <p:attrNameLst>
                                          <p:attrName>style.visibility</p:attrName>
                                        </p:attrNameLst>
                                      </p:cBhvr>
                                      <p:to>
                                        <p:strVal val="visible"/>
                                      </p:to>
                                    </p:set>
                                    <p:anim calcmode="lin" valueType="num">
                                      <p:cBhvr>
                                        <p:cTn id="240" dur="500" fill="hold"/>
                                        <p:tgtEl>
                                          <p:spTgt spid="61"/>
                                        </p:tgtEl>
                                        <p:attrNameLst>
                                          <p:attrName>ppt_w</p:attrName>
                                        </p:attrNameLst>
                                      </p:cBhvr>
                                      <p:tavLst>
                                        <p:tav tm="0">
                                          <p:val>
                                            <p:fltVal val="0"/>
                                          </p:val>
                                        </p:tav>
                                        <p:tav tm="100000">
                                          <p:val>
                                            <p:strVal val="#ppt_w"/>
                                          </p:val>
                                        </p:tav>
                                      </p:tavLst>
                                    </p:anim>
                                    <p:anim calcmode="lin" valueType="num">
                                      <p:cBhvr>
                                        <p:cTn id="241" dur="500" fill="hold"/>
                                        <p:tgtEl>
                                          <p:spTgt spid="61"/>
                                        </p:tgtEl>
                                        <p:attrNameLst>
                                          <p:attrName>ppt_h</p:attrName>
                                        </p:attrNameLst>
                                      </p:cBhvr>
                                      <p:tavLst>
                                        <p:tav tm="0">
                                          <p:val>
                                            <p:fltVal val="0"/>
                                          </p:val>
                                        </p:tav>
                                        <p:tav tm="100000">
                                          <p:val>
                                            <p:strVal val="#ppt_h"/>
                                          </p:val>
                                        </p:tav>
                                      </p:tavLst>
                                    </p:anim>
                                    <p:animEffect transition="in" filter="fade">
                                      <p:cBhvr>
                                        <p:cTn id="242" dur="500"/>
                                        <p:tgtEl>
                                          <p:spTgt spid="61"/>
                                        </p:tgtEl>
                                      </p:cBhvr>
                                    </p:animEffect>
                                  </p:childTnLst>
                                </p:cTn>
                              </p:par>
                              <p:par>
                                <p:cTn id="243" presetID="53" presetClass="entr" presetSubtype="0" fill="hold" grpId="0" nodeType="withEffect">
                                  <p:stCondLst>
                                    <p:cond delay="0"/>
                                  </p:stCondLst>
                                  <p:childTnLst>
                                    <p:set>
                                      <p:cBhvr>
                                        <p:cTn id="244" dur="1" fill="hold">
                                          <p:stCondLst>
                                            <p:cond delay="0"/>
                                          </p:stCondLst>
                                        </p:cTn>
                                        <p:tgtEl>
                                          <p:spTgt spid="62"/>
                                        </p:tgtEl>
                                        <p:attrNameLst>
                                          <p:attrName>style.visibility</p:attrName>
                                        </p:attrNameLst>
                                      </p:cBhvr>
                                      <p:to>
                                        <p:strVal val="visible"/>
                                      </p:to>
                                    </p:set>
                                    <p:anim calcmode="lin" valueType="num">
                                      <p:cBhvr>
                                        <p:cTn id="245" dur="500" fill="hold"/>
                                        <p:tgtEl>
                                          <p:spTgt spid="62"/>
                                        </p:tgtEl>
                                        <p:attrNameLst>
                                          <p:attrName>ppt_w</p:attrName>
                                        </p:attrNameLst>
                                      </p:cBhvr>
                                      <p:tavLst>
                                        <p:tav tm="0">
                                          <p:val>
                                            <p:fltVal val="0"/>
                                          </p:val>
                                        </p:tav>
                                        <p:tav tm="100000">
                                          <p:val>
                                            <p:strVal val="#ppt_w"/>
                                          </p:val>
                                        </p:tav>
                                      </p:tavLst>
                                    </p:anim>
                                    <p:anim calcmode="lin" valueType="num">
                                      <p:cBhvr>
                                        <p:cTn id="246" dur="500" fill="hold"/>
                                        <p:tgtEl>
                                          <p:spTgt spid="62"/>
                                        </p:tgtEl>
                                        <p:attrNameLst>
                                          <p:attrName>ppt_h</p:attrName>
                                        </p:attrNameLst>
                                      </p:cBhvr>
                                      <p:tavLst>
                                        <p:tav tm="0">
                                          <p:val>
                                            <p:fltVal val="0"/>
                                          </p:val>
                                        </p:tav>
                                        <p:tav tm="100000">
                                          <p:val>
                                            <p:strVal val="#ppt_h"/>
                                          </p:val>
                                        </p:tav>
                                      </p:tavLst>
                                    </p:anim>
                                    <p:animEffect transition="in" filter="fade">
                                      <p:cBhvr>
                                        <p:cTn id="247" dur="500"/>
                                        <p:tgtEl>
                                          <p:spTgt spid="62"/>
                                        </p:tgtEl>
                                      </p:cBhvr>
                                    </p:animEffect>
                                  </p:childTnLst>
                                </p:cTn>
                              </p:par>
                              <p:par>
                                <p:cTn id="248" presetID="53" presetClass="entr" presetSubtype="0" fill="hold" grpId="0" nodeType="withEffect">
                                  <p:stCondLst>
                                    <p:cond delay="0"/>
                                  </p:stCondLst>
                                  <p:childTnLst>
                                    <p:set>
                                      <p:cBhvr>
                                        <p:cTn id="249" dur="1" fill="hold">
                                          <p:stCondLst>
                                            <p:cond delay="0"/>
                                          </p:stCondLst>
                                        </p:cTn>
                                        <p:tgtEl>
                                          <p:spTgt spid="63"/>
                                        </p:tgtEl>
                                        <p:attrNameLst>
                                          <p:attrName>style.visibility</p:attrName>
                                        </p:attrNameLst>
                                      </p:cBhvr>
                                      <p:to>
                                        <p:strVal val="visible"/>
                                      </p:to>
                                    </p:set>
                                    <p:anim calcmode="lin" valueType="num">
                                      <p:cBhvr>
                                        <p:cTn id="250" dur="500" fill="hold"/>
                                        <p:tgtEl>
                                          <p:spTgt spid="63"/>
                                        </p:tgtEl>
                                        <p:attrNameLst>
                                          <p:attrName>ppt_w</p:attrName>
                                        </p:attrNameLst>
                                      </p:cBhvr>
                                      <p:tavLst>
                                        <p:tav tm="0">
                                          <p:val>
                                            <p:fltVal val="0"/>
                                          </p:val>
                                        </p:tav>
                                        <p:tav tm="100000">
                                          <p:val>
                                            <p:strVal val="#ppt_w"/>
                                          </p:val>
                                        </p:tav>
                                      </p:tavLst>
                                    </p:anim>
                                    <p:anim calcmode="lin" valueType="num">
                                      <p:cBhvr>
                                        <p:cTn id="251" dur="500" fill="hold"/>
                                        <p:tgtEl>
                                          <p:spTgt spid="63"/>
                                        </p:tgtEl>
                                        <p:attrNameLst>
                                          <p:attrName>ppt_h</p:attrName>
                                        </p:attrNameLst>
                                      </p:cBhvr>
                                      <p:tavLst>
                                        <p:tav tm="0">
                                          <p:val>
                                            <p:fltVal val="0"/>
                                          </p:val>
                                        </p:tav>
                                        <p:tav tm="100000">
                                          <p:val>
                                            <p:strVal val="#ppt_h"/>
                                          </p:val>
                                        </p:tav>
                                      </p:tavLst>
                                    </p:anim>
                                    <p:animEffect transition="in" filter="fade">
                                      <p:cBhvr>
                                        <p:cTn id="252" dur="500"/>
                                        <p:tgtEl>
                                          <p:spTgt spid="63"/>
                                        </p:tgtEl>
                                      </p:cBhvr>
                                    </p:animEffect>
                                  </p:childTnLst>
                                </p:cTn>
                              </p:par>
                              <p:par>
                                <p:cTn id="253" presetID="53" presetClass="entr" presetSubtype="0" fill="hold" grpId="0" nodeType="withEffect">
                                  <p:stCondLst>
                                    <p:cond delay="0"/>
                                  </p:stCondLst>
                                  <p:childTnLst>
                                    <p:set>
                                      <p:cBhvr>
                                        <p:cTn id="254" dur="1" fill="hold">
                                          <p:stCondLst>
                                            <p:cond delay="0"/>
                                          </p:stCondLst>
                                        </p:cTn>
                                        <p:tgtEl>
                                          <p:spTgt spid="64"/>
                                        </p:tgtEl>
                                        <p:attrNameLst>
                                          <p:attrName>style.visibility</p:attrName>
                                        </p:attrNameLst>
                                      </p:cBhvr>
                                      <p:to>
                                        <p:strVal val="visible"/>
                                      </p:to>
                                    </p:set>
                                    <p:anim calcmode="lin" valueType="num">
                                      <p:cBhvr>
                                        <p:cTn id="255" dur="500" fill="hold"/>
                                        <p:tgtEl>
                                          <p:spTgt spid="64"/>
                                        </p:tgtEl>
                                        <p:attrNameLst>
                                          <p:attrName>ppt_w</p:attrName>
                                        </p:attrNameLst>
                                      </p:cBhvr>
                                      <p:tavLst>
                                        <p:tav tm="0">
                                          <p:val>
                                            <p:fltVal val="0"/>
                                          </p:val>
                                        </p:tav>
                                        <p:tav tm="100000">
                                          <p:val>
                                            <p:strVal val="#ppt_w"/>
                                          </p:val>
                                        </p:tav>
                                      </p:tavLst>
                                    </p:anim>
                                    <p:anim calcmode="lin" valueType="num">
                                      <p:cBhvr>
                                        <p:cTn id="256" dur="500" fill="hold"/>
                                        <p:tgtEl>
                                          <p:spTgt spid="64"/>
                                        </p:tgtEl>
                                        <p:attrNameLst>
                                          <p:attrName>ppt_h</p:attrName>
                                        </p:attrNameLst>
                                      </p:cBhvr>
                                      <p:tavLst>
                                        <p:tav tm="0">
                                          <p:val>
                                            <p:fltVal val="0"/>
                                          </p:val>
                                        </p:tav>
                                        <p:tav tm="100000">
                                          <p:val>
                                            <p:strVal val="#ppt_h"/>
                                          </p:val>
                                        </p:tav>
                                      </p:tavLst>
                                    </p:anim>
                                    <p:animEffect transition="in" filter="fade">
                                      <p:cBhvr>
                                        <p:cTn id="257" dur="500"/>
                                        <p:tgtEl>
                                          <p:spTgt spid="64"/>
                                        </p:tgtEl>
                                      </p:cBhvr>
                                    </p:animEffect>
                                  </p:childTnLst>
                                </p:cTn>
                              </p:par>
                              <p:par>
                                <p:cTn id="258" presetID="53" presetClass="entr" presetSubtype="0" fill="hold" grpId="0" nodeType="withEffect">
                                  <p:stCondLst>
                                    <p:cond delay="0"/>
                                  </p:stCondLst>
                                  <p:childTnLst>
                                    <p:set>
                                      <p:cBhvr>
                                        <p:cTn id="259" dur="1" fill="hold">
                                          <p:stCondLst>
                                            <p:cond delay="0"/>
                                          </p:stCondLst>
                                        </p:cTn>
                                        <p:tgtEl>
                                          <p:spTgt spid="68"/>
                                        </p:tgtEl>
                                        <p:attrNameLst>
                                          <p:attrName>style.visibility</p:attrName>
                                        </p:attrNameLst>
                                      </p:cBhvr>
                                      <p:to>
                                        <p:strVal val="visible"/>
                                      </p:to>
                                    </p:set>
                                    <p:anim calcmode="lin" valueType="num">
                                      <p:cBhvr>
                                        <p:cTn id="260" dur="500" fill="hold"/>
                                        <p:tgtEl>
                                          <p:spTgt spid="68"/>
                                        </p:tgtEl>
                                        <p:attrNameLst>
                                          <p:attrName>ppt_w</p:attrName>
                                        </p:attrNameLst>
                                      </p:cBhvr>
                                      <p:tavLst>
                                        <p:tav tm="0">
                                          <p:val>
                                            <p:fltVal val="0"/>
                                          </p:val>
                                        </p:tav>
                                        <p:tav tm="100000">
                                          <p:val>
                                            <p:strVal val="#ppt_w"/>
                                          </p:val>
                                        </p:tav>
                                      </p:tavLst>
                                    </p:anim>
                                    <p:anim calcmode="lin" valueType="num">
                                      <p:cBhvr>
                                        <p:cTn id="261" dur="500" fill="hold"/>
                                        <p:tgtEl>
                                          <p:spTgt spid="68"/>
                                        </p:tgtEl>
                                        <p:attrNameLst>
                                          <p:attrName>ppt_h</p:attrName>
                                        </p:attrNameLst>
                                      </p:cBhvr>
                                      <p:tavLst>
                                        <p:tav tm="0">
                                          <p:val>
                                            <p:fltVal val="0"/>
                                          </p:val>
                                        </p:tav>
                                        <p:tav tm="100000">
                                          <p:val>
                                            <p:strVal val="#ppt_h"/>
                                          </p:val>
                                        </p:tav>
                                      </p:tavLst>
                                    </p:anim>
                                    <p:animEffect transition="in" filter="fade">
                                      <p:cBhvr>
                                        <p:cTn id="262" dur="500"/>
                                        <p:tgtEl>
                                          <p:spTgt spid="68"/>
                                        </p:tgtEl>
                                      </p:cBhvr>
                                    </p:animEffect>
                                  </p:childTnLst>
                                </p:cTn>
                              </p:par>
                              <p:par>
                                <p:cTn id="263" presetID="53" presetClass="entr" presetSubtype="0" fill="hold" grpId="0" nodeType="withEffect">
                                  <p:stCondLst>
                                    <p:cond delay="0"/>
                                  </p:stCondLst>
                                  <p:childTnLst>
                                    <p:set>
                                      <p:cBhvr>
                                        <p:cTn id="264" dur="1" fill="hold">
                                          <p:stCondLst>
                                            <p:cond delay="0"/>
                                          </p:stCondLst>
                                        </p:cTn>
                                        <p:tgtEl>
                                          <p:spTgt spid="67"/>
                                        </p:tgtEl>
                                        <p:attrNameLst>
                                          <p:attrName>style.visibility</p:attrName>
                                        </p:attrNameLst>
                                      </p:cBhvr>
                                      <p:to>
                                        <p:strVal val="visible"/>
                                      </p:to>
                                    </p:set>
                                    <p:anim calcmode="lin" valueType="num">
                                      <p:cBhvr>
                                        <p:cTn id="265" dur="500" fill="hold"/>
                                        <p:tgtEl>
                                          <p:spTgt spid="67"/>
                                        </p:tgtEl>
                                        <p:attrNameLst>
                                          <p:attrName>ppt_w</p:attrName>
                                        </p:attrNameLst>
                                      </p:cBhvr>
                                      <p:tavLst>
                                        <p:tav tm="0">
                                          <p:val>
                                            <p:fltVal val="0"/>
                                          </p:val>
                                        </p:tav>
                                        <p:tav tm="100000">
                                          <p:val>
                                            <p:strVal val="#ppt_w"/>
                                          </p:val>
                                        </p:tav>
                                      </p:tavLst>
                                    </p:anim>
                                    <p:anim calcmode="lin" valueType="num">
                                      <p:cBhvr>
                                        <p:cTn id="266" dur="500" fill="hold"/>
                                        <p:tgtEl>
                                          <p:spTgt spid="67"/>
                                        </p:tgtEl>
                                        <p:attrNameLst>
                                          <p:attrName>ppt_h</p:attrName>
                                        </p:attrNameLst>
                                      </p:cBhvr>
                                      <p:tavLst>
                                        <p:tav tm="0">
                                          <p:val>
                                            <p:fltVal val="0"/>
                                          </p:val>
                                        </p:tav>
                                        <p:tav tm="100000">
                                          <p:val>
                                            <p:strVal val="#ppt_h"/>
                                          </p:val>
                                        </p:tav>
                                      </p:tavLst>
                                    </p:anim>
                                    <p:animEffect transition="in" filter="fade">
                                      <p:cBhvr>
                                        <p:cTn id="267" dur="500"/>
                                        <p:tgtEl>
                                          <p:spTgt spid="67"/>
                                        </p:tgtEl>
                                      </p:cBhvr>
                                    </p:animEffect>
                                  </p:childTnLst>
                                </p:cTn>
                              </p:par>
                              <p:par>
                                <p:cTn id="268" presetID="53" presetClass="entr" presetSubtype="0" fill="hold" grpId="0" nodeType="withEffect">
                                  <p:stCondLst>
                                    <p:cond delay="0"/>
                                  </p:stCondLst>
                                  <p:childTnLst>
                                    <p:set>
                                      <p:cBhvr>
                                        <p:cTn id="269" dur="1" fill="hold">
                                          <p:stCondLst>
                                            <p:cond delay="0"/>
                                          </p:stCondLst>
                                        </p:cTn>
                                        <p:tgtEl>
                                          <p:spTgt spid="66"/>
                                        </p:tgtEl>
                                        <p:attrNameLst>
                                          <p:attrName>style.visibility</p:attrName>
                                        </p:attrNameLst>
                                      </p:cBhvr>
                                      <p:to>
                                        <p:strVal val="visible"/>
                                      </p:to>
                                    </p:set>
                                    <p:anim calcmode="lin" valueType="num">
                                      <p:cBhvr>
                                        <p:cTn id="270" dur="500" fill="hold"/>
                                        <p:tgtEl>
                                          <p:spTgt spid="66"/>
                                        </p:tgtEl>
                                        <p:attrNameLst>
                                          <p:attrName>ppt_w</p:attrName>
                                        </p:attrNameLst>
                                      </p:cBhvr>
                                      <p:tavLst>
                                        <p:tav tm="0">
                                          <p:val>
                                            <p:fltVal val="0"/>
                                          </p:val>
                                        </p:tav>
                                        <p:tav tm="100000">
                                          <p:val>
                                            <p:strVal val="#ppt_w"/>
                                          </p:val>
                                        </p:tav>
                                      </p:tavLst>
                                    </p:anim>
                                    <p:anim calcmode="lin" valueType="num">
                                      <p:cBhvr>
                                        <p:cTn id="271" dur="500" fill="hold"/>
                                        <p:tgtEl>
                                          <p:spTgt spid="66"/>
                                        </p:tgtEl>
                                        <p:attrNameLst>
                                          <p:attrName>ppt_h</p:attrName>
                                        </p:attrNameLst>
                                      </p:cBhvr>
                                      <p:tavLst>
                                        <p:tav tm="0">
                                          <p:val>
                                            <p:fltVal val="0"/>
                                          </p:val>
                                        </p:tav>
                                        <p:tav tm="100000">
                                          <p:val>
                                            <p:strVal val="#ppt_h"/>
                                          </p:val>
                                        </p:tav>
                                      </p:tavLst>
                                    </p:anim>
                                    <p:animEffect transition="in" filter="fade">
                                      <p:cBhvr>
                                        <p:cTn id="272" dur="500"/>
                                        <p:tgtEl>
                                          <p:spTgt spid="66"/>
                                        </p:tgtEl>
                                      </p:cBhvr>
                                    </p:animEffect>
                                  </p:childTnLst>
                                </p:cTn>
                              </p:par>
                              <p:par>
                                <p:cTn id="273" presetID="53" presetClass="entr" presetSubtype="0" fill="hold" grpId="0" nodeType="withEffect">
                                  <p:stCondLst>
                                    <p:cond delay="0"/>
                                  </p:stCondLst>
                                  <p:childTnLst>
                                    <p:set>
                                      <p:cBhvr>
                                        <p:cTn id="274" dur="1" fill="hold">
                                          <p:stCondLst>
                                            <p:cond delay="0"/>
                                          </p:stCondLst>
                                        </p:cTn>
                                        <p:tgtEl>
                                          <p:spTgt spid="65"/>
                                        </p:tgtEl>
                                        <p:attrNameLst>
                                          <p:attrName>style.visibility</p:attrName>
                                        </p:attrNameLst>
                                      </p:cBhvr>
                                      <p:to>
                                        <p:strVal val="visible"/>
                                      </p:to>
                                    </p:set>
                                    <p:anim calcmode="lin" valueType="num">
                                      <p:cBhvr>
                                        <p:cTn id="275" dur="500" fill="hold"/>
                                        <p:tgtEl>
                                          <p:spTgt spid="65"/>
                                        </p:tgtEl>
                                        <p:attrNameLst>
                                          <p:attrName>ppt_w</p:attrName>
                                        </p:attrNameLst>
                                      </p:cBhvr>
                                      <p:tavLst>
                                        <p:tav tm="0">
                                          <p:val>
                                            <p:fltVal val="0"/>
                                          </p:val>
                                        </p:tav>
                                        <p:tav tm="100000">
                                          <p:val>
                                            <p:strVal val="#ppt_w"/>
                                          </p:val>
                                        </p:tav>
                                      </p:tavLst>
                                    </p:anim>
                                    <p:anim calcmode="lin" valueType="num">
                                      <p:cBhvr>
                                        <p:cTn id="276" dur="500" fill="hold"/>
                                        <p:tgtEl>
                                          <p:spTgt spid="65"/>
                                        </p:tgtEl>
                                        <p:attrNameLst>
                                          <p:attrName>ppt_h</p:attrName>
                                        </p:attrNameLst>
                                      </p:cBhvr>
                                      <p:tavLst>
                                        <p:tav tm="0">
                                          <p:val>
                                            <p:fltVal val="0"/>
                                          </p:val>
                                        </p:tav>
                                        <p:tav tm="100000">
                                          <p:val>
                                            <p:strVal val="#ppt_h"/>
                                          </p:val>
                                        </p:tav>
                                      </p:tavLst>
                                    </p:anim>
                                    <p:animEffect transition="in" filter="fade">
                                      <p:cBhvr>
                                        <p:cTn id="277" dur="500"/>
                                        <p:tgtEl>
                                          <p:spTgt spid="65"/>
                                        </p:tgtEl>
                                      </p:cBhvr>
                                    </p:animEffect>
                                  </p:childTnLst>
                                </p:cTn>
                              </p:par>
                              <p:par>
                                <p:cTn id="278" presetID="53" presetClass="entr" presetSubtype="0" fill="hold" grpId="0" nodeType="withEffect">
                                  <p:stCondLst>
                                    <p:cond delay="0"/>
                                  </p:stCondLst>
                                  <p:childTnLst>
                                    <p:set>
                                      <p:cBhvr>
                                        <p:cTn id="279" dur="1" fill="hold">
                                          <p:stCondLst>
                                            <p:cond delay="0"/>
                                          </p:stCondLst>
                                        </p:cTn>
                                        <p:tgtEl>
                                          <p:spTgt spid="71"/>
                                        </p:tgtEl>
                                        <p:attrNameLst>
                                          <p:attrName>style.visibility</p:attrName>
                                        </p:attrNameLst>
                                      </p:cBhvr>
                                      <p:to>
                                        <p:strVal val="visible"/>
                                      </p:to>
                                    </p:set>
                                    <p:anim calcmode="lin" valueType="num">
                                      <p:cBhvr>
                                        <p:cTn id="280" dur="500" fill="hold"/>
                                        <p:tgtEl>
                                          <p:spTgt spid="71"/>
                                        </p:tgtEl>
                                        <p:attrNameLst>
                                          <p:attrName>ppt_w</p:attrName>
                                        </p:attrNameLst>
                                      </p:cBhvr>
                                      <p:tavLst>
                                        <p:tav tm="0">
                                          <p:val>
                                            <p:fltVal val="0"/>
                                          </p:val>
                                        </p:tav>
                                        <p:tav tm="100000">
                                          <p:val>
                                            <p:strVal val="#ppt_w"/>
                                          </p:val>
                                        </p:tav>
                                      </p:tavLst>
                                    </p:anim>
                                    <p:anim calcmode="lin" valueType="num">
                                      <p:cBhvr>
                                        <p:cTn id="281" dur="500" fill="hold"/>
                                        <p:tgtEl>
                                          <p:spTgt spid="71"/>
                                        </p:tgtEl>
                                        <p:attrNameLst>
                                          <p:attrName>ppt_h</p:attrName>
                                        </p:attrNameLst>
                                      </p:cBhvr>
                                      <p:tavLst>
                                        <p:tav tm="0">
                                          <p:val>
                                            <p:fltVal val="0"/>
                                          </p:val>
                                        </p:tav>
                                        <p:tav tm="100000">
                                          <p:val>
                                            <p:strVal val="#ppt_h"/>
                                          </p:val>
                                        </p:tav>
                                      </p:tavLst>
                                    </p:anim>
                                    <p:animEffect transition="in" filter="fade">
                                      <p:cBhvr>
                                        <p:cTn id="282" dur="500"/>
                                        <p:tgtEl>
                                          <p:spTgt spid="71"/>
                                        </p:tgtEl>
                                      </p:cBhvr>
                                    </p:animEffect>
                                  </p:childTnLst>
                                </p:cTn>
                              </p:par>
                              <p:par>
                                <p:cTn id="283" presetID="53" presetClass="entr" presetSubtype="0" fill="hold" grpId="0" nodeType="withEffect">
                                  <p:stCondLst>
                                    <p:cond delay="0"/>
                                  </p:stCondLst>
                                  <p:childTnLst>
                                    <p:set>
                                      <p:cBhvr>
                                        <p:cTn id="284" dur="1" fill="hold">
                                          <p:stCondLst>
                                            <p:cond delay="0"/>
                                          </p:stCondLst>
                                        </p:cTn>
                                        <p:tgtEl>
                                          <p:spTgt spid="70"/>
                                        </p:tgtEl>
                                        <p:attrNameLst>
                                          <p:attrName>style.visibility</p:attrName>
                                        </p:attrNameLst>
                                      </p:cBhvr>
                                      <p:to>
                                        <p:strVal val="visible"/>
                                      </p:to>
                                    </p:set>
                                    <p:anim calcmode="lin" valueType="num">
                                      <p:cBhvr>
                                        <p:cTn id="285" dur="500" fill="hold"/>
                                        <p:tgtEl>
                                          <p:spTgt spid="70"/>
                                        </p:tgtEl>
                                        <p:attrNameLst>
                                          <p:attrName>ppt_w</p:attrName>
                                        </p:attrNameLst>
                                      </p:cBhvr>
                                      <p:tavLst>
                                        <p:tav tm="0">
                                          <p:val>
                                            <p:fltVal val="0"/>
                                          </p:val>
                                        </p:tav>
                                        <p:tav tm="100000">
                                          <p:val>
                                            <p:strVal val="#ppt_w"/>
                                          </p:val>
                                        </p:tav>
                                      </p:tavLst>
                                    </p:anim>
                                    <p:anim calcmode="lin" valueType="num">
                                      <p:cBhvr>
                                        <p:cTn id="286" dur="500" fill="hold"/>
                                        <p:tgtEl>
                                          <p:spTgt spid="70"/>
                                        </p:tgtEl>
                                        <p:attrNameLst>
                                          <p:attrName>ppt_h</p:attrName>
                                        </p:attrNameLst>
                                      </p:cBhvr>
                                      <p:tavLst>
                                        <p:tav tm="0">
                                          <p:val>
                                            <p:fltVal val="0"/>
                                          </p:val>
                                        </p:tav>
                                        <p:tav tm="100000">
                                          <p:val>
                                            <p:strVal val="#ppt_h"/>
                                          </p:val>
                                        </p:tav>
                                      </p:tavLst>
                                    </p:anim>
                                    <p:animEffect transition="in" filter="fade">
                                      <p:cBhvr>
                                        <p:cTn id="287" dur="500"/>
                                        <p:tgtEl>
                                          <p:spTgt spid="70"/>
                                        </p:tgtEl>
                                      </p:cBhvr>
                                    </p:animEffect>
                                  </p:childTnLst>
                                </p:cTn>
                              </p:par>
                              <p:par>
                                <p:cTn id="288" presetID="53" presetClass="entr" presetSubtype="0" fill="hold" grpId="0" nodeType="withEffect">
                                  <p:stCondLst>
                                    <p:cond delay="0"/>
                                  </p:stCondLst>
                                  <p:childTnLst>
                                    <p:set>
                                      <p:cBhvr>
                                        <p:cTn id="289" dur="1" fill="hold">
                                          <p:stCondLst>
                                            <p:cond delay="0"/>
                                          </p:stCondLst>
                                        </p:cTn>
                                        <p:tgtEl>
                                          <p:spTgt spid="69"/>
                                        </p:tgtEl>
                                        <p:attrNameLst>
                                          <p:attrName>style.visibility</p:attrName>
                                        </p:attrNameLst>
                                      </p:cBhvr>
                                      <p:to>
                                        <p:strVal val="visible"/>
                                      </p:to>
                                    </p:set>
                                    <p:anim calcmode="lin" valueType="num">
                                      <p:cBhvr>
                                        <p:cTn id="290" dur="500" fill="hold"/>
                                        <p:tgtEl>
                                          <p:spTgt spid="69"/>
                                        </p:tgtEl>
                                        <p:attrNameLst>
                                          <p:attrName>ppt_w</p:attrName>
                                        </p:attrNameLst>
                                      </p:cBhvr>
                                      <p:tavLst>
                                        <p:tav tm="0">
                                          <p:val>
                                            <p:fltVal val="0"/>
                                          </p:val>
                                        </p:tav>
                                        <p:tav tm="100000">
                                          <p:val>
                                            <p:strVal val="#ppt_w"/>
                                          </p:val>
                                        </p:tav>
                                      </p:tavLst>
                                    </p:anim>
                                    <p:anim calcmode="lin" valueType="num">
                                      <p:cBhvr>
                                        <p:cTn id="291" dur="500" fill="hold"/>
                                        <p:tgtEl>
                                          <p:spTgt spid="69"/>
                                        </p:tgtEl>
                                        <p:attrNameLst>
                                          <p:attrName>ppt_h</p:attrName>
                                        </p:attrNameLst>
                                      </p:cBhvr>
                                      <p:tavLst>
                                        <p:tav tm="0">
                                          <p:val>
                                            <p:fltVal val="0"/>
                                          </p:val>
                                        </p:tav>
                                        <p:tav tm="100000">
                                          <p:val>
                                            <p:strVal val="#ppt_h"/>
                                          </p:val>
                                        </p:tav>
                                      </p:tavLst>
                                    </p:anim>
                                    <p:animEffect transition="in" filter="fade">
                                      <p:cBhvr>
                                        <p:cTn id="292" dur="500"/>
                                        <p:tgtEl>
                                          <p:spTgt spid="69"/>
                                        </p:tgtEl>
                                      </p:cBhvr>
                                    </p:animEffect>
                                  </p:childTnLst>
                                </p:cTn>
                              </p:par>
                              <p:par>
                                <p:cTn id="293" presetID="53" presetClass="entr" presetSubtype="0" fill="hold" grpId="0" nodeType="withEffect">
                                  <p:stCondLst>
                                    <p:cond delay="0"/>
                                  </p:stCondLst>
                                  <p:childTnLst>
                                    <p:set>
                                      <p:cBhvr>
                                        <p:cTn id="294" dur="1" fill="hold">
                                          <p:stCondLst>
                                            <p:cond delay="0"/>
                                          </p:stCondLst>
                                        </p:cTn>
                                        <p:tgtEl>
                                          <p:spTgt spid="74"/>
                                        </p:tgtEl>
                                        <p:attrNameLst>
                                          <p:attrName>style.visibility</p:attrName>
                                        </p:attrNameLst>
                                      </p:cBhvr>
                                      <p:to>
                                        <p:strVal val="visible"/>
                                      </p:to>
                                    </p:set>
                                    <p:anim calcmode="lin" valueType="num">
                                      <p:cBhvr>
                                        <p:cTn id="295" dur="500" fill="hold"/>
                                        <p:tgtEl>
                                          <p:spTgt spid="74"/>
                                        </p:tgtEl>
                                        <p:attrNameLst>
                                          <p:attrName>ppt_w</p:attrName>
                                        </p:attrNameLst>
                                      </p:cBhvr>
                                      <p:tavLst>
                                        <p:tav tm="0">
                                          <p:val>
                                            <p:fltVal val="0"/>
                                          </p:val>
                                        </p:tav>
                                        <p:tav tm="100000">
                                          <p:val>
                                            <p:strVal val="#ppt_w"/>
                                          </p:val>
                                        </p:tav>
                                      </p:tavLst>
                                    </p:anim>
                                    <p:anim calcmode="lin" valueType="num">
                                      <p:cBhvr>
                                        <p:cTn id="296" dur="500" fill="hold"/>
                                        <p:tgtEl>
                                          <p:spTgt spid="74"/>
                                        </p:tgtEl>
                                        <p:attrNameLst>
                                          <p:attrName>ppt_h</p:attrName>
                                        </p:attrNameLst>
                                      </p:cBhvr>
                                      <p:tavLst>
                                        <p:tav tm="0">
                                          <p:val>
                                            <p:fltVal val="0"/>
                                          </p:val>
                                        </p:tav>
                                        <p:tav tm="100000">
                                          <p:val>
                                            <p:strVal val="#ppt_h"/>
                                          </p:val>
                                        </p:tav>
                                      </p:tavLst>
                                    </p:anim>
                                    <p:animEffect transition="in" filter="fade">
                                      <p:cBhvr>
                                        <p:cTn id="297" dur="500"/>
                                        <p:tgtEl>
                                          <p:spTgt spid="74"/>
                                        </p:tgtEl>
                                      </p:cBhvr>
                                    </p:animEffect>
                                  </p:childTnLst>
                                </p:cTn>
                              </p:par>
                              <p:par>
                                <p:cTn id="298" presetID="53" presetClass="entr" presetSubtype="0" fill="hold" grpId="0" nodeType="withEffect">
                                  <p:stCondLst>
                                    <p:cond delay="0"/>
                                  </p:stCondLst>
                                  <p:childTnLst>
                                    <p:set>
                                      <p:cBhvr>
                                        <p:cTn id="299" dur="1" fill="hold">
                                          <p:stCondLst>
                                            <p:cond delay="0"/>
                                          </p:stCondLst>
                                        </p:cTn>
                                        <p:tgtEl>
                                          <p:spTgt spid="73"/>
                                        </p:tgtEl>
                                        <p:attrNameLst>
                                          <p:attrName>style.visibility</p:attrName>
                                        </p:attrNameLst>
                                      </p:cBhvr>
                                      <p:to>
                                        <p:strVal val="visible"/>
                                      </p:to>
                                    </p:set>
                                    <p:anim calcmode="lin" valueType="num">
                                      <p:cBhvr>
                                        <p:cTn id="300" dur="500" fill="hold"/>
                                        <p:tgtEl>
                                          <p:spTgt spid="73"/>
                                        </p:tgtEl>
                                        <p:attrNameLst>
                                          <p:attrName>ppt_w</p:attrName>
                                        </p:attrNameLst>
                                      </p:cBhvr>
                                      <p:tavLst>
                                        <p:tav tm="0">
                                          <p:val>
                                            <p:fltVal val="0"/>
                                          </p:val>
                                        </p:tav>
                                        <p:tav tm="100000">
                                          <p:val>
                                            <p:strVal val="#ppt_w"/>
                                          </p:val>
                                        </p:tav>
                                      </p:tavLst>
                                    </p:anim>
                                    <p:anim calcmode="lin" valueType="num">
                                      <p:cBhvr>
                                        <p:cTn id="301" dur="500" fill="hold"/>
                                        <p:tgtEl>
                                          <p:spTgt spid="73"/>
                                        </p:tgtEl>
                                        <p:attrNameLst>
                                          <p:attrName>ppt_h</p:attrName>
                                        </p:attrNameLst>
                                      </p:cBhvr>
                                      <p:tavLst>
                                        <p:tav tm="0">
                                          <p:val>
                                            <p:fltVal val="0"/>
                                          </p:val>
                                        </p:tav>
                                        <p:tav tm="100000">
                                          <p:val>
                                            <p:strVal val="#ppt_h"/>
                                          </p:val>
                                        </p:tav>
                                      </p:tavLst>
                                    </p:anim>
                                    <p:animEffect transition="in" filter="fade">
                                      <p:cBhvr>
                                        <p:cTn id="302" dur="500"/>
                                        <p:tgtEl>
                                          <p:spTgt spid="73"/>
                                        </p:tgtEl>
                                      </p:cBhvr>
                                    </p:animEffect>
                                  </p:childTnLst>
                                </p:cTn>
                              </p:par>
                              <p:par>
                                <p:cTn id="303" presetID="53" presetClass="entr" presetSubtype="0" fill="hold" grpId="0" nodeType="withEffect">
                                  <p:stCondLst>
                                    <p:cond delay="0"/>
                                  </p:stCondLst>
                                  <p:childTnLst>
                                    <p:set>
                                      <p:cBhvr>
                                        <p:cTn id="304" dur="1" fill="hold">
                                          <p:stCondLst>
                                            <p:cond delay="0"/>
                                          </p:stCondLst>
                                        </p:cTn>
                                        <p:tgtEl>
                                          <p:spTgt spid="72"/>
                                        </p:tgtEl>
                                        <p:attrNameLst>
                                          <p:attrName>style.visibility</p:attrName>
                                        </p:attrNameLst>
                                      </p:cBhvr>
                                      <p:to>
                                        <p:strVal val="visible"/>
                                      </p:to>
                                    </p:set>
                                    <p:anim calcmode="lin" valueType="num">
                                      <p:cBhvr>
                                        <p:cTn id="305" dur="500" fill="hold"/>
                                        <p:tgtEl>
                                          <p:spTgt spid="72"/>
                                        </p:tgtEl>
                                        <p:attrNameLst>
                                          <p:attrName>ppt_w</p:attrName>
                                        </p:attrNameLst>
                                      </p:cBhvr>
                                      <p:tavLst>
                                        <p:tav tm="0">
                                          <p:val>
                                            <p:fltVal val="0"/>
                                          </p:val>
                                        </p:tav>
                                        <p:tav tm="100000">
                                          <p:val>
                                            <p:strVal val="#ppt_w"/>
                                          </p:val>
                                        </p:tav>
                                      </p:tavLst>
                                    </p:anim>
                                    <p:anim calcmode="lin" valueType="num">
                                      <p:cBhvr>
                                        <p:cTn id="306" dur="500" fill="hold"/>
                                        <p:tgtEl>
                                          <p:spTgt spid="72"/>
                                        </p:tgtEl>
                                        <p:attrNameLst>
                                          <p:attrName>ppt_h</p:attrName>
                                        </p:attrNameLst>
                                      </p:cBhvr>
                                      <p:tavLst>
                                        <p:tav tm="0">
                                          <p:val>
                                            <p:fltVal val="0"/>
                                          </p:val>
                                        </p:tav>
                                        <p:tav tm="100000">
                                          <p:val>
                                            <p:strVal val="#ppt_h"/>
                                          </p:val>
                                        </p:tav>
                                      </p:tavLst>
                                    </p:anim>
                                    <p:animEffect transition="in" filter="fade">
                                      <p:cBhvr>
                                        <p:cTn id="307" dur="500"/>
                                        <p:tgtEl>
                                          <p:spTgt spid="72"/>
                                        </p:tgtEl>
                                      </p:cBhvr>
                                    </p:animEffect>
                                  </p:childTnLst>
                                </p:cTn>
                              </p:par>
                              <p:par>
                                <p:cTn id="308" presetID="53" presetClass="entr" presetSubtype="0" fill="hold" grpId="0" nodeType="withEffect">
                                  <p:stCondLst>
                                    <p:cond delay="0"/>
                                  </p:stCondLst>
                                  <p:childTnLst>
                                    <p:set>
                                      <p:cBhvr>
                                        <p:cTn id="309" dur="1" fill="hold">
                                          <p:stCondLst>
                                            <p:cond delay="0"/>
                                          </p:stCondLst>
                                        </p:cTn>
                                        <p:tgtEl>
                                          <p:spTgt spid="75"/>
                                        </p:tgtEl>
                                        <p:attrNameLst>
                                          <p:attrName>style.visibility</p:attrName>
                                        </p:attrNameLst>
                                      </p:cBhvr>
                                      <p:to>
                                        <p:strVal val="visible"/>
                                      </p:to>
                                    </p:set>
                                    <p:anim calcmode="lin" valueType="num">
                                      <p:cBhvr>
                                        <p:cTn id="310" dur="500" fill="hold"/>
                                        <p:tgtEl>
                                          <p:spTgt spid="75"/>
                                        </p:tgtEl>
                                        <p:attrNameLst>
                                          <p:attrName>ppt_w</p:attrName>
                                        </p:attrNameLst>
                                      </p:cBhvr>
                                      <p:tavLst>
                                        <p:tav tm="0">
                                          <p:val>
                                            <p:fltVal val="0"/>
                                          </p:val>
                                        </p:tav>
                                        <p:tav tm="100000">
                                          <p:val>
                                            <p:strVal val="#ppt_w"/>
                                          </p:val>
                                        </p:tav>
                                      </p:tavLst>
                                    </p:anim>
                                    <p:anim calcmode="lin" valueType="num">
                                      <p:cBhvr>
                                        <p:cTn id="311" dur="500" fill="hold"/>
                                        <p:tgtEl>
                                          <p:spTgt spid="75"/>
                                        </p:tgtEl>
                                        <p:attrNameLst>
                                          <p:attrName>ppt_h</p:attrName>
                                        </p:attrNameLst>
                                      </p:cBhvr>
                                      <p:tavLst>
                                        <p:tav tm="0">
                                          <p:val>
                                            <p:fltVal val="0"/>
                                          </p:val>
                                        </p:tav>
                                        <p:tav tm="100000">
                                          <p:val>
                                            <p:strVal val="#ppt_h"/>
                                          </p:val>
                                        </p:tav>
                                      </p:tavLst>
                                    </p:anim>
                                    <p:animEffect transition="in" filter="fade">
                                      <p:cBhvr>
                                        <p:cTn id="312" dur="500"/>
                                        <p:tgtEl>
                                          <p:spTgt spid="75"/>
                                        </p:tgtEl>
                                      </p:cBhvr>
                                    </p:animEffect>
                                  </p:childTnLst>
                                </p:cTn>
                              </p:par>
                              <p:par>
                                <p:cTn id="313" presetID="53" presetClass="entr" presetSubtype="0" fill="hold" grpId="0" nodeType="withEffect">
                                  <p:stCondLst>
                                    <p:cond delay="0"/>
                                  </p:stCondLst>
                                  <p:childTnLst>
                                    <p:set>
                                      <p:cBhvr>
                                        <p:cTn id="314" dur="1" fill="hold">
                                          <p:stCondLst>
                                            <p:cond delay="0"/>
                                          </p:stCondLst>
                                        </p:cTn>
                                        <p:tgtEl>
                                          <p:spTgt spid="76"/>
                                        </p:tgtEl>
                                        <p:attrNameLst>
                                          <p:attrName>style.visibility</p:attrName>
                                        </p:attrNameLst>
                                      </p:cBhvr>
                                      <p:to>
                                        <p:strVal val="visible"/>
                                      </p:to>
                                    </p:set>
                                    <p:anim calcmode="lin" valueType="num">
                                      <p:cBhvr>
                                        <p:cTn id="315" dur="500" fill="hold"/>
                                        <p:tgtEl>
                                          <p:spTgt spid="76"/>
                                        </p:tgtEl>
                                        <p:attrNameLst>
                                          <p:attrName>ppt_w</p:attrName>
                                        </p:attrNameLst>
                                      </p:cBhvr>
                                      <p:tavLst>
                                        <p:tav tm="0">
                                          <p:val>
                                            <p:fltVal val="0"/>
                                          </p:val>
                                        </p:tav>
                                        <p:tav tm="100000">
                                          <p:val>
                                            <p:strVal val="#ppt_w"/>
                                          </p:val>
                                        </p:tav>
                                      </p:tavLst>
                                    </p:anim>
                                    <p:anim calcmode="lin" valueType="num">
                                      <p:cBhvr>
                                        <p:cTn id="316" dur="500" fill="hold"/>
                                        <p:tgtEl>
                                          <p:spTgt spid="76"/>
                                        </p:tgtEl>
                                        <p:attrNameLst>
                                          <p:attrName>ppt_h</p:attrName>
                                        </p:attrNameLst>
                                      </p:cBhvr>
                                      <p:tavLst>
                                        <p:tav tm="0">
                                          <p:val>
                                            <p:fltVal val="0"/>
                                          </p:val>
                                        </p:tav>
                                        <p:tav tm="100000">
                                          <p:val>
                                            <p:strVal val="#ppt_h"/>
                                          </p:val>
                                        </p:tav>
                                      </p:tavLst>
                                    </p:anim>
                                    <p:animEffect transition="in" filter="fade">
                                      <p:cBhvr>
                                        <p:cTn id="317" dur="500"/>
                                        <p:tgtEl>
                                          <p:spTgt spid="76"/>
                                        </p:tgtEl>
                                      </p:cBhvr>
                                    </p:animEffect>
                                  </p:childTnLst>
                                </p:cTn>
                              </p:par>
                              <p:par>
                                <p:cTn id="318" presetID="53" presetClass="entr" presetSubtype="0" fill="hold" grpId="0" nodeType="withEffect">
                                  <p:stCondLst>
                                    <p:cond delay="0"/>
                                  </p:stCondLst>
                                  <p:childTnLst>
                                    <p:set>
                                      <p:cBhvr>
                                        <p:cTn id="319" dur="1" fill="hold">
                                          <p:stCondLst>
                                            <p:cond delay="0"/>
                                          </p:stCondLst>
                                        </p:cTn>
                                        <p:tgtEl>
                                          <p:spTgt spid="77"/>
                                        </p:tgtEl>
                                        <p:attrNameLst>
                                          <p:attrName>style.visibility</p:attrName>
                                        </p:attrNameLst>
                                      </p:cBhvr>
                                      <p:to>
                                        <p:strVal val="visible"/>
                                      </p:to>
                                    </p:set>
                                    <p:anim calcmode="lin" valueType="num">
                                      <p:cBhvr>
                                        <p:cTn id="320" dur="500" fill="hold"/>
                                        <p:tgtEl>
                                          <p:spTgt spid="77"/>
                                        </p:tgtEl>
                                        <p:attrNameLst>
                                          <p:attrName>ppt_w</p:attrName>
                                        </p:attrNameLst>
                                      </p:cBhvr>
                                      <p:tavLst>
                                        <p:tav tm="0">
                                          <p:val>
                                            <p:fltVal val="0"/>
                                          </p:val>
                                        </p:tav>
                                        <p:tav tm="100000">
                                          <p:val>
                                            <p:strVal val="#ppt_w"/>
                                          </p:val>
                                        </p:tav>
                                      </p:tavLst>
                                    </p:anim>
                                    <p:anim calcmode="lin" valueType="num">
                                      <p:cBhvr>
                                        <p:cTn id="321" dur="500" fill="hold"/>
                                        <p:tgtEl>
                                          <p:spTgt spid="77"/>
                                        </p:tgtEl>
                                        <p:attrNameLst>
                                          <p:attrName>ppt_h</p:attrName>
                                        </p:attrNameLst>
                                      </p:cBhvr>
                                      <p:tavLst>
                                        <p:tav tm="0">
                                          <p:val>
                                            <p:fltVal val="0"/>
                                          </p:val>
                                        </p:tav>
                                        <p:tav tm="100000">
                                          <p:val>
                                            <p:strVal val="#ppt_h"/>
                                          </p:val>
                                        </p:tav>
                                      </p:tavLst>
                                    </p:anim>
                                    <p:animEffect transition="in" filter="fade">
                                      <p:cBhvr>
                                        <p:cTn id="322" dur="500"/>
                                        <p:tgtEl>
                                          <p:spTgt spid="77"/>
                                        </p:tgtEl>
                                      </p:cBhvr>
                                    </p:animEffect>
                                  </p:childTnLst>
                                </p:cTn>
                              </p:par>
                              <p:par>
                                <p:cTn id="323" presetID="53" presetClass="entr" presetSubtype="0" fill="hold" grpId="0" nodeType="withEffect">
                                  <p:stCondLst>
                                    <p:cond delay="0"/>
                                  </p:stCondLst>
                                  <p:childTnLst>
                                    <p:set>
                                      <p:cBhvr>
                                        <p:cTn id="324" dur="1" fill="hold">
                                          <p:stCondLst>
                                            <p:cond delay="0"/>
                                          </p:stCondLst>
                                        </p:cTn>
                                        <p:tgtEl>
                                          <p:spTgt spid="78"/>
                                        </p:tgtEl>
                                        <p:attrNameLst>
                                          <p:attrName>style.visibility</p:attrName>
                                        </p:attrNameLst>
                                      </p:cBhvr>
                                      <p:to>
                                        <p:strVal val="visible"/>
                                      </p:to>
                                    </p:set>
                                    <p:anim calcmode="lin" valueType="num">
                                      <p:cBhvr>
                                        <p:cTn id="325" dur="500" fill="hold"/>
                                        <p:tgtEl>
                                          <p:spTgt spid="78"/>
                                        </p:tgtEl>
                                        <p:attrNameLst>
                                          <p:attrName>ppt_w</p:attrName>
                                        </p:attrNameLst>
                                      </p:cBhvr>
                                      <p:tavLst>
                                        <p:tav tm="0">
                                          <p:val>
                                            <p:fltVal val="0"/>
                                          </p:val>
                                        </p:tav>
                                        <p:tav tm="100000">
                                          <p:val>
                                            <p:strVal val="#ppt_w"/>
                                          </p:val>
                                        </p:tav>
                                      </p:tavLst>
                                    </p:anim>
                                    <p:anim calcmode="lin" valueType="num">
                                      <p:cBhvr>
                                        <p:cTn id="326" dur="500" fill="hold"/>
                                        <p:tgtEl>
                                          <p:spTgt spid="78"/>
                                        </p:tgtEl>
                                        <p:attrNameLst>
                                          <p:attrName>ppt_h</p:attrName>
                                        </p:attrNameLst>
                                      </p:cBhvr>
                                      <p:tavLst>
                                        <p:tav tm="0">
                                          <p:val>
                                            <p:fltVal val="0"/>
                                          </p:val>
                                        </p:tav>
                                        <p:tav tm="100000">
                                          <p:val>
                                            <p:strVal val="#ppt_h"/>
                                          </p:val>
                                        </p:tav>
                                      </p:tavLst>
                                    </p:anim>
                                    <p:animEffect transition="in" filter="fade">
                                      <p:cBhvr>
                                        <p:cTn id="327" dur="500"/>
                                        <p:tgtEl>
                                          <p:spTgt spid="78"/>
                                        </p:tgtEl>
                                      </p:cBhvr>
                                    </p:animEffect>
                                  </p:childTnLst>
                                </p:cTn>
                              </p:par>
                              <p:par>
                                <p:cTn id="328" presetID="53" presetClass="entr" presetSubtype="0" fill="hold" grpId="0" nodeType="withEffect">
                                  <p:stCondLst>
                                    <p:cond delay="0"/>
                                  </p:stCondLst>
                                  <p:childTnLst>
                                    <p:set>
                                      <p:cBhvr>
                                        <p:cTn id="329" dur="1" fill="hold">
                                          <p:stCondLst>
                                            <p:cond delay="0"/>
                                          </p:stCondLst>
                                        </p:cTn>
                                        <p:tgtEl>
                                          <p:spTgt spid="79"/>
                                        </p:tgtEl>
                                        <p:attrNameLst>
                                          <p:attrName>style.visibility</p:attrName>
                                        </p:attrNameLst>
                                      </p:cBhvr>
                                      <p:to>
                                        <p:strVal val="visible"/>
                                      </p:to>
                                    </p:set>
                                    <p:anim calcmode="lin" valueType="num">
                                      <p:cBhvr>
                                        <p:cTn id="330" dur="500" fill="hold"/>
                                        <p:tgtEl>
                                          <p:spTgt spid="79"/>
                                        </p:tgtEl>
                                        <p:attrNameLst>
                                          <p:attrName>ppt_w</p:attrName>
                                        </p:attrNameLst>
                                      </p:cBhvr>
                                      <p:tavLst>
                                        <p:tav tm="0">
                                          <p:val>
                                            <p:fltVal val="0"/>
                                          </p:val>
                                        </p:tav>
                                        <p:tav tm="100000">
                                          <p:val>
                                            <p:strVal val="#ppt_w"/>
                                          </p:val>
                                        </p:tav>
                                      </p:tavLst>
                                    </p:anim>
                                    <p:anim calcmode="lin" valueType="num">
                                      <p:cBhvr>
                                        <p:cTn id="331" dur="500" fill="hold"/>
                                        <p:tgtEl>
                                          <p:spTgt spid="79"/>
                                        </p:tgtEl>
                                        <p:attrNameLst>
                                          <p:attrName>ppt_h</p:attrName>
                                        </p:attrNameLst>
                                      </p:cBhvr>
                                      <p:tavLst>
                                        <p:tav tm="0">
                                          <p:val>
                                            <p:fltVal val="0"/>
                                          </p:val>
                                        </p:tav>
                                        <p:tav tm="100000">
                                          <p:val>
                                            <p:strVal val="#ppt_h"/>
                                          </p:val>
                                        </p:tav>
                                      </p:tavLst>
                                    </p:anim>
                                    <p:animEffect transition="in" filter="fade">
                                      <p:cBhvr>
                                        <p:cTn id="332" dur="500"/>
                                        <p:tgtEl>
                                          <p:spTgt spid="79"/>
                                        </p:tgtEl>
                                      </p:cBhvr>
                                    </p:animEffect>
                                  </p:childTnLst>
                                </p:cTn>
                              </p:par>
                              <p:par>
                                <p:cTn id="333" presetID="53" presetClass="entr" presetSubtype="0" fill="hold" grpId="0" nodeType="withEffect">
                                  <p:stCondLst>
                                    <p:cond delay="0"/>
                                  </p:stCondLst>
                                  <p:childTnLst>
                                    <p:set>
                                      <p:cBhvr>
                                        <p:cTn id="334" dur="1" fill="hold">
                                          <p:stCondLst>
                                            <p:cond delay="0"/>
                                          </p:stCondLst>
                                        </p:cTn>
                                        <p:tgtEl>
                                          <p:spTgt spid="80"/>
                                        </p:tgtEl>
                                        <p:attrNameLst>
                                          <p:attrName>style.visibility</p:attrName>
                                        </p:attrNameLst>
                                      </p:cBhvr>
                                      <p:to>
                                        <p:strVal val="visible"/>
                                      </p:to>
                                    </p:set>
                                    <p:anim calcmode="lin" valueType="num">
                                      <p:cBhvr>
                                        <p:cTn id="335" dur="500" fill="hold"/>
                                        <p:tgtEl>
                                          <p:spTgt spid="80"/>
                                        </p:tgtEl>
                                        <p:attrNameLst>
                                          <p:attrName>ppt_w</p:attrName>
                                        </p:attrNameLst>
                                      </p:cBhvr>
                                      <p:tavLst>
                                        <p:tav tm="0">
                                          <p:val>
                                            <p:fltVal val="0"/>
                                          </p:val>
                                        </p:tav>
                                        <p:tav tm="100000">
                                          <p:val>
                                            <p:strVal val="#ppt_w"/>
                                          </p:val>
                                        </p:tav>
                                      </p:tavLst>
                                    </p:anim>
                                    <p:anim calcmode="lin" valueType="num">
                                      <p:cBhvr>
                                        <p:cTn id="336" dur="500" fill="hold"/>
                                        <p:tgtEl>
                                          <p:spTgt spid="80"/>
                                        </p:tgtEl>
                                        <p:attrNameLst>
                                          <p:attrName>ppt_h</p:attrName>
                                        </p:attrNameLst>
                                      </p:cBhvr>
                                      <p:tavLst>
                                        <p:tav tm="0">
                                          <p:val>
                                            <p:fltVal val="0"/>
                                          </p:val>
                                        </p:tav>
                                        <p:tav tm="100000">
                                          <p:val>
                                            <p:strVal val="#ppt_h"/>
                                          </p:val>
                                        </p:tav>
                                      </p:tavLst>
                                    </p:anim>
                                    <p:animEffect transition="in" filter="fade">
                                      <p:cBhvr>
                                        <p:cTn id="337" dur="500"/>
                                        <p:tgtEl>
                                          <p:spTgt spid="80"/>
                                        </p:tgtEl>
                                      </p:cBhvr>
                                    </p:animEffect>
                                  </p:childTnLst>
                                </p:cTn>
                              </p:par>
                            </p:childTnLst>
                          </p:cTn>
                        </p:par>
                        <p:par>
                          <p:cTn id="338" fill="hold">
                            <p:stCondLst>
                              <p:cond delay="1000"/>
                            </p:stCondLst>
                            <p:childTnLst>
                              <p:par>
                                <p:cTn id="339" presetID="8" presetClass="emph" presetSubtype="0" repeatCount="indefinite" fill="hold" nodeType="afterEffect">
                                  <p:stCondLst>
                                    <p:cond delay="0"/>
                                  </p:stCondLst>
                                  <p:childTnLst>
                                    <p:animRot by="21600000">
                                      <p:cBhvr>
                                        <p:cTn id="340" dur="5000" fill="hold"/>
                                        <p:tgtEl>
                                          <p:spTgt spid="9218"/>
                                        </p:tgtEl>
                                        <p:attrNameLst>
                                          <p:attrName>r</p:attrName>
                                        </p:attrNameLst>
                                      </p:cBhvr>
                                    </p:animRot>
                                  </p:childTnLst>
                                </p:cTn>
                              </p:par>
                              <p:par>
                                <p:cTn id="341" presetID="8" presetClass="emph" presetSubtype="0" repeatCount="indefinite" fill="hold" nodeType="withEffect">
                                  <p:stCondLst>
                                    <p:cond delay="0"/>
                                  </p:stCondLst>
                                  <p:childTnLst>
                                    <p:animRot by="21600000">
                                      <p:cBhvr>
                                        <p:cTn id="342" dur="5000" fill="hold"/>
                                        <p:tgtEl>
                                          <p:spTgt spid="15"/>
                                        </p:tgtEl>
                                        <p:attrNameLst>
                                          <p:attrName>r</p:attrName>
                                        </p:attrNameLst>
                                      </p:cBhvr>
                                    </p:animRot>
                                  </p:childTnLst>
                                </p:cTn>
                              </p:par>
                              <p:par>
                                <p:cTn id="343" presetID="8" presetClass="emph" presetSubtype="0" repeatCount="indefinite" fill="hold" nodeType="withEffect">
                                  <p:stCondLst>
                                    <p:cond delay="0"/>
                                  </p:stCondLst>
                                  <p:childTnLst>
                                    <p:animRot by="21600000">
                                      <p:cBhvr>
                                        <p:cTn id="344" dur="5000" fill="hold"/>
                                        <p:tgtEl>
                                          <p:spTgt spid="17"/>
                                        </p:tgtEl>
                                        <p:attrNameLst>
                                          <p:attrName>r</p:attrName>
                                        </p:attrNameLst>
                                      </p:cBhvr>
                                    </p:animRot>
                                  </p:childTnLst>
                                </p:cTn>
                              </p:par>
                              <p:par>
                                <p:cTn id="345" presetID="8" presetClass="emph" presetSubtype="0" repeatCount="indefinite" fill="hold" nodeType="withEffect">
                                  <p:stCondLst>
                                    <p:cond delay="0"/>
                                  </p:stCondLst>
                                  <p:childTnLst>
                                    <p:animRot by="21600000">
                                      <p:cBhvr>
                                        <p:cTn id="346" dur="5000" fill="hold"/>
                                        <p:tgtEl>
                                          <p:spTgt spid="20"/>
                                        </p:tgtEl>
                                        <p:attrNameLst>
                                          <p:attrName>r</p:attrName>
                                        </p:attrNameLst>
                                      </p:cBhvr>
                                    </p:animRot>
                                  </p:childTnLst>
                                </p:cTn>
                              </p:par>
                              <p:par>
                                <p:cTn id="347" presetID="8" presetClass="emph" presetSubtype="0" repeatCount="indefinite" fill="hold" nodeType="withEffect">
                                  <p:stCondLst>
                                    <p:cond delay="0"/>
                                  </p:stCondLst>
                                  <p:childTnLst>
                                    <p:animRot by="-21600000">
                                      <p:cBhvr>
                                        <p:cTn id="348" dur="5000" fill="hold"/>
                                        <p:tgtEl>
                                          <p:spTgt spid="14"/>
                                        </p:tgtEl>
                                        <p:attrNameLst>
                                          <p:attrName>r</p:attrName>
                                        </p:attrNameLst>
                                      </p:cBhvr>
                                    </p:animRot>
                                  </p:childTnLst>
                                </p:cTn>
                              </p:par>
                              <p:par>
                                <p:cTn id="349" presetID="8" presetClass="emph" presetSubtype="0" repeatCount="indefinite" fill="hold" nodeType="withEffect">
                                  <p:stCondLst>
                                    <p:cond delay="0"/>
                                  </p:stCondLst>
                                  <p:childTnLst>
                                    <p:animRot by="-21600000">
                                      <p:cBhvr>
                                        <p:cTn id="350" dur="5000" fill="hold"/>
                                        <p:tgtEl>
                                          <p:spTgt spid="16"/>
                                        </p:tgtEl>
                                        <p:attrNameLst>
                                          <p:attrName>r</p:attrName>
                                        </p:attrNameLst>
                                      </p:cBhvr>
                                    </p:animRot>
                                  </p:childTnLst>
                                </p:cTn>
                              </p:par>
                              <p:par>
                                <p:cTn id="351" presetID="8" presetClass="emph" presetSubtype="0" repeatCount="indefinite" fill="hold" nodeType="withEffect">
                                  <p:stCondLst>
                                    <p:cond delay="0"/>
                                  </p:stCondLst>
                                  <p:childTnLst>
                                    <p:animRot by="-21600000">
                                      <p:cBhvr>
                                        <p:cTn id="352" dur="5000" fill="hold"/>
                                        <p:tgtEl>
                                          <p:spTgt spid="19"/>
                                        </p:tgtEl>
                                        <p:attrNameLst>
                                          <p:attrName>r</p:attrName>
                                        </p:attrNameLst>
                                      </p:cBhvr>
                                    </p:animRot>
                                  </p:childTnLst>
                                </p:cTn>
                              </p:par>
                              <p:par>
                                <p:cTn id="353" presetID="8" presetClass="emph" presetSubtype="0" repeatCount="indefinite" fill="hold" nodeType="withEffect">
                                  <p:stCondLst>
                                    <p:cond delay="0"/>
                                  </p:stCondLst>
                                  <p:childTnLst>
                                    <p:animRot by="-21600000">
                                      <p:cBhvr>
                                        <p:cTn id="354" dur="5000" fill="hold"/>
                                        <p:tgtEl>
                                          <p:spTgt spid="21"/>
                                        </p:tgtEl>
                                        <p:attrNameLst>
                                          <p:attrName>r</p:attrName>
                                        </p:attrNameLst>
                                      </p:cBhvr>
                                    </p:animRot>
                                  </p:childTnLst>
                                </p:cTn>
                              </p:par>
                            </p:childTnLst>
                          </p:cTn>
                        </p:par>
                      </p:childTnLst>
                    </p:cTn>
                  </p:par>
                  <p:par>
                    <p:cTn id="355" fill="hold">
                      <p:stCondLst>
                        <p:cond delay="indefinite"/>
                      </p:stCondLst>
                      <p:childTnLst>
                        <p:par>
                          <p:cTn id="356" fill="hold">
                            <p:stCondLst>
                              <p:cond delay="0"/>
                            </p:stCondLst>
                            <p:childTnLst>
                              <p:par>
                                <p:cTn id="357" presetID="21" presetClass="entr" presetSubtype="4" fill="hold" nodeType="clickEffect">
                                  <p:stCondLst>
                                    <p:cond delay="0"/>
                                  </p:stCondLst>
                                  <p:childTnLst>
                                    <p:set>
                                      <p:cBhvr>
                                        <p:cTn id="358" dur="1" fill="hold">
                                          <p:stCondLst>
                                            <p:cond delay="0"/>
                                          </p:stCondLst>
                                        </p:cTn>
                                        <p:tgtEl>
                                          <p:spTgt spid="9235"/>
                                        </p:tgtEl>
                                        <p:attrNameLst>
                                          <p:attrName>style.visibility</p:attrName>
                                        </p:attrNameLst>
                                      </p:cBhvr>
                                      <p:to>
                                        <p:strVal val="visible"/>
                                      </p:to>
                                    </p:set>
                                    <p:animEffect transition="in" filter="wheel(4)">
                                      <p:cBhvr>
                                        <p:cTn id="359" dur="2000"/>
                                        <p:tgtEl>
                                          <p:spTgt spid="9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6" grpId="0"/>
      <p:bldP spid="47" grpId="0"/>
      <p:bldP spid="48" grpId="0"/>
      <p:bldP spid="49" grpId="0"/>
      <p:bldP spid="50" grpId="0"/>
      <p:bldP spid="51" grpId="0"/>
      <p:bldP spid="52" grpId="0"/>
      <p:bldP spid="53" grpId="0"/>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p:bldP spid="82" grpId="0"/>
      <p:bldP spid="83" grpId="0"/>
      <p:bldP spid="84" grpId="0"/>
      <p:bldP spid="85" grpId="0"/>
      <p:bldP spid="86" grpId="0"/>
      <p:bldP spid="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6739196" y="2179792"/>
            <a:ext cx="1096625" cy="2464907"/>
          </a:xfrm>
          <a:prstGeom prst="rect">
            <a:avLst/>
          </a:prstGeom>
          <a:gradFill flip="none" rotWithShape="1">
            <a:gsLst>
              <a:gs pos="0">
                <a:srgbClr val="44A0C0"/>
              </a:gs>
              <a:gs pos="50000">
                <a:srgbClr val="2294AA">
                  <a:tint val="44500"/>
                  <a:satMod val="160000"/>
                </a:srgbClr>
              </a:gs>
              <a:gs pos="100000">
                <a:srgbClr val="2294AA">
                  <a:tint val="23500"/>
                  <a:satMod val="160000"/>
                </a:srgbClr>
              </a:gs>
            </a:gsLst>
            <a:lin ang="16200000" scaled="1"/>
            <a:tileRect/>
          </a:gradFill>
        </p:spPr>
        <p:txBody>
          <a:bodyPr wrap="none" rtlCol="0">
            <a:noAutofit/>
          </a:bodyPr>
          <a:lstStyle/>
          <a:p>
            <a:endParaRPr lang="fr-FR" dirty="0" smtClean="0"/>
          </a:p>
        </p:txBody>
      </p:sp>
      <p:sp>
        <p:nvSpPr>
          <p:cNvPr id="40" name="Rectangle 39"/>
          <p:cNvSpPr/>
          <p:nvPr/>
        </p:nvSpPr>
        <p:spPr>
          <a:xfrm>
            <a:off x="4861341" y="2179792"/>
            <a:ext cx="1096625" cy="2464907"/>
          </a:xfrm>
          <a:prstGeom prst="rect">
            <a:avLst/>
          </a:prstGeom>
          <a:gradFill flip="none" rotWithShape="1">
            <a:gsLst>
              <a:gs pos="0">
                <a:srgbClr val="8DB04E"/>
              </a:gs>
              <a:gs pos="50000">
                <a:srgbClr val="7C9B1F">
                  <a:tint val="44500"/>
                  <a:satMod val="160000"/>
                </a:srgbClr>
              </a:gs>
              <a:gs pos="100000">
                <a:srgbClr val="7C9B1F">
                  <a:tint val="23500"/>
                  <a:satMod val="160000"/>
                </a:srgbClr>
              </a:gs>
            </a:gsLst>
            <a:lin ang="16200000" scaled="1"/>
            <a:tileRect/>
          </a:gradFill>
        </p:spPr>
        <p:txBody>
          <a:bodyPr wrap="none" rtlCol="0">
            <a:noAutofit/>
          </a:bodyPr>
          <a:lstStyle/>
          <a:p>
            <a:endParaRPr lang="fr-FR" dirty="0" smtClean="0"/>
          </a:p>
        </p:txBody>
      </p:sp>
      <p:sp>
        <p:nvSpPr>
          <p:cNvPr id="35" name="Rectangle 34"/>
          <p:cNvSpPr/>
          <p:nvPr/>
        </p:nvSpPr>
        <p:spPr>
          <a:xfrm>
            <a:off x="2983487" y="2179792"/>
            <a:ext cx="1096625" cy="2464907"/>
          </a:xfrm>
          <a:prstGeom prst="rect">
            <a:avLst/>
          </a:prstGeom>
          <a:gradFill flip="none" rotWithShape="1">
            <a:gsLst>
              <a:gs pos="0">
                <a:srgbClr val="FF6B43"/>
              </a:gs>
              <a:gs pos="50000">
                <a:srgbClr val="FF6600">
                  <a:tint val="44500"/>
                  <a:satMod val="160000"/>
                </a:srgbClr>
              </a:gs>
              <a:gs pos="100000">
                <a:srgbClr val="FF6600">
                  <a:tint val="23500"/>
                  <a:satMod val="160000"/>
                </a:srgbClr>
              </a:gs>
            </a:gsLst>
            <a:lin ang="16200000" scaled="1"/>
            <a:tileRect/>
          </a:gradFill>
        </p:spPr>
        <p:txBody>
          <a:bodyPr wrap="none" rtlCol="0">
            <a:noAutofit/>
          </a:bodyPr>
          <a:lstStyle/>
          <a:p>
            <a:endParaRPr lang="fr-FR" dirty="0" smtClean="0"/>
          </a:p>
        </p:txBody>
      </p:sp>
      <p:sp>
        <p:nvSpPr>
          <p:cNvPr id="5" name="Rectangle 4"/>
          <p:cNvSpPr/>
          <p:nvPr/>
        </p:nvSpPr>
        <p:spPr>
          <a:xfrm>
            <a:off x="1105633" y="2179792"/>
            <a:ext cx="1096625" cy="2464907"/>
          </a:xfrm>
          <a:prstGeom prst="rect">
            <a:avLst/>
          </a:prstGeom>
          <a:gradFill flip="none" rotWithShape="1">
            <a:gsLst>
              <a:gs pos="0">
                <a:srgbClr val="AD5F77"/>
              </a:gs>
              <a:gs pos="50000">
                <a:srgbClr val="8D0C4D">
                  <a:tint val="44500"/>
                  <a:satMod val="160000"/>
                </a:srgbClr>
              </a:gs>
              <a:gs pos="100000">
                <a:srgbClr val="8D0C4D">
                  <a:tint val="23500"/>
                  <a:satMod val="160000"/>
                </a:srgbClr>
              </a:gs>
            </a:gsLst>
            <a:lin ang="16200000" scaled="1"/>
            <a:tileRect/>
          </a:gradFill>
        </p:spPr>
        <p:txBody>
          <a:bodyPr wrap="none" rtlCol="0">
            <a:noAutofit/>
          </a:bodyPr>
          <a:lstStyle/>
          <a:p>
            <a:endParaRPr lang="fr-FR" dirty="0" smtClean="0">
              <a:solidFill>
                <a:schemeClr val="tx1"/>
              </a:solidFill>
              <a:latin typeface="Arial" pitchFamily="34" charset="0"/>
            </a:endParaRPr>
          </a:p>
        </p:txBody>
      </p:sp>
      <p:sp>
        <p:nvSpPr>
          <p:cNvPr id="9" name="Triangle isocèle 8"/>
          <p:cNvSpPr/>
          <p:nvPr/>
        </p:nvSpPr>
        <p:spPr>
          <a:xfrm>
            <a:off x="1080418" y="970644"/>
            <a:ext cx="6773334" cy="1079933"/>
          </a:xfrm>
          <a:prstGeom prst="triangle">
            <a:avLst>
              <a:gd name="adj" fmla="val 49707"/>
            </a:avLst>
          </a:prstGeom>
          <a:gradFill flip="none" rotWithShape="1">
            <a:gsLst>
              <a:gs pos="0">
                <a:srgbClr val="327992"/>
              </a:gs>
              <a:gs pos="88000">
                <a:srgbClr val="2294AA">
                  <a:tint val="44500"/>
                  <a:satMod val="160000"/>
                </a:srgbClr>
              </a:gs>
              <a:gs pos="100000">
                <a:srgbClr val="2294AA">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p>
        </p:txBody>
      </p:sp>
      <p:sp>
        <p:nvSpPr>
          <p:cNvPr id="11" name="ZoneTexte 10"/>
          <p:cNvSpPr txBox="1"/>
          <p:nvPr/>
        </p:nvSpPr>
        <p:spPr>
          <a:xfrm flipH="1" flipV="1">
            <a:off x="2434714" y="3086650"/>
            <a:ext cx="366890" cy="584775"/>
          </a:xfrm>
          <a:prstGeom prst="rect">
            <a:avLst/>
          </a:prstGeom>
          <a:noFill/>
        </p:spPr>
        <p:txBody>
          <a:bodyPr wrap="square" rtlCol="0">
            <a:spAutoFit/>
          </a:bodyPr>
          <a:lstStyle/>
          <a:p>
            <a:r>
              <a:rPr lang="fr-FR" sz="3200" b="1" dirty="0" smtClean="0">
                <a:solidFill>
                  <a:srgbClr val="347787"/>
                </a:solidFill>
              </a:rPr>
              <a:t>+</a:t>
            </a:r>
            <a:endParaRPr lang="fr-FR" sz="3200" b="1" dirty="0">
              <a:solidFill>
                <a:srgbClr val="347787"/>
              </a:solidFill>
            </a:endParaRPr>
          </a:p>
        </p:txBody>
      </p:sp>
      <p:grpSp>
        <p:nvGrpSpPr>
          <p:cNvPr id="77" name="Groupe 76"/>
          <p:cNvGrpSpPr/>
          <p:nvPr/>
        </p:nvGrpSpPr>
        <p:grpSpPr>
          <a:xfrm>
            <a:off x="6588162" y="2858974"/>
            <a:ext cx="1398693" cy="1129716"/>
            <a:chOff x="6588162" y="2796219"/>
            <a:chExt cx="1398693" cy="1129716"/>
          </a:xfrm>
        </p:grpSpPr>
        <p:grpSp>
          <p:nvGrpSpPr>
            <p:cNvPr id="46" name="Groupe 45"/>
            <p:cNvGrpSpPr/>
            <p:nvPr/>
          </p:nvGrpSpPr>
          <p:grpSpPr>
            <a:xfrm>
              <a:off x="7129306" y="2796219"/>
              <a:ext cx="316405" cy="384721"/>
              <a:chOff x="4146248" y="755374"/>
              <a:chExt cx="316405" cy="384721"/>
            </a:xfrm>
          </p:grpSpPr>
          <p:sp>
            <p:nvSpPr>
              <p:cNvPr id="47" name="Larme 46"/>
              <p:cNvSpPr/>
              <p:nvPr/>
            </p:nvSpPr>
            <p:spPr bwMode="auto">
              <a:xfrm rot="5400000">
                <a:off x="4146248" y="798264"/>
                <a:ext cx="306482" cy="306482"/>
              </a:xfrm>
              <a:prstGeom prst="teardrop">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lang="fr-FR" sz="1600" dirty="0">
                  <a:latin typeface="+mn-lt"/>
                </a:endParaRPr>
              </a:p>
            </p:txBody>
          </p:sp>
          <p:sp>
            <p:nvSpPr>
              <p:cNvPr id="48" name="ZoneTexte 47"/>
              <p:cNvSpPr txBox="1"/>
              <p:nvPr/>
            </p:nvSpPr>
            <p:spPr>
              <a:xfrm>
                <a:off x="4154555" y="755374"/>
                <a:ext cx="308098" cy="384721"/>
              </a:xfrm>
              <a:prstGeom prst="rect">
                <a:avLst/>
              </a:prstGeom>
              <a:noFill/>
            </p:spPr>
            <p:txBody>
              <a:bodyPr wrap="none" rtlCol="0">
                <a:spAutoFit/>
              </a:bodyPr>
              <a:lstStyle/>
              <a:p>
                <a:pPr algn="ctr"/>
                <a:r>
                  <a:rPr lang="fr-FR" b="1" dirty="0" smtClean="0">
                    <a:solidFill>
                      <a:srgbClr val="347787"/>
                    </a:solidFill>
                    <a:latin typeface="+mj-lt"/>
                  </a:rPr>
                  <a:t>2</a:t>
                </a:r>
                <a:endParaRPr lang="fr-FR" b="1" dirty="0">
                  <a:solidFill>
                    <a:srgbClr val="347787"/>
                  </a:solidFill>
                  <a:latin typeface="+mj-lt"/>
                </a:endParaRPr>
              </a:p>
            </p:txBody>
          </p:sp>
        </p:grpSp>
        <p:sp>
          <p:nvSpPr>
            <p:cNvPr id="16" name="ZoneTexte 15"/>
            <p:cNvSpPr txBox="1"/>
            <p:nvPr/>
          </p:nvSpPr>
          <p:spPr>
            <a:xfrm>
              <a:off x="6588162" y="3279604"/>
              <a:ext cx="1398693" cy="646331"/>
            </a:xfrm>
            <a:prstGeom prst="rect">
              <a:avLst/>
            </a:prstGeom>
            <a:noFill/>
          </p:spPr>
          <p:txBody>
            <a:bodyPr wrap="square" rtlCol="0">
              <a:spAutoFit/>
            </a:bodyPr>
            <a:lstStyle/>
            <a:p>
              <a:pPr algn="ctr"/>
              <a:r>
                <a:rPr lang="fr-FR" sz="1200" dirty="0" smtClean="0">
                  <a:latin typeface="+mj-lt"/>
                </a:rPr>
                <a:t>Science/ </a:t>
              </a:r>
              <a:br>
                <a:rPr lang="fr-FR" sz="1200" dirty="0" smtClean="0">
                  <a:latin typeface="+mj-lt"/>
                </a:rPr>
              </a:br>
              <a:r>
                <a:rPr lang="fr-FR" sz="1200" dirty="0" smtClean="0">
                  <a:latin typeface="+mj-lt"/>
                </a:rPr>
                <a:t>Evidence-</a:t>
              </a:r>
              <a:r>
                <a:rPr lang="fr-FR" sz="1200" dirty="0" err="1" smtClean="0">
                  <a:latin typeface="+mj-lt"/>
                </a:rPr>
                <a:t>based</a:t>
              </a:r>
              <a:r>
                <a:rPr lang="fr-FR" sz="1200" dirty="0" smtClean="0">
                  <a:latin typeface="+mj-lt"/>
                </a:rPr>
                <a:t> and </a:t>
              </a:r>
              <a:r>
                <a:rPr lang="fr-FR" sz="1200" dirty="0">
                  <a:latin typeface="+mj-lt"/>
                </a:rPr>
                <a:t>E</a:t>
              </a:r>
              <a:r>
                <a:rPr lang="fr-FR" sz="1200" dirty="0" smtClean="0">
                  <a:latin typeface="+mj-lt"/>
                </a:rPr>
                <a:t>valuation</a:t>
              </a:r>
              <a:endParaRPr lang="fr-FR" sz="1200" dirty="0">
                <a:latin typeface="+mj-lt"/>
              </a:endParaRPr>
            </a:p>
          </p:txBody>
        </p:sp>
      </p:grpSp>
      <p:sp>
        <p:nvSpPr>
          <p:cNvPr id="19" name="ZoneTexte 18"/>
          <p:cNvSpPr txBox="1"/>
          <p:nvPr/>
        </p:nvSpPr>
        <p:spPr>
          <a:xfrm>
            <a:off x="1882912" y="1345865"/>
            <a:ext cx="5168346" cy="646331"/>
          </a:xfrm>
          <a:prstGeom prst="rect">
            <a:avLst/>
          </a:prstGeom>
          <a:noFill/>
        </p:spPr>
        <p:txBody>
          <a:bodyPr wrap="square" rtlCol="0">
            <a:spAutoFit/>
          </a:bodyPr>
          <a:lstStyle/>
          <a:p>
            <a:pPr algn="ctr"/>
            <a:r>
              <a:rPr lang="fr-FR" sz="1800" b="1" dirty="0" smtClean="0">
                <a:solidFill>
                  <a:schemeClr val="bg1"/>
                </a:solidFill>
                <a:latin typeface="+mj-lt"/>
              </a:rPr>
              <a:t>EPODE</a:t>
            </a:r>
          </a:p>
          <a:p>
            <a:pPr algn="ctr"/>
            <a:r>
              <a:rPr lang="fr-FR" sz="1800" b="1" dirty="0" smtClean="0">
                <a:solidFill>
                  <a:schemeClr val="bg1"/>
                </a:solidFill>
                <a:latin typeface="+mj-lt"/>
              </a:rPr>
              <a:t> </a:t>
            </a:r>
            <a:r>
              <a:rPr lang="fr-FR" sz="1800" b="1" dirty="0" err="1" smtClean="0">
                <a:solidFill>
                  <a:schemeClr val="bg1"/>
                </a:solidFill>
                <a:latin typeface="+mj-lt"/>
              </a:rPr>
              <a:t>Integrated</a:t>
            </a:r>
            <a:r>
              <a:rPr lang="fr-FR" sz="1800" b="1" dirty="0" smtClean="0">
                <a:solidFill>
                  <a:schemeClr val="bg1"/>
                </a:solidFill>
                <a:latin typeface="+mj-lt"/>
              </a:rPr>
              <a:t> </a:t>
            </a:r>
            <a:r>
              <a:rPr lang="fr-FR" sz="1800" b="1" dirty="0" err="1" smtClean="0">
                <a:solidFill>
                  <a:schemeClr val="bg1"/>
                </a:solidFill>
                <a:latin typeface="+mj-lt"/>
              </a:rPr>
              <a:t>Coordinated</a:t>
            </a:r>
            <a:r>
              <a:rPr lang="fr-FR" sz="1800" b="1" dirty="0" smtClean="0">
                <a:solidFill>
                  <a:schemeClr val="bg1"/>
                </a:solidFill>
                <a:latin typeface="+mj-lt"/>
              </a:rPr>
              <a:t> </a:t>
            </a:r>
            <a:r>
              <a:rPr lang="fr-FR" sz="1800" b="1" dirty="0" err="1" smtClean="0">
                <a:solidFill>
                  <a:schemeClr val="bg1"/>
                </a:solidFill>
                <a:latin typeface="+mj-lt"/>
              </a:rPr>
              <a:t>Sustainable</a:t>
            </a:r>
            <a:r>
              <a:rPr lang="fr-FR" sz="1800" b="1" dirty="0" smtClean="0">
                <a:solidFill>
                  <a:schemeClr val="bg1"/>
                </a:solidFill>
                <a:latin typeface="+mj-lt"/>
              </a:rPr>
              <a:t> </a:t>
            </a:r>
            <a:r>
              <a:rPr lang="fr-FR" sz="1800" b="1" dirty="0" err="1" smtClean="0">
                <a:solidFill>
                  <a:schemeClr val="bg1"/>
                </a:solidFill>
                <a:latin typeface="+mj-lt"/>
              </a:rPr>
              <a:t>Approach</a:t>
            </a:r>
            <a:endParaRPr lang="fr-FR" sz="1800" b="1" dirty="0">
              <a:solidFill>
                <a:schemeClr val="bg1"/>
              </a:solidFill>
              <a:latin typeface="+mj-lt"/>
            </a:endParaRPr>
          </a:p>
        </p:txBody>
      </p:sp>
      <p:grpSp>
        <p:nvGrpSpPr>
          <p:cNvPr id="74" name="Groupe 73"/>
          <p:cNvGrpSpPr/>
          <p:nvPr/>
        </p:nvGrpSpPr>
        <p:grpSpPr>
          <a:xfrm>
            <a:off x="1018945" y="2858974"/>
            <a:ext cx="1270000" cy="888624"/>
            <a:chOff x="1018945" y="2796219"/>
            <a:chExt cx="1270000" cy="888624"/>
          </a:xfrm>
        </p:grpSpPr>
        <p:sp>
          <p:nvSpPr>
            <p:cNvPr id="15" name="ZoneTexte 14"/>
            <p:cNvSpPr txBox="1"/>
            <p:nvPr/>
          </p:nvSpPr>
          <p:spPr>
            <a:xfrm>
              <a:off x="1018945" y="3279604"/>
              <a:ext cx="1270000" cy="405239"/>
            </a:xfrm>
            <a:prstGeom prst="rect">
              <a:avLst/>
            </a:prstGeom>
            <a:noFill/>
          </p:spPr>
          <p:txBody>
            <a:bodyPr wrap="square" rtlCol="0">
              <a:spAutoFit/>
            </a:bodyPr>
            <a:lstStyle/>
            <a:p>
              <a:pPr algn="ctr">
                <a:lnSpc>
                  <a:spcPts val="1200"/>
                </a:lnSpc>
              </a:pPr>
              <a:r>
                <a:rPr lang="fr-FR" sz="1200" dirty="0" err="1" smtClean="0">
                  <a:latin typeface="+mj-lt"/>
                </a:rPr>
                <a:t>Political</a:t>
              </a:r>
              <a:r>
                <a:rPr lang="fr-FR" sz="1200" dirty="0" smtClean="0">
                  <a:latin typeface="+mj-lt"/>
                </a:rPr>
                <a:t> </a:t>
              </a:r>
              <a:r>
                <a:rPr lang="fr-FR" sz="1200" dirty="0" err="1">
                  <a:latin typeface="+mj-lt"/>
                </a:rPr>
                <a:t>C</a:t>
              </a:r>
              <a:r>
                <a:rPr lang="fr-FR" sz="1200" dirty="0" err="1" smtClean="0">
                  <a:latin typeface="+mj-lt"/>
                </a:rPr>
                <a:t>ommitment</a:t>
              </a:r>
              <a:endParaRPr lang="fr-FR" sz="1200" dirty="0">
                <a:latin typeface="+mj-lt"/>
              </a:endParaRPr>
            </a:p>
          </p:txBody>
        </p:sp>
        <p:grpSp>
          <p:nvGrpSpPr>
            <p:cNvPr id="32" name="Groupe 31"/>
            <p:cNvGrpSpPr/>
            <p:nvPr/>
          </p:nvGrpSpPr>
          <p:grpSpPr>
            <a:xfrm>
              <a:off x="1495743" y="2796219"/>
              <a:ext cx="316405" cy="384721"/>
              <a:chOff x="4146248" y="755374"/>
              <a:chExt cx="316405" cy="384721"/>
            </a:xfrm>
          </p:grpSpPr>
          <p:sp>
            <p:nvSpPr>
              <p:cNvPr id="33" name="Larme 32"/>
              <p:cNvSpPr/>
              <p:nvPr/>
            </p:nvSpPr>
            <p:spPr bwMode="auto">
              <a:xfrm rot="5400000">
                <a:off x="4146248" y="798264"/>
                <a:ext cx="306482" cy="306482"/>
              </a:xfrm>
              <a:prstGeom prst="teardrop">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lang="fr-FR" sz="1600" dirty="0">
                  <a:latin typeface="+mn-lt"/>
                </a:endParaRPr>
              </a:p>
            </p:txBody>
          </p:sp>
          <p:sp>
            <p:nvSpPr>
              <p:cNvPr id="34" name="ZoneTexte 33"/>
              <p:cNvSpPr txBox="1"/>
              <p:nvPr/>
            </p:nvSpPr>
            <p:spPr>
              <a:xfrm>
                <a:off x="4154555" y="755374"/>
                <a:ext cx="308098" cy="384721"/>
              </a:xfrm>
              <a:prstGeom prst="rect">
                <a:avLst/>
              </a:prstGeom>
              <a:noFill/>
            </p:spPr>
            <p:txBody>
              <a:bodyPr wrap="none" rtlCol="0">
                <a:spAutoFit/>
              </a:bodyPr>
              <a:lstStyle/>
              <a:p>
                <a:pPr algn="ctr"/>
                <a:r>
                  <a:rPr lang="fr-FR" b="1" dirty="0" smtClean="0">
                    <a:solidFill>
                      <a:srgbClr val="347787"/>
                    </a:solidFill>
                    <a:latin typeface="+mj-lt"/>
                  </a:rPr>
                  <a:t>1</a:t>
                </a:r>
                <a:endParaRPr lang="fr-FR" b="1" dirty="0">
                  <a:solidFill>
                    <a:srgbClr val="347787"/>
                  </a:solidFill>
                  <a:latin typeface="+mj-lt"/>
                </a:endParaRPr>
              </a:p>
            </p:txBody>
          </p:sp>
        </p:grpSp>
      </p:grpSp>
      <p:grpSp>
        <p:nvGrpSpPr>
          <p:cNvPr id="75" name="Groupe 74"/>
          <p:cNvGrpSpPr/>
          <p:nvPr/>
        </p:nvGrpSpPr>
        <p:grpSpPr>
          <a:xfrm>
            <a:off x="2995319" y="2858974"/>
            <a:ext cx="1060984" cy="1350289"/>
            <a:chOff x="2995319" y="2796219"/>
            <a:chExt cx="1060984" cy="1350289"/>
          </a:xfrm>
        </p:grpSpPr>
        <p:sp>
          <p:nvSpPr>
            <p:cNvPr id="17" name="ZoneTexte 16"/>
            <p:cNvSpPr txBox="1"/>
            <p:nvPr/>
          </p:nvSpPr>
          <p:spPr>
            <a:xfrm>
              <a:off x="2995319" y="3279604"/>
              <a:ext cx="1060984" cy="866904"/>
            </a:xfrm>
            <a:prstGeom prst="rect">
              <a:avLst/>
            </a:prstGeom>
            <a:noFill/>
          </p:spPr>
          <p:txBody>
            <a:bodyPr wrap="square" rtlCol="0">
              <a:spAutoFit/>
            </a:bodyPr>
            <a:lstStyle/>
            <a:p>
              <a:pPr algn="ctr">
                <a:lnSpc>
                  <a:spcPts val="1200"/>
                </a:lnSpc>
              </a:pPr>
              <a:r>
                <a:rPr lang="fr-FR" sz="1200" dirty="0" err="1" smtClean="0">
                  <a:latin typeface="+mj-lt"/>
                </a:rPr>
                <a:t>Resources</a:t>
              </a:r>
              <a:r>
                <a:rPr lang="fr-FR" sz="1200" dirty="0" smtClean="0">
                  <a:latin typeface="+mj-lt"/>
                </a:rPr>
                <a:t> </a:t>
              </a:r>
              <a:r>
                <a:rPr lang="fr-FR" sz="1200" dirty="0" err="1" smtClean="0">
                  <a:latin typeface="+mj-lt"/>
                </a:rPr>
                <a:t>including</a:t>
              </a:r>
              <a:r>
                <a:rPr lang="fr-FR" sz="1200" dirty="0" smtClean="0">
                  <a:latin typeface="+mj-lt"/>
                </a:rPr>
                <a:t> Public-</a:t>
              </a:r>
              <a:r>
                <a:rPr lang="fr-FR" sz="1200" dirty="0" err="1" smtClean="0">
                  <a:latin typeface="+mj-lt"/>
                </a:rPr>
                <a:t>Private</a:t>
              </a:r>
              <a:r>
                <a:rPr lang="fr-FR" sz="1200" dirty="0" smtClean="0">
                  <a:latin typeface="+mj-lt"/>
                </a:rPr>
                <a:t> </a:t>
              </a:r>
              <a:r>
                <a:rPr lang="fr-FR" sz="1200" dirty="0" err="1" smtClean="0">
                  <a:latin typeface="+mj-lt"/>
                </a:rPr>
                <a:t>Partnership</a:t>
              </a:r>
              <a:r>
                <a:rPr lang="fr-FR" sz="1200" dirty="0" smtClean="0">
                  <a:latin typeface="+mj-lt"/>
                </a:rPr>
                <a:t> </a:t>
              </a:r>
              <a:r>
                <a:rPr lang="fr-FR" sz="1200" dirty="0" err="1" smtClean="0">
                  <a:latin typeface="+mj-lt"/>
                </a:rPr>
                <a:t>Schemes</a:t>
              </a:r>
              <a:endParaRPr lang="fr-FR" sz="1200" dirty="0">
                <a:latin typeface="+mj-lt"/>
              </a:endParaRPr>
            </a:p>
          </p:txBody>
        </p:sp>
        <p:grpSp>
          <p:nvGrpSpPr>
            <p:cNvPr id="36" name="Groupe 35"/>
            <p:cNvGrpSpPr/>
            <p:nvPr/>
          </p:nvGrpSpPr>
          <p:grpSpPr>
            <a:xfrm>
              <a:off x="3367609" y="2796219"/>
              <a:ext cx="316405" cy="384721"/>
              <a:chOff x="4146248" y="755374"/>
              <a:chExt cx="316405" cy="384721"/>
            </a:xfrm>
          </p:grpSpPr>
          <p:sp>
            <p:nvSpPr>
              <p:cNvPr id="37" name="Larme 36"/>
              <p:cNvSpPr/>
              <p:nvPr/>
            </p:nvSpPr>
            <p:spPr bwMode="auto">
              <a:xfrm rot="5400000">
                <a:off x="4146248" y="798264"/>
                <a:ext cx="306482" cy="306482"/>
              </a:xfrm>
              <a:prstGeom prst="teardrop">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lang="fr-FR" sz="1600" dirty="0">
                  <a:latin typeface="+mn-lt"/>
                </a:endParaRPr>
              </a:p>
            </p:txBody>
          </p:sp>
          <p:sp>
            <p:nvSpPr>
              <p:cNvPr id="38" name="ZoneTexte 37"/>
              <p:cNvSpPr txBox="1"/>
              <p:nvPr/>
            </p:nvSpPr>
            <p:spPr>
              <a:xfrm>
                <a:off x="4154555" y="755374"/>
                <a:ext cx="308098" cy="384721"/>
              </a:xfrm>
              <a:prstGeom prst="rect">
                <a:avLst/>
              </a:prstGeom>
              <a:noFill/>
            </p:spPr>
            <p:txBody>
              <a:bodyPr wrap="none" rtlCol="0">
                <a:spAutoFit/>
              </a:bodyPr>
              <a:lstStyle/>
              <a:p>
                <a:pPr algn="ctr"/>
                <a:r>
                  <a:rPr lang="fr-FR" b="1" dirty="0" smtClean="0">
                    <a:solidFill>
                      <a:srgbClr val="347787"/>
                    </a:solidFill>
                    <a:latin typeface="+mj-lt"/>
                  </a:rPr>
                  <a:t>3</a:t>
                </a:r>
                <a:endParaRPr lang="fr-FR" b="1" dirty="0">
                  <a:solidFill>
                    <a:srgbClr val="347787"/>
                  </a:solidFill>
                  <a:latin typeface="+mj-lt"/>
                </a:endParaRPr>
              </a:p>
            </p:txBody>
          </p:sp>
        </p:grpSp>
      </p:grpSp>
      <p:sp>
        <p:nvSpPr>
          <p:cNvPr id="39" name="ZoneTexte 38"/>
          <p:cNvSpPr txBox="1"/>
          <p:nvPr/>
        </p:nvSpPr>
        <p:spPr>
          <a:xfrm flipH="1" flipV="1">
            <a:off x="4326460" y="3086650"/>
            <a:ext cx="366890" cy="584775"/>
          </a:xfrm>
          <a:prstGeom prst="rect">
            <a:avLst/>
          </a:prstGeom>
          <a:noFill/>
        </p:spPr>
        <p:txBody>
          <a:bodyPr wrap="square" rtlCol="0">
            <a:spAutoFit/>
          </a:bodyPr>
          <a:lstStyle/>
          <a:p>
            <a:r>
              <a:rPr lang="fr-FR" sz="3200" b="1" dirty="0" smtClean="0">
                <a:solidFill>
                  <a:srgbClr val="347787"/>
                </a:solidFill>
              </a:rPr>
              <a:t>+</a:t>
            </a:r>
            <a:endParaRPr lang="fr-FR" sz="3200" b="1" dirty="0">
              <a:solidFill>
                <a:srgbClr val="347787"/>
              </a:solidFill>
            </a:endParaRPr>
          </a:p>
        </p:txBody>
      </p:sp>
      <p:grpSp>
        <p:nvGrpSpPr>
          <p:cNvPr id="76" name="Groupe 75"/>
          <p:cNvGrpSpPr/>
          <p:nvPr/>
        </p:nvGrpSpPr>
        <p:grpSpPr>
          <a:xfrm>
            <a:off x="4831809" y="2858974"/>
            <a:ext cx="1161484" cy="1252826"/>
            <a:chOff x="4831809" y="2796219"/>
            <a:chExt cx="1161484" cy="1252826"/>
          </a:xfrm>
        </p:grpSpPr>
        <p:sp>
          <p:nvSpPr>
            <p:cNvPr id="18" name="ZoneTexte 17"/>
            <p:cNvSpPr txBox="1"/>
            <p:nvPr/>
          </p:nvSpPr>
          <p:spPr>
            <a:xfrm>
              <a:off x="4831809" y="3279604"/>
              <a:ext cx="1161484" cy="769441"/>
            </a:xfrm>
            <a:prstGeom prst="rect">
              <a:avLst/>
            </a:prstGeom>
            <a:noFill/>
          </p:spPr>
          <p:txBody>
            <a:bodyPr wrap="square" rtlCol="0">
              <a:spAutoFit/>
            </a:bodyPr>
            <a:lstStyle/>
            <a:p>
              <a:pPr algn="ctr"/>
              <a:r>
                <a:rPr lang="fr-FR" sz="1100" dirty="0" smtClean="0">
                  <a:latin typeface="+mj-lt"/>
                </a:rPr>
                <a:t>Support Services </a:t>
              </a:r>
              <a:r>
                <a:rPr lang="fr-FR" sz="1100" dirty="0" err="1" smtClean="0">
                  <a:latin typeface="+mj-lt"/>
                </a:rPr>
                <a:t>including</a:t>
              </a:r>
              <a:r>
                <a:rPr lang="fr-FR" sz="1100" dirty="0" smtClean="0">
                  <a:latin typeface="+mj-lt"/>
                </a:rPr>
                <a:t> social marketing expertise</a:t>
              </a:r>
              <a:endParaRPr lang="fr-FR" sz="1100" dirty="0">
                <a:latin typeface="+mj-lt"/>
              </a:endParaRPr>
            </a:p>
          </p:txBody>
        </p:sp>
        <p:grpSp>
          <p:nvGrpSpPr>
            <p:cNvPr id="41" name="Groupe 40"/>
            <p:cNvGrpSpPr/>
            <p:nvPr/>
          </p:nvGrpSpPr>
          <p:grpSpPr>
            <a:xfrm>
              <a:off x="5264065" y="2796219"/>
              <a:ext cx="316405" cy="384721"/>
              <a:chOff x="4146248" y="755374"/>
              <a:chExt cx="316405" cy="384721"/>
            </a:xfrm>
          </p:grpSpPr>
          <p:sp>
            <p:nvSpPr>
              <p:cNvPr id="42" name="Larme 41"/>
              <p:cNvSpPr/>
              <p:nvPr/>
            </p:nvSpPr>
            <p:spPr bwMode="auto">
              <a:xfrm rot="5400000">
                <a:off x="4146248" y="798264"/>
                <a:ext cx="306482" cy="306482"/>
              </a:xfrm>
              <a:prstGeom prst="teardrop">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lang="fr-FR" sz="1600" dirty="0">
                  <a:latin typeface="+mn-lt"/>
                </a:endParaRPr>
              </a:p>
            </p:txBody>
          </p:sp>
          <p:sp>
            <p:nvSpPr>
              <p:cNvPr id="43" name="ZoneTexte 42"/>
              <p:cNvSpPr txBox="1"/>
              <p:nvPr/>
            </p:nvSpPr>
            <p:spPr>
              <a:xfrm>
                <a:off x="4154555" y="755374"/>
                <a:ext cx="308098" cy="384721"/>
              </a:xfrm>
              <a:prstGeom prst="rect">
                <a:avLst/>
              </a:prstGeom>
              <a:noFill/>
            </p:spPr>
            <p:txBody>
              <a:bodyPr wrap="none" rtlCol="0">
                <a:spAutoFit/>
              </a:bodyPr>
              <a:lstStyle/>
              <a:p>
                <a:pPr algn="ctr"/>
                <a:r>
                  <a:rPr lang="fr-FR" b="1" dirty="0" smtClean="0">
                    <a:solidFill>
                      <a:srgbClr val="347787"/>
                    </a:solidFill>
                    <a:latin typeface="+mj-lt"/>
                  </a:rPr>
                  <a:t>4</a:t>
                </a:r>
                <a:endParaRPr lang="fr-FR" b="1" dirty="0">
                  <a:solidFill>
                    <a:srgbClr val="347787"/>
                  </a:solidFill>
                  <a:latin typeface="+mj-lt"/>
                </a:endParaRPr>
              </a:p>
            </p:txBody>
          </p:sp>
        </p:grpSp>
      </p:grpSp>
      <p:sp>
        <p:nvSpPr>
          <p:cNvPr id="44" name="ZoneTexte 43"/>
          <p:cNvSpPr txBox="1"/>
          <p:nvPr/>
        </p:nvSpPr>
        <p:spPr>
          <a:xfrm flipH="1" flipV="1">
            <a:off x="6188388" y="3086650"/>
            <a:ext cx="366890" cy="584775"/>
          </a:xfrm>
          <a:prstGeom prst="rect">
            <a:avLst/>
          </a:prstGeom>
          <a:noFill/>
        </p:spPr>
        <p:txBody>
          <a:bodyPr wrap="square" rtlCol="0">
            <a:spAutoFit/>
          </a:bodyPr>
          <a:lstStyle/>
          <a:p>
            <a:r>
              <a:rPr lang="fr-FR" sz="3200" b="1" dirty="0" smtClean="0">
                <a:solidFill>
                  <a:srgbClr val="347787"/>
                </a:solidFill>
              </a:rPr>
              <a:t>+</a:t>
            </a:r>
            <a:endParaRPr lang="fr-FR" sz="3200" b="1" dirty="0">
              <a:solidFill>
                <a:srgbClr val="347787"/>
              </a:solidFill>
            </a:endParaRPr>
          </a:p>
        </p:txBody>
      </p:sp>
      <p:sp>
        <p:nvSpPr>
          <p:cNvPr id="51" name="Titre 50"/>
          <p:cNvSpPr>
            <a:spLocks noGrp="1"/>
          </p:cNvSpPr>
          <p:nvPr>
            <p:ph type="title"/>
          </p:nvPr>
        </p:nvSpPr>
        <p:spPr>
          <a:xfrm>
            <a:off x="1052513" y="123022"/>
            <a:ext cx="8091487" cy="660400"/>
          </a:xfrm>
        </p:spPr>
        <p:txBody>
          <a:bodyPr>
            <a:noAutofit/>
          </a:bodyPr>
          <a:lstStyle/>
          <a:p>
            <a:pPr>
              <a:lnSpc>
                <a:spcPct val="110000"/>
              </a:lnSpc>
            </a:pPr>
            <a:r>
              <a:rPr lang="fr-FR" sz="2400" dirty="0"/>
              <a:t>EPODE </a:t>
            </a:r>
            <a:r>
              <a:rPr lang="fr-FR" sz="2400" dirty="0" err="1"/>
              <a:t>identified</a:t>
            </a:r>
            <a:r>
              <a:rPr lang="fr-FR" sz="2400" dirty="0"/>
              <a:t> 4 </a:t>
            </a:r>
            <a:r>
              <a:rPr lang="fr-FR" sz="2400" dirty="0" err="1"/>
              <a:t>critical</a:t>
            </a:r>
            <a:r>
              <a:rPr lang="fr-FR" sz="2400" dirty="0"/>
              <a:t> </a:t>
            </a:r>
            <a:r>
              <a:rPr lang="fr-FR" sz="2400" dirty="0" err="1"/>
              <a:t>factors</a:t>
            </a:r>
            <a:r>
              <a:rPr lang="fr-FR" sz="2400" dirty="0"/>
              <a:t> </a:t>
            </a:r>
            <a:r>
              <a:rPr lang="fr-FR" sz="2400" dirty="0" err="1"/>
              <a:t>which</a:t>
            </a:r>
            <a:r>
              <a:rPr lang="fr-FR" sz="2400" dirty="0"/>
              <a:t> </a:t>
            </a:r>
            <a:r>
              <a:rPr lang="fr-FR" sz="2400" dirty="0" err="1"/>
              <a:t>now</a:t>
            </a:r>
            <a:r>
              <a:rPr lang="fr-FR" sz="2400" dirty="0"/>
              <a:t> </a:t>
            </a:r>
            <a:r>
              <a:rPr lang="fr-FR" sz="2400" dirty="0" err="1"/>
              <a:t>form</a:t>
            </a:r>
            <a:r>
              <a:rPr lang="fr-FR" sz="2400" dirty="0"/>
              <a:t> the 4 </a:t>
            </a:r>
            <a:r>
              <a:rPr lang="fr-FR" sz="2400" dirty="0" err="1"/>
              <a:t>pillars</a:t>
            </a:r>
            <a:r>
              <a:rPr lang="fr-FR" sz="2400" dirty="0"/>
              <a:t> of the EPODE </a:t>
            </a:r>
            <a:r>
              <a:rPr lang="fr-FR" sz="2400" dirty="0" err="1"/>
              <a:t>Methodology</a:t>
            </a:r>
            <a:r>
              <a:rPr lang="fr-FR" sz="2400" dirty="0"/>
              <a:t> </a:t>
            </a:r>
            <a:r>
              <a:rPr lang="fr-FR" sz="2400" dirty="0" smtClean="0"/>
              <a:t> &amp; </a:t>
            </a:r>
            <a:r>
              <a:rPr lang="fr-FR" sz="2400" dirty="0" err="1" smtClean="0"/>
              <a:t>they</a:t>
            </a:r>
            <a:r>
              <a:rPr lang="fr-FR" sz="2400" dirty="0" smtClean="0"/>
              <a:t> </a:t>
            </a:r>
            <a:r>
              <a:rPr lang="fr-FR" sz="2400" dirty="0" err="1"/>
              <a:t>work</a:t>
            </a:r>
            <a:r>
              <a:rPr lang="fr-FR" sz="2400" dirty="0"/>
              <a:t> </a:t>
            </a:r>
            <a:r>
              <a:rPr lang="fr-FR" sz="2400" dirty="0" err="1" smtClean="0"/>
              <a:t>together</a:t>
            </a:r>
            <a:endParaRPr lang="fr-FR" sz="2400" dirty="0"/>
          </a:p>
        </p:txBody>
      </p:sp>
      <p:grpSp>
        <p:nvGrpSpPr>
          <p:cNvPr id="83" name="Groupe 82"/>
          <p:cNvGrpSpPr/>
          <p:nvPr/>
        </p:nvGrpSpPr>
        <p:grpSpPr>
          <a:xfrm>
            <a:off x="1107439" y="4813531"/>
            <a:ext cx="6736081" cy="544394"/>
            <a:chOff x="1107439" y="4759741"/>
            <a:chExt cx="6736081" cy="544394"/>
          </a:xfrm>
        </p:grpSpPr>
        <p:grpSp>
          <p:nvGrpSpPr>
            <p:cNvPr id="68" name="Groupe 67"/>
            <p:cNvGrpSpPr/>
            <p:nvPr/>
          </p:nvGrpSpPr>
          <p:grpSpPr>
            <a:xfrm>
              <a:off x="1107439" y="4759741"/>
              <a:ext cx="6736081" cy="544394"/>
              <a:chOff x="1107439" y="4759741"/>
              <a:chExt cx="6736081" cy="544394"/>
            </a:xfrm>
          </p:grpSpPr>
          <p:sp>
            <p:nvSpPr>
              <p:cNvPr id="53" name="Rectangle 52"/>
              <p:cNvSpPr/>
              <p:nvPr/>
            </p:nvSpPr>
            <p:spPr>
              <a:xfrm>
                <a:off x="1107439" y="4759741"/>
                <a:ext cx="6736081" cy="409522"/>
              </a:xfrm>
              <a:prstGeom prst="rect">
                <a:avLst/>
              </a:prstGeom>
              <a:solidFill>
                <a:srgbClr val="9EB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smtClean="0"/>
              </a:p>
            </p:txBody>
          </p:sp>
          <p:sp>
            <p:nvSpPr>
              <p:cNvPr id="54" name="Triangle isocèle 53"/>
              <p:cNvSpPr/>
              <p:nvPr/>
            </p:nvSpPr>
            <p:spPr>
              <a:xfrm rot="10800000">
                <a:off x="4214274" y="4973568"/>
                <a:ext cx="528561" cy="330567"/>
              </a:xfrm>
              <a:prstGeom prst="triangle">
                <a:avLst/>
              </a:prstGeom>
              <a:solidFill>
                <a:srgbClr val="9EB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smtClean="0"/>
              </a:p>
            </p:txBody>
          </p:sp>
        </p:grpSp>
        <p:sp>
          <p:nvSpPr>
            <p:cNvPr id="20" name="ZoneTexte 19"/>
            <p:cNvSpPr txBox="1"/>
            <p:nvPr/>
          </p:nvSpPr>
          <p:spPr>
            <a:xfrm>
              <a:off x="3768159" y="4767545"/>
              <a:ext cx="1361665" cy="384721"/>
            </a:xfrm>
            <a:prstGeom prst="rect">
              <a:avLst/>
            </a:prstGeom>
            <a:noFill/>
          </p:spPr>
          <p:txBody>
            <a:bodyPr wrap="square" rtlCol="0">
              <a:spAutoFit/>
            </a:bodyPr>
            <a:lstStyle/>
            <a:p>
              <a:pPr algn="ctr"/>
              <a:r>
                <a:rPr lang="fr-FR" dirty="0" smtClean="0">
                  <a:solidFill>
                    <a:schemeClr val="bg1"/>
                  </a:solidFill>
                  <a:latin typeface="+mj-lt"/>
                </a:rPr>
                <a:t>Challenges</a:t>
              </a:r>
              <a:endParaRPr lang="fr-FR" dirty="0">
                <a:solidFill>
                  <a:schemeClr val="bg1"/>
                </a:solidFill>
                <a:latin typeface="+mj-lt"/>
              </a:endParaRPr>
            </a:p>
          </p:txBody>
        </p:sp>
      </p:grpSp>
      <p:sp>
        <p:nvSpPr>
          <p:cNvPr id="21" name="ZoneTexte 20"/>
          <p:cNvSpPr txBox="1"/>
          <p:nvPr/>
        </p:nvSpPr>
        <p:spPr>
          <a:xfrm>
            <a:off x="914053" y="5379250"/>
            <a:ext cx="1870415" cy="1129540"/>
          </a:xfrm>
          <a:prstGeom prst="rect">
            <a:avLst/>
          </a:prstGeom>
          <a:noFill/>
        </p:spPr>
        <p:txBody>
          <a:bodyPr wrap="square" rtlCol="0">
            <a:spAutoFit/>
          </a:bodyPr>
          <a:lstStyle/>
          <a:p>
            <a:pPr marL="174625" indent="-87313">
              <a:lnSpc>
                <a:spcPct val="90000"/>
              </a:lnSpc>
              <a:spcBef>
                <a:spcPts val="500"/>
              </a:spcBef>
              <a:buClr>
                <a:srgbClr val="44A0C0"/>
              </a:buClr>
              <a:buFont typeface="Arial" pitchFamily="34" charset="0"/>
              <a:buChar char="•"/>
            </a:pPr>
            <a:r>
              <a:rPr lang="fr-FR" sz="1400" dirty="0">
                <a:latin typeface="+mj-lt"/>
              </a:rPr>
              <a:t>Short </a:t>
            </a:r>
            <a:r>
              <a:rPr lang="fr-FR" sz="1400" dirty="0" err="1">
                <a:latin typeface="+mj-lt"/>
              </a:rPr>
              <a:t>political</a:t>
            </a:r>
            <a:r>
              <a:rPr lang="fr-FR" sz="1400" dirty="0">
                <a:latin typeface="+mj-lt"/>
              </a:rPr>
              <a:t> mandate</a:t>
            </a:r>
          </a:p>
          <a:p>
            <a:pPr marL="174625" indent="-87313">
              <a:lnSpc>
                <a:spcPct val="90000"/>
              </a:lnSpc>
              <a:spcBef>
                <a:spcPts val="500"/>
              </a:spcBef>
              <a:buClr>
                <a:srgbClr val="44A0C0"/>
              </a:buClr>
              <a:buFont typeface="Arial" pitchFamily="34" charset="0"/>
              <a:buChar char="•"/>
            </a:pPr>
            <a:r>
              <a:rPr lang="fr-FR" sz="1400" dirty="0" smtClean="0">
                <a:latin typeface="+mj-lt"/>
              </a:rPr>
              <a:t>No </a:t>
            </a:r>
            <a:r>
              <a:rPr lang="fr-FR" sz="1400" dirty="0" err="1" smtClean="0">
                <a:latin typeface="+mj-lt"/>
              </a:rPr>
              <a:t>immediate</a:t>
            </a:r>
            <a:r>
              <a:rPr lang="fr-FR" sz="1400" dirty="0" smtClean="0">
                <a:latin typeface="+mj-lt"/>
              </a:rPr>
              <a:t> </a:t>
            </a:r>
            <a:r>
              <a:rPr lang="fr-FR" sz="1400" dirty="0" err="1" smtClean="0">
                <a:latin typeface="+mj-lt"/>
              </a:rPr>
              <a:t>benefit</a:t>
            </a:r>
            <a:r>
              <a:rPr lang="fr-FR" sz="1400" dirty="0" smtClean="0">
                <a:latin typeface="+mj-lt"/>
              </a:rPr>
              <a:t>(s)</a:t>
            </a:r>
            <a:br>
              <a:rPr lang="fr-FR" sz="1400" dirty="0" smtClean="0">
                <a:latin typeface="+mj-lt"/>
              </a:rPr>
            </a:br>
            <a:r>
              <a:rPr lang="fr-FR" sz="1400" dirty="0" smtClean="0">
                <a:latin typeface="+mj-lt"/>
              </a:rPr>
              <a:t>for </a:t>
            </a:r>
            <a:r>
              <a:rPr lang="fr-FR" sz="1400" dirty="0" err="1" smtClean="0">
                <a:latin typeface="+mj-lt"/>
              </a:rPr>
              <a:t>Politicians</a:t>
            </a:r>
            <a:endParaRPr lang="fr-FR" sz="1400" dirty="0">
              <a:latin typeface="+mj-lt"/>
            </a:endParaRPr>
          </a:p>
        </p:txBody>
      </p:sp>
      <p:sp>
        <p:nvSpPr>
          <p:cNvPr id="22" name="ZoneTexte 21"/>
          <p:cNvSpPr txBox="1"/>
          <p:nvPr/>
        </p:nvSpPr>
        <p:spPr>
          <a:xfrm>
            <a:off x="2799704" y="5379250"/>
            <a:ext cx="1885002" cy="741742"/>
          </a:xfrm>
          <a:prstGeom prst="rect">
            <a:avLst/>
          </a:prstGeom>
          <a:noFill/>
        </p:spPr>
        <p:txBody>
          <a:bodyPr wrap="square" rtlCol="0">
            <a:spAutoFit/>
          </a:bodyPr>
          <a:lstStyle/>
          <a:p>
            <a:pPr marL="174625" indent="-87313">
              <a:lnSpc>
                <a:spcPct val="90000"/>
              </a:lnSpc>
              <a:spcBef>
                <a:spcPts val="500"/>
              </a:spcBef>
              <a:buClr>
                <a:srgbClr val="44A0C0"/>
              </a:buClr>
              <a:buFont typeface="Arial" pitchFamily="34" charset="0"/>
              <a:buChar char="•"/>
            </a:pPr>
            <a:r>
              <a:rPr lang="fr-FR" sz="1400" dirty="0" err="1">
                <a:latin typeface="+mj-lt"/>
              </a:rPr>
              <a:t>Conflict</a:t>
            </a:r>
            <a:r>
              <a:rPr lang="fr-FR" sz="1400" dirty="0">
                <a:latin typeface="+mj-lt"/>
              </a:rPr>
              <a:t> of </a:t>
            </a:r>
            <a:r>
              <a:rPr lang="fr-FR" sz="1400" dirty="0" err="1">
                <a:latin typeface="+mj-lt"/>
              </a:rPr>
              <a:t>interest</a:t>
            </a:r>
            <a:r>
              <a:rPr lang="fr-FR" sz="1400" dirty="0">
                <a:latin typeface="+mj-lt"/>
              </a:rPr>
              <a:t> issues</a:t>
            </a:r>
          </a:p>
          <a:p>
            <a:pPr marL="174625" indent="-87313">
              <a:lnSpc>
                <a:spcPct val="90000"/>
              </a:lnSpc>
              <a:spcBef>
                <a:spcPts val="500"/>
              </a:spcBef>
              <a:buClr>
                <a:srgbClr val="44A0C0"/>
              </a:buClr>
              <a:buFont typeface="Arial" pitchFamily="34" charset="0"/>
              <a:buChar char="•"/>
            </a:pPr>
            <a:r>
              <a:rPr lang="fr-FR" sz="1400" dirty="0">
                <a:latin typeface="+mj-lt"/>
              </a:rPr>
              <a:t> </a:t>
            </a:r>
            <a:r>
              <a:rPr lang="fr-FR" sz="1400" dirty="0" err="1">
                <a:latin typeface="+mj-lt"/>
              </a:rPr>
              <a:t>Funding</a:t>
            </a:r>
            <a:endParaRPr lang="fr-FR" sz="1400" dirty="0">
              <a:latin typeface="+mj-lt"/>
            </a:endParaRPr>
          </a:p>
        </p:txBody>
      </p:sp>
      <p:sp>
        <p:nvSpPr>
          <p:cNvPr id="23" name="ZoneTexte 22"/>
          <p:cNvSpPr txBox="1"/>
          <p:nvPr/>
        </p:nvSpPr>
        <p:spPr>
          <a:xfrm>
            <a:off x="4727102" y="5379250"/>
            <a:ext cx="1684980" cy="935641"/>
          </a:xfrm>
          <a:prstGeom prst="rect">
            <a:avLst/>
          </a:prstGeom>
          <a:noFill/>
        </p:spPr>
        <p:txBody>
          <a:bodyPr wrap="square" rtlCol="0">
            <a:spAutoFit/>
          </a:bodyPr>
          <a:lstStyle/>
          <a:p>
            <a:pPr marL="174625" indent="-87313">
              <a:lnSpc>
                <a:spcPct val="90000"/>
              </a:lnSpc>
              <a:spcBef>
                <a:spcPts val="500"/>
              </a:spcBef>
              <a:buClr>
                <a:srgbClr val="44A0C0"/>
              </a:buClr>
              <a:buFont typeface="Arial" pitchFamily="34" charset="0"/>
              <a:buChar char="•"/>
            </a:pPr>
            <a:r>
              <a:rPr lang="fr-FR" sz="1400" dirty="0">
                <a:latin typeface="+mj-lt"/>
              </a:rPr>
              <a:t>Multi-</a:t>
            </a:r>
            <a:r>
              <a:rPr lang="fr-FR" sz="1400" dirty="0" err="1">
                <a:latin typeface="+mj-lt"/>
              </a:rPr>
              <a:t>stakeholder</a:t>
            </a:r>
            <a:r>
              <a:rPr lang="fr-FR" sz="1400" dirty="0">
                <a:latin typeface="+mj-lt"/>
              </a:rPr>
              <a:t> </a:t>
            </a:r>
            <a:r>
              <a:rPr lang="fr-FR" sz="1400" dirty="0" err="1">
                <a:latin typeface="+mj-lt"/>
              </a:rPr>
              <a:t>approach</a:t>
            </a:r>
            <a:endParaRPr lang="fr-FR" sz="1400" dirty="0">
              <a:latin typeface="+mj-lt"/>
            </a:endParaRPr>
          </a:p>
          <a:p>
            <a:pPr marL="174625" indent="-87313">
              <a:lnSpc>
                <a:spcPct val="90000"/>
              </a:lnSpc>
              <a:spcBef>
                <a:spcPts val="500"/>
              </a:spcBef>
              <a:buClr>
                <a:srgbClr val="44A0C0"/>
              </a:buClr>
              <a:buFont typeface="Arial" pitchFamily="34" charset="0"/>
              <a:buChar char="•"/>
            </a:pPr>
            <a:r>
              <a:rPr lang="fr-FR" sz="1400" dirty="0">
                <a:latin typeface="+mj-lt"/>
              </a:rPr>
              <a:t> </a:t>
            </a:r>
            <a:r>
              <a:rPr lang="fr-FR" sz="1400" dirty="0" err="1">
                <a:latin typeface="+mj-lt"/>
              </a:rPr>
              <a:t>Conflicting</a:t>
            </a:r>
            <a:r>
              <a:rPr lang="fr-FR" sz="1400" dirty="0">
                <a:latin typeface="+mj-lt"/>
              </a:rPr>
              <a:t> agendas</a:t>
            </a:r>
          </a:p>
        </p:txBody>
      </p:sp>
      <p:sp>
        <p:nvSpPr>
          <p:cNvPr id="24" name="ZoneTexte 23"/>
          <p:cNvSpPr txBox="1"/>
          <p:nvPr/>
        </p:nvSpPr>
        <p:spPr>
          <a:xfrm>
            <a:off x="6583460" y="5379250"/>
            <a:ext cx="1531419" cy="999761"/>
          </a:xfrm>
          <a:prstGeom prst="rect">
            <a:avLst/>
          </a:prstGeom>
          <a:noFill/>
        </p:spPr>
        <p:txBody>
          <a:bodyPr wrap="square" rtlCol="0">
            <a:spAutoFit/>
          </a:bodyPr>
          <a:lstStyle/>
          <a:p>
            <a:pPr marL="174625" indent="-87313">
              <a:lnSpc>
                <a:spcPct val="90000"/>
              </a:lnSpc>
              <a:spcBef>
                <a:spcPts val="500"/>
              </a:spcBef>
              <a:buClr>
                <a:srgbClr val="44A0C0"/>
              </a:buClr>
              <a:buFont typeface="Arial" pitchFamily="34" charset="0"/>
              <a:buChar char="•"/>
            </a:pPr>
            <a:r>
              <a:rPr lang="fr-FR" sz="1400" dirty="0">
                <a:latin typeface="+mj-lt"/>
              </a:rPr>
              <a:t>Evaluation versus </a:t>
            </a:r>
            <a:r>
              <a:rPr lang="fr-FR" sz="1400" dirty="0" err="1" smtClean="0">
                <a:latin typeface="+mj-lt"/>
              </a:rPr>
              <a:t>research</a:t>
            </a:r>
            <a:endParaRPr lang="fr-FR" sz="1400" dirty="0">
              <a:latin typeface="+mj-lt"/>
            </a:endParaRPr>
          </a:p>
          <a:p>
            <a:pPr marL="174625" indent="-87313">
              <a:lnSpc>
                <a:spcPct val="90000"/>
              </a:lnSpc>
              <a:spcBef>
                <a:spcPts val="500"/>
              </a:spcBef>
              <a:buClr>
                <a:srgbClr val="44A0C0"/>
              </a:buClr>
              <a:buFont typeface="Arial" pitchFamily="34" charset="0"/>
              <a:buChar char="•"/>
            </a:pPr>
            <a:r>
              <a:rPr lang="fr-FR" sz="1400" dirty="0">
                <a:latin typeface="+mj-lt"/>
              </a:rPr>
              <a:t> </a:t>
            </a:r>
            <a:r>
              <a:rPr lang="fr-FR" sz="1400" dirty="0" err="1">
                <a:latin typeface="+mj-lt"/>
              </a:rPr>
              <a:t>Cost</a:t>
            </a:r>
            <a:endParaRPr lang="fr-FR" sz="1400" dirty="0">
              <a:latin typeface="+mj-lt"/>
            </a:endParaRPr>
          </a:p>
          <a:p>
            <a:pPr marL="174625" indent="-87313">
              <a:lnSpc>
                <a:spcPct val="90000"/>
              </a:lnSpc>
              <a:spcBef>
                <a:spcPts val="500"/>
              </a:spcBef>
              <a:buClr>
                <a:srgbClr val="44A0C0"/>
              </a:buClr>
              <a:buFont typeface="Arial" pitchFamily="34" charset="0"/>
              <a:buChar char="•"/>
            </a:pPr>
            <a:r>
              <a:rPr lang="fr-FR" sz="1400" dirty="0">
                <a:latin typeface="+mj-lt"/>
              </a:rPr>
              <a:t> Agenda</a:t>
            </a:r>
          </a:p>
        </p:txBody>
      </p:sp>
    </p:spTree>
    <p:extLst>
      <p:ext uri="{BB962C8B-B14F-4D97-AF65-F5344CB8AC3E}">
        <p14:creationId xmlns:p14="http://schemas.microsoft.com/office/powerpoint/2010/main" val="2558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down)">
                                      <p:cBhvr>
                                        <p:cTn id="18" dur="500"/>
                                        <p:tgtEl>
                                          <p:spTgt spid="45"/>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childTnLst>
                          </p:cTn>
                        </p:par>
                        <p:par>
                          <p:cTn id="24" fill="hold">
                            <p:stCondLst>
                              <p:cond delay="500"/>
                            </p:stCondLst>
                            <p:childTnLst>
                              <p:par>
                                <p:cTn id="25" presetID="53" presetClass="entr" presetSubtype="0"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 calcmode="lin" valueType="num">
                                      <p:cBhvr>
                                        <p:cTn id="27" dur="500" fill="hold"/>
                                        <p:tgtEl>
                                          <p:spTgt spid="77"/>
                                        </p:tgtEl>
                                        <p:attrNameLst>
                                          <p:attrName>ppt_w</p:attrName>
                                        </p:attrNameLst>
                                      </p:cBhvr>
                                      <p:tavLst>
                                        <p:tav tm="0">
                                          <p:val>
                                            <p:fltVal val="0"/>
                                          </p:val>
                                        </p:tav>
                                        <p:tav tm="100000">
                                          <p:val>
                                            <p:strVal val="#ppt_w"/>
                                          </p:val>
                                        </p:tav>
                                      </p:tavLst>
                                    </p:anim>
                                    <p:anim calcmode="lin" valueType="num">
                                      <p:cBhvr>
                                        <p:cTn id="28" dur="500" fill="hold"/>
                                        <p:tgtEl>
                                          <p:spTgt spid="77"/>
                                        </p:tgtEl>
                                        <p:attrNameLst>
                                          <p:attrName>ppt_h</p:attrName>
                                        </p:attrNameLst>
                                      </p:cBhvr>
                                      <p:tavLst>
                                        <p:tav tm="0">
                                          <p:val>
                                            <p:fltVal val="0"/>
                                          </p:val>
                                        </p:tav>
                                        <p:tav tm="100000">
                                          <p:val>
                                            <p:strVal val="#ppt_h"/>
                                          </p:val>
                                        </p:tav>
                                      </p:tavLst>
                                    </p:anim>
                                    <p:animEffect transition="in" filter="fade">
                                      <p:cBhvr>
                                        <p:cTn id="29" dur="500"/>
                                        <p:tgtEl>
                                          <p:spTgt spid="7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
                            </p:stCondLst>
                            <p:childTnLst>
                              <p:par>
                                <p:cTn id="41" presetID="53" presetClass="entr" presetSubtype="0"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 calcmode="lin" valueType="num">
                                      <p:cBhvr>
                                        <p:cTn id="43" dur="500" fill="hold"/>
                                        <p:tgtEl>
                                          <p:spTgt spid="75"/>
                                        </p:tgtEl>
                                        <p:attrNameLst>
                                          <p:attrName>ppt_w</p:attrName>
                                        </p:attrNameLst>
                                      </p:cBhvr>
                                      <p:tavLst>
                                        <p:tav tm="0">
                                          <p:val>
                                            <p:fltVal val="0"/>
                                          </p:val>
                                        </p:tav>
                                        <p:tav tm="100000">
                                          <p:val>
                                            <p:strVal val="#ppt_w"/>
                                          </p:val>
                                        </p:tav>
                                      </p:tavLst>
                                    </p:anim>
                                    <p:anim calcmode="lin" valueType="num">
                                      <p:cBhvr>
                                        <p:cTn id="44" dur="500" fill="hold"/>
                                        <p:tgtEl>
                                          <p:spTgt spid="75"/>
                                        </p:tgtEl>
                                        <p:attrNameLst>
                                          <p:attrName>ppt_h</p:attrName>
                                        </p:attrNameLst>
                                      </p:cBhvr>
                                      <p:tavLst>
                                        <p:tav tm="0">
                                          <p:val>
                                            <p:fltVal val="0"/>
                                          </p:val>
                                        </p:tav>
                                        <p:tav tm="100000">
                                          <p:val>
                                            <p:strVal val="#ppt_h"/>
                                          </p:val>
                                        </p:tav>
                                      </p:tavLst>
                                    </p:anim>
                                    <p:animEffect transition="in" filter="fade">
                                      <p:cBhvr>
                                        <p:cTn id="45" dur="500"/>
                                        <p:tgtEl>
                                          <p:spTgt spid="7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down)">
                                      <p:cBhvr>
                                        <p:cTn id="50" dur="500"/>
                                        <p:tgtEl>
                                          <p:spTgt spid="40"/>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par>
                          <p:cTn id="56" fill="hold">
                            <p:stCondLst>
                              <p:cond delay="500"/>
                            </p:stCondLst>
                            <p:childTnLst>
                              <p:par>
                                <p:cTn id="57" presetID="53" presetClass="entr" presetSubtype="0"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p:cTn id="59" dur="500" fill="hold"/>
                                        <p:tgtEl>
                                          <p:spTgt spid="76"/>
                                        </p:tgtEl>
                                        <p:attrNameLst>
                                          <p:attrName>ppt_w</p:attrName>
                                        </p:attrNameLst>
                                      </p:cBhvr>
                                      <p:tavLst>
                                        <p:tav tm="0">
                                          <p:val>
                                            <p:fltVal val="0"/>
                                          </p:val>
                                        </p:tav>
                                        <p:tav tm="100000">
                                          <p:val>
                                            <p:strVal val="#ppt_w"/>
                                          </p:val>
                                        </p:tav>
                                      </p:tavLst>
                                    </p:anim>
                                    <p:anim calcmode="lin" valueType="num">
                                      <p:cBhvr>
                                        <p:cTn id="60" dur="500" fill="hold"/>
                                        <p:tgtEl>
                                          <p:spTgt spid="76"/>
                                        </p:tgtEl>
                                        <p:attrNameLst>
                                          <p:attrName>ppt_h</p:attrName>
                                        </p:attrNameLst>
                                      </p:cBhvr>
                                      <p:tavLst>
                                        <p:tav tm="0">
                                          <p:val>
                                            <p:fltVal val="0"/>
                                          </p:val>
                                        </p:tav>
                                        <p:tav tm="100000">
                                          <p:val>
                                            <p:strVal val="#ppt_h"/>
                                          </p:val>
                                        </p:tav>
                                      </p:tavLst>
                                    </p:anim>
                                    <p:animEffect transition="in" filter="fade">
                                      <p:cBhvr>
                                        <p:cTn id="61" dur="500"/>
                                        <p:tgtEl>
                                          <p:spTgt spid="7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down)">
                                      <p:cBhvr>
                                        <p:cTn id="66" dur="5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wipe(up)">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0" grpId="0" animBg="1"/>
      <p:bldP spid="35" grpId="0" animBg="1"/>
      <p:bldP spid="5" grpId="0" animBg="1"/>
      <p:bldP spid="9" grpId="0" animBg="1"/>
      <p:bldP spid="11" grpId="0"/>
      <p:bldP spid="39" grpId="0"/>
      <p:bldP spid="44"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65760" y="2726267"/>
            <a:ext cx="8470232" cy="1356569"/>
          </a:xfrm>
        </p:spPr>
        <p:txBody>
          <a:bodyPr>
            <a:normAutofit fontScale="90000"/>
          </a:bodyPr>
          <a:lstStyle/>
          <a:p>
            <a:pPr>
              <a:lnSpc>
                <a:spcPct val="90000"/>
              </a:lnSpc>
            </a:pPr>
            <a:r>
              <a:rPr lang="fr-FR" dirty="0" smtClean="0"/>
              <a:t>Can EPODE </a:t>
            </a:r>
            <a:r>
              <a:rPr lang="fr-FR" dirty="0" err="1" smtClean="0"/>
              <a:t>reduce</a:t>
            </a:r>
            <a:r>
              <a:rPr lang="fr-FR" dirty="0" smtClean="0"/>
              <a:t> </a:t>
            </a:r>
            <a:r>
              <a:rPr lang="fr-FR" dirty="0" err="1" smtClean="0"/>
              <a:t>children</a:t>
            </a:r>
            <a:r>
              <a:rPr lang="fr-FR" dirty="0" smtClean="0"/>
              <a:t> </a:t>
            </a:r>
            <a:r>
              <a:rPr lang="fr-FR" dirty="0" err="1" smtClean="0"/>
              <a:t>obesity</a:t>
            </a:r>
            <a:r>
              <a:rPr lang="fr-FR" dirty="0" smtClean="0"/>
              <a:t> </a:t>
            </a:r>
            <a:r>
              <a:rPr lang="fr-FR" dirty="0" err="1" smtClean="0"/>
              <a:t>prevalence</a:t>
            </a:r>
            <a:r>
              <a:rPr lang="fr-FR" dirty="0" smtClean="0"/>
              <a:t>? </a:t>
            </a:r>
            <a:br>
              <a:rPr lang="fr-FR" dirty="0" smtClean="0"/>
            </a:br>
            <a:r>
              <a:rPr lang="fr-FR" dirty="0" smtClean="0"/>
              <a:t>YES…</a:t>
            </a:r>
            <a:endParaRPr lang="fr-FR" dirty="0"/>
          </a:p>
        </p:txBody>
      </p:sp>
    </p:spTree>
    <p:extLst>
      <p:ext uri="{BB962C8B-B14F-4D97-AF65-F5344CB8AC3E}">
        <p14:creationId xmlns:p14="http://schemas.microsoft.com/office/powerpoint/2010/main" val="39046377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31620" y="906282"/>
            <a:ext cx="9025467" cy="1692771"/>
          </a:xfrm>
          <a:prstGeom prst="rect">
            <a:avLst/>
          </a:prstGeom>
          <a:noFill/>
        </p:spPr>
        <p:txBody>
          <a:bodyPr wrap="square" rtlCol="0">
            <a:spAutoFit/>
          </a:bodyPr>
          <a:lstStyle/>
          <a:p>
            <a:r>
              <a:rPr lang="en-GB" sz="2800" b="1" dirty="0">
                <a:solidFill>
                  <a:srgbClr val="604A7B"/>
                </a:solidFill>
                <a:latin typeface="Calibri" pitchFamily="34" charset="0"/>
                <a:ea typeface="+mj-ea"/>
                <a:cs typeface="Arial" pitchFamily="34" charset="0"/>
              </a:rPr>
              <a:t>Results FLVS, 1992 – 2004</a:t>
            </a:r>
          </a:p>
          <a:p>
            <a:r>
              <a:rPr lang="en-GB" sz="2000" dirty="0" smtClean="0">
                <a:latin typeface="Calibri" pitchFamily="34" charset="0"/>
                <a:cs typeface="Arial" pitchFamily="34" charset="0"/>
              </a:rPr>
              <a:t>Prevalence of Overweight and Obesity</a:t>
            </a:r>
          </a:p>
          <a:p>
            <a:endParaRPr lang="en-GB" sz="2000" dirty="0">
              <a:latin typeface="Calibri" pitchFamily="34" charset="0"/>
              <a:cs typeface="Arial" pitchFamily="34" charset="0"/>
            </a:endParaRPr>
          </a:p>
          <a:p>
            <a:endParaRPr lang="en-GB" sz="1600" dirty="0"/>
          </a:p>
          <a:p>
            <a:endParaRPr lang="en-GB" sz="1600" dirty="0"/>
          </a:p>
        </p:txBody>
      </p:sp>
      <p:sp>
        <p:nvSpPr>
          <p:cNvPr id="6" name="Rectangle 2"/>
          <p:cNvSpPr>
            <a:spLocks noGrp="1" noChangeArrowheads="1"/>
          </p:cNvSpPr>
          <p:nvPr>
            <p:ph type="title"/>
          </p:nvPr>
        </p:nvSpPr>
        <p:spPr>
          <a:xfrm>
            <a:off x="749171" y="395893"/>
            <a:ext cx="7772400" cy="841270"/>
          </a:xfrm>
        </p:spPr>
        <p:txBody>
          <a:bodyPr anchor="t"/>
          <a:lstStyle/>
          <a:p>
            <a:pPr algn="r"/>
            <a:r>
              <a:rPr lang="en-GB" sz="2800" dirty="0">
                <a:solidFill>
                  <a:srgbClr val="604A7B"/>
                </a:solidFill>
              </a:rPr>
              <a:t>EPODE’s impact on children overweight &amp; obesity</a:t>
            </a:r>
            <a:r>
              <a:rPr lang="en-GB" sz="2800" dirty="0" smtClean="0"/>
              <a:t/>
            </a:r>
            <a:br>
              <a:rPr lang="en-GB" sz="2800" dirty="0" smtClean="0"/>
            </a:br>
            <a:endParaRPr lang="en-GB" sz="1600" dirty="0"/>
          </a:p>
        </p:txBody>
      </p:sp>
      <p:pic>
        <p:nvPicPr>
          <p:cNvPr id="4" name="Image 1" descr="graphe1.pdf"/>
          <p:cNvPicPr>
            <a:picLocks noGrp="1" noChangeAspect="1"/>
          </p:cNvPicPr>
          <p:nvPr>
            <p:ph idx="1"/>
          </p:nvPr>
        </p:nvPicPr>
        <p:blipFill>
          <a:blip r:embed="rId3">
            <a:extLst>
              <a:ext uri="{28A0092B-C50C-407E-A947-70E740481C1C}">
                <a14:useLocalDpi xmlns:a14="http://schemas.microsoft.com/office/drawing/2010/main" val="0"/>
              </a:ext>
            </a:extLst>
          </a:blip>
          <a:srcRect l="5681" r="5681"/>
          <a:stretch>
            <a:fillRect/>
          </a:stretch>
        </p:blipFill>
        <p:spPr bwMode="auto">
          <a:xfrm>
            <a:off x="948266" y="2103760"/>
            <a:ext cx="7095067" cy="375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1312637" y="6222930"/>
            <a:ext cx="4875704" cy="307777"/>
          </a:xfrm>
          <a:prstGeom prst="rect">
            <a:avLst/>
          </a:prstGeom>
          <a:noFill/>
        </p:spPr>
        <p:txBody>
          <a:bodyPr wrap="none" rtlCol="0">
            <a:spAutoFit/>
          </a:bodyPr>
          <a:lstStyle/>
          <a:p>
            <a:pPr marL="457200" indent="-457200">
              <a:buFont typeface="Arial" charset="0"/>
              <a:buAutoNum type="arabicParenBoth"/>
            </a:pPr>
            <a:r>
              <a:rPr lang="en-GB" sz="1400" i="1" dirty="0" err="1"/>
              <a:t>Romon</a:t>
            </a:r>
            <a:r>
              <a:rPr lang="en-GB" sz="1400" i="1" dirty="0"/>
              <a:t> &amp; Al., Public Health Nutrition, </a:t>
            </a:r>
            <a:r>
              <a:rPr lang="es-ES_tradnl" sz="1400" i="1" dirty="0"/>
              <a:t>2009; 12: 1735–1742</a:t>
            </a:r>
          </a:p>
        </p:txBody>
      </p:sp>
    </p:spTree>
    <p:extLst>
      <p:ext uri="{BB962C8B-B14F-4D97-AF65-F5344CB8AC3E}">
        <p14:creationId xmlns:p14="http://schemas.microsoft.com/office/powerpoint/2010/main" val="25963386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17" name="Rectangle 85"/>
          <p:cNvSpPr>
            <a:spLocks noChangeArrowheads="1"/>
          </p:cNvSpPr>
          <p:nvPr/>
        </p:nvSpPr>
        <p:spPr bwMode="auto">
          <a:xfrm>
            <a:off x="5140325" y="1270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i="0"/>
          </a:p>
        </p:txBody>
      </p:sp>
      <p:sp>
        <p:nvSpPr>
          <p:cNvPr id="146520" name="Rectangle 88"/>
          <p:cNvSpPr>
            <a:spLocks noGrp="1" noChangeArrowheads="1"/>
          </p:cNvSpPr>
          <p:nvPr>
            <p:ph type="body" idx="1"/>
          </p:nvPr>
        </p:nvSpPr>
        <p:spPr>
          <a:xfrm>
            <a:off x="819524" y="934579"/>
            <a:ext cx="8305800" cy="5105400"/>
          </a:xfrm>
          <a:noFill/>
          <a:ln/>
        </p:spPr>
        <p:txBody>
          <a:bodyPr/>
          <a:lstStyle/>
          <a:p>
            <a:pPr marL="260350" lvl="1" indent="0">
              <a:lnSpc>
                <a:spcPct val="140000"/>
              </a:lnSpc>
              <a:buNone/>
            </a:pPr>
            <a:r>
              <a:rPr lang="en-GB" sz="2800" b="1" dirty="0">
                <a:solidFill>
                  <a:srgbClr val="604A7B"/>
                </a:solidFill>
                <a:ea typeface="+mj-ea"/>
              </a:rPr>
              <a:t>Results </a:t>
            </a:r>
            <a:r>
              <a:rPr lang="en-US" altLang="ja-JP" sz="2800" b="1" dirty="0">
                <a:solidFill>
                  <a:srgbClr val="604A7B"/>
                </a:solidFill>
                <a:ea typeface="+mj-ea"/>
              </a:rPr>
              <a:t>France, 2004-2009</a:t>
            </a:r>
            <a:endParaRPr lang="en-GB" sz="2800" b="1" dirty="0">
              <a:solidFill>
                <a:srgbClr val="604A7B"/>
              </a:solidFill>
              <a:ea typeface="+mj-ea"/>
            </a:endParaRPr>
          </a:p>
          <a:p>
            <a:pPr>
              <a:lnSpc>
                <a:spcPct val="90000"/>
              </a:lnSpc>
            </a:pPr>
            <a:endParaRPr lang="en-US" sz="1600" dirty="0" smtClean="0"/>
          </a:p>
          <a:p>
            <a:pPr>
              <a:lnSpc>
                <a:spcPct val="90000"/>
              </a:lnSpc>
            </a:pPr>
            <a:endParaRPr lang="en-US" sz="1600" dirty="0"/>
          </a:p>
          <a:p>
            <a:pPr>
              <a:lnSpc>
                <a:spcPct val="90000"/>
              </a:lnSpc>
            </a:pPr>
            <a:endParaRPr lang="en-US" sz="1600" dirty="0" smtClean="0"/>
          </a:p>
          <a:p>
            <a:pPr>
              <a:lnSpc>
                <a:spcPct val="90000"/>
              </a:lnSpc>
            </a:pPr>
            <a:endParaRPr lang="en-US" sz="1600" dirty="0"/>
          </a:p>
          <a:p>
            <a:pPr lvl="1">
              <a:lnSpc>
                <a:spcPct val="90000"/>
              </a:lnSpc>
            </a:pPr>
            <a:endParaRPr lang="en-US" sz="1400" dirty="0"/>
          </a:p>
          <a:p>
            <a:pPr lvl="1">
              <a:lnSpc>
                <a:spcPct val="90000"/>
              </a:lnSpc>
            </a:pPr>
            <a:endParaRPr lang="en-US" sz="1400" dirty="0"/>
          </a:p>
        </p:txBody>
      </p:sp>
      <p:grpSp>
        <p:nvGrpSpPr>
          <p:cNvPr id="7" name="Groupe 57"/>
          <p:cNvGrpSpPr/>
          <p:nvPr/>
        </p:nvGrpSpPr>
        <p:grpSpPr>
          <a:xfrm>
            <a:off x="440268" y="1981200"/>
            <a:ext cx="8703732" cy="4148667"/>
            <a:chOff x="4192588" y="2110455"/>
            <a:chExt cx="5270500" cy="2612358"/>
          </a:xfrm>
        </p:grpSpPr>
        <p:pic>
          <p:nvPicPr>
            <p:cNvPr id="8" name="Picture 3" descr="C:\_Clients\PPT\proteine-ppt\EPODE\PPT\preparation\ombre.png"/>
            <p:cNvPicPr>
              <a:picLocks noChangeAspect="1" noChangeArrowheads="1"/>
            </p:cNvPicPr>
            <p:nvPr/>
          </p:nvPicPr>
          <p:blipFill>
            <a:blip r:embed="rId3" cstate="print"/>
            <a:srcRect/>
            <a:stretch>
              <a:fillRect/>
            </a:stretch>
          </p:blipFill>
          <p:spPr bwMode="auto">
            <a:xfrm>
              <a:off x="4192588" y="4408488"/>
              <a:ext cx="5270500" cy="314325"/>
            </a:xfrm>
            <a:prstGeom prst="rect">
              <a:avLst/>
            </a:prstGeom>
            <a:noFill/>
            <a:ln w="9525">
              <a:noFill/>
              <a:miter lim="800000"/>
              <a:headEnd/>
              <a:tailEnd/>
            </a:ln>
          </p:spPr>
        </p:pic>
        <p:grpSp>
          <p:nvGrpSpPr>
            <p:cNvPr id="9" name="Groupe 26"/>
            <p:cNvGrpSpPr>
              <a:grpSpLocks/>
            </p:cNvGrpSpPr>
            <p:nvPr/>
          </p:nvGrpSpPr>
          <p:grpSpPr bwMode="auto">
            <a:xfrm>
              <a:off x="4598848" y="2110455"/>
              <a:ext cx="4297502" cy="2335212"/>
              <a:chOff x="382308" y="891481"/>
              <a:chExt cx="7688670" cy="2600075"/>
            </a:xfrm>
          </p:grpSpPr>
          <p:sp>
            <p:nvSpPr>
              <p:cNvPr id="37" name="Rounded Rectangle 8"/>
              <p:cNvSpPr/>
              <p:nvPr/>
            </p:nvSpPr>
            <p:spPr bwMode="auto">
              <a:xfrm>
                <a:off x="382308" y="891481"/>
                <a:ext cx="7180025" cy="2600075"/>
              </a:xfrm>
              <a:prstGeom prst="roundRect">
                <a:avLst>
                  <a:gd name="adj" fmla="val 8714"/>
                </a:avLst>
              </a:prstGeom>
              <a:solidFill>
                <a:schemeClr val="bg1"/>
              </a:solidFill>
              <a:ln>
                <a:noFill/>
              </a:ln>
              <a:effectLst>
                <a:outerShdw blurRad="38100" dist="25400" dir="5400000" algn="t"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defTabSz="957816" fontAlgn="auto">
                  <a:spcBef>
                    <a:spcPts val="0"/>
                  </a:spcBef>
                  <a:spcAft>
                    <a:spcPts val="0"/>
                  </a:spcAft>
                  <a:defRPr/>
                </a:pPr>
                <a:endParaRPr lang="fr-FR" sz="1400" dirty="0">
                  <a:solidFill>
                    <a:schemeClr val="bg1"/>
                  </a:solidFill>
                  <a:cs typeface="Calibri" pitchFamily="34" charset="0"/>
                </a:endParaRPr>
              </a:p>
            </p:txBody>
          </p:sp>
          <p:sp>
            <p:nvSpPr>
              <p:cNvPr id="38" name="Arrondir un rectangle avec un coin du même côté 37"/>
              <p:cNvSpPr/>
              <p:nvPr/>
            </p:nvSpPr>
            <p:spPr>
              <a:xfrm>
                <a:off x="890953" y="903111"/>
                <a:ext cx="7180025" cy="528500"/>
              </a:xfrm>
              <a:prstGeom prst="round2SameRect">
                <a:avLst>
                  <a:gd name="adj1" fmla="val 50000"/>
                  <a:gd name="adj2" fmla="val 0"/>
                </a:avLst>
              </a:prstGeom>
              <a:solidFill>
                <a:srgbClr val="186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57816" fontAlgn="auto">
                  <a:lnSpc>
                    <a:spcPts val="1600"/>
                  </a:lnSpc>
                  <a:spcBef>
                    <a:spcPts val="0"/>
                  </a:spcBef>
                  <a:spcAft>
                    <a:spcPts val="0"/>
                  </a:spcAft>
                  <a:defRPr/>
                </a:pPr>
                <a:r>
                  <a:rPr lang="en-US" sz="1600" b="1" dirty="0" smtClean="0">
                    <a:cs typeface="Arial" pitchFamily="34" charset="0"/>
                  </a:rPr>
                  <a:t> French Pilot </a:t>
                </a:r>
                <a:r>
                  <a:rPr lang="en-US" sz="1600" b="1" dirty="0">
                    <a:cs typeface="Arial" pitchFamily="34" charset="0"/>
                  </a:rPr>
                  <a:t>towns:</a:t>
                </a:r>
              </a:p>
            </p:txBody>
          </p:sp>
        </p:grpSp>
        <p:sp>
          <p:nvSpPr>
            <p:cNvPr id="10" name="ZoneTexte 10"/>
            <p:cNvSpPr txBox="1">
              <a:spLocks noChangeArrowheads="1"/>
            </p:cNvSpPr>
            <p:nvPr/>
          </p:nvSpPr>
          <p:spPr bwMode="auto">
            <a:xfrm>
              <a:off x="7635875" y="2992438"/>
              <a:ext cx="1177925" cy="276225"/>
            </a:xfrm>
            <a:prstGeom prst="rect">
              <a:avLst/>
            </a:prstGeom>
            <a:no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57816" eaLnBrk="1" fontAlgn="auto" hangingPunct="1">
                <a:spcBef>
                  <a:spcPts val="0"/>
                </a:spcBef>
                <a:spcAft>
                  <a:spcPts val="0"/>
                </a:spcAft>
                <a:defRPr/>
              </a:pPr>
              <a:r>
                <a:rPr lang="en-GB" sz="1200" b="1" dirty="0">
                  <a:latin typeface="+mj-lt"/>
                </a:rPr>
                <a:t>P &lt; 0,0001</a:t>
              </a:r>
            </a:p>
          </p:txBody>
        </p:sp>
        <p:sp>
          <p:nvSpPr>
            <p:cNvPr id="11" name="ZoneTexte 11"/>
            <p:cNvSpPr txBox="1">
              <a:spLocks noChangeArrowheads="1"/>
            </p:cNvSpPr>
            <p:nvPr/>
          </p:nvSpPr>
          <p:spPr bwMode="auto">
            <a:xfrm>
              <a:off x="5689600" y="3808413"/>
              <a:ext cx="1295400" cy="307975"/>
            </a:xfrm>
            <a:prstGeom prst="rect">
              <a:avLst/>
            </a:prstGeom>
            <a:noFill/>
            <a:ln w="9525">
              <a:noFill/>
              <a:miter lim="800000"/>
              <a:headEnd/>
              <a:tailEnd/>
            </a:ln>
          </p:spPr>
          <p:txBody>
            <a:bodyPr>
              <a:spAutoFit/>
            </a:bodyPr>
            <a:lstStyle/>
            <a:p>
              <a:pPr algn="ctr"/>
              <a:r>
                <a:rPr lang="en-GB" sz="1400" b="1">
                  <a:ea typeface="ＭＳ Ｐゴシック"/>
                  <a:cs typeface="ＭＳ Ｐゴシック"/>
                </a:rPr>
                <a:t>n = 23617</a:t>
              </a:r>
              <a:endParaRPr lang="en-GB" sz="1400">
                <a:ea typeface="ＭＳ Ｐゴシック"/>
                <a:cs typeface="ＭＳ Ｐゴシック"/>
              </a:endParaRPr>
            </a:p>
          </p:txBody>
        </p:sp>
        <p:sp>
          <p:nvSpPr>
            <p:cNvPr id="12" name="Rectangle 11"/>
            <p:cNvSpPr/>
            <p:nvPr/>
          </p:nvSpPr>
          <p:spPr>
            <a:xfrm rot="16200000">
              <a:off x="4179888" y="3338513"/>
              <a:ext cx="1787525" cy="415925"/>
            </a:xfrm>
            <a:prstGeom prst="rect">
              <a:avLst/>
            </a:prstGeom>
            <a:noFill/>
          </p:spPr>
          <p:txBody>
            <a:bodyPr>
              <a:spAutoFit/>
            </a:bodyPr>
            <a:lstStyle/>
            <a:p>
              <a:pPr algn="ctr" defTabSz="957816" fontAlgn="auto">
                <a:spcBef>
                  <a:spcPts val="0"/>
                </a:spcBef>
                <a:spcAft>
                  <a:spcPts val="0"/>
                </a:spcAft>
                <a:defRPr/>
              </a:pPr>
              <a:r>
                <a:rPr lang="en-GB" sz="1050" b="1" dirty="0"/>
                <a:t>Overweight </a:t>
              </a:r>
              <a:br>
                <a:rPr lang="en-GB" sz="1050" b="1" dirty="0"/>
              </a:br>
              <a:r>
                <a:rPr lang="en-GB" sz="1050" b="1" dirty="0"/>
                <a:t>and obesity rate %</a:t>
              </a:r>
              <a:r>
                <a:rPr lang="en-GB" sz="1050" b="1" dirty="0">
                  <a:latin typeface="Arial" charset="0"/>
                </a:rPr>
                <a:t> </a:t>
              </a:r>
            </a:p>
          </p:txBody>
        </p:sp>
        <p:sp>
          <p:nvSpPr>
            <p:cNvPr id="13" name="Freeform 10"/>
            <p:cNvSpPr>
              <a:spLocks noEditPoints="1"/>
            </p:cNvSpPr>
            <p:nvPr/>
          </p:nvSpPr>
          <p:spPr bwMode="auto">
            <a:xfrm>
              <a:off x="5641975" y="2687638"/>
              <a:ext cx="25400" cy="1685925"/>
            </a:xfrm>
            <a:custGeom>
              <a:avLst/>
              <a:gdLst>
                <a:gd name="T0" fmla="*/ 0 w 53"/>
                <a:gd name="T1" fmla="*/ 2464 h 2464"/>
                <a:gd name="T2" fmla="*/ 0 w 53"/>
                <a:gd name="T3" fmla="*/ 2464 h 2464"/>
                <a:gd name="T4" fmla="*/ 53 w 53"/>
                <a:gd name="T5" fmla="*/ 2464 h 2464"/>
                <a:gd name="T6" fmla="*/ 0 w 53"/>
                <a:gd name="T7" fmla="*/ 2054 h 2464"/>
                <a:gd name="T8" fmla="*/ 0 w 53"/>
                <a:gd name="T9" fmla="*/ 2054 h 2464"/>
                <a:gd name="T10" fmla="*/ 53 w 53"/>
                <a:gd name="T11" fmla="*/ 2054 h 2464"/>
                <a:gd name="T12" fmla="*/ 0 w 53"/>
                <a:gd name="T13" fmla="*/ 1640 h 2464"/>
                <a:gd name="T14" fmla="*/ 0 w 53"/>
                <a:gd name="T15" fmla="*/ 1640 h 2464"/>
                <a:gd name="T16" fmla="*/ 53 w 53"/>
                <a:gd name="T17" fmla="*/ 1640 h 2464"/>
                <a:gd name="T18" fmla="*/ 0 w 53"/>
                <a:gd name="T19" fmla="*/ 1227 h 2464"/>
                <a:gd name="T20" fmla="*/ 0 w 53"/>
                <a:gd name="T21" fmla="*/ 1227 h 2464"/>
                <a:gd name="T22" fmla="*/ 53 w 53"/>
                <a:gd name="T23" fmla="*/ 1227 h 2464"/>
                <a:gd name="T24" fmla="*/ 0 w 53"/>
                <a:gd name="T25" fmla="*/ 827 h 2464"/>
                <a:gd name="T26" fmla="*/ 0 w 53"/>
                <a:gd name="T27" fmla="*/ 827 h 2464"/>
                <a:gd name="T28" fmla="*/ 53 w 53"/>
                <a:gd name="T29" fmla="*/ 827 h 2464"/>
                <a:gd name="T30" fmla="*/ 0 w 53"/>
                <a:gd name="T31" fmla="*/ 413 h 2464"/>
                <a:gd name="T32" fmla="*/ 0 w 53"/>
                <a:gd name="T33" fmla="*/ 413 h 2464"/>
                <a:gd name="T34" fmla="*/ 53 w 53"/>
                <a:gd name="T35" fmla="*/ 413 h 2464"/>
                <a:gd name="T36" fmla="*/ 0 w 53"/>
                <a:gd name="T37" fmla="*/ 0 h 2464"/>
                <a:gd name="T38" fmla="*/ 0 w 53"/>
                <a:gd name="T39" fmla="*/ 0 h 2464"/>
                <a:gd name="T40" fmla="*/ 53 w 53"/>
                <a:gd name="T41" fmla="*/ 0 h 24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464"/>
                <a:gd name="T65" fmla="*/ 53 w 53"/>
                <a:gd name="T66" fmla="*/ 2464 h 24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464">
                  <a:moveTo>
                    <a:pt x="0" y="2464"/>
                  </a:moveTo>
                  <a:lnTo>
                    <a:pt x="0" y="2464"/>
                  </a:lnTo>
                  <a:lnTo>
                    <a:pt x="53" y="2464"/>
                  </a:lnTo>
                  <a:moveTo>
                    <a:pt x="0" y="2054"/>
                  </a:moveTo>
                  <a:lnTo>
                    <a:pt x="0" y="2054"/>
                  </a:lnTo>
                  <a:lnTo>
                    <a:pt x="53" y="2054"/>
                  </a:lnTo>
                  <a:moveTo>
                    <a:pt x="0" y="1640"/>
                  </a:moveTo>
                  <a:lnTo>
                    <a:pt x="0" y="1640"/>
                  </a:lnTo>
                  <a:lnTo>
                    <a:pt x="53" y="1640"/>
                  </a:lnTo>
                  <a:moveTo>
                    <a:pt x="0" y="1227"/>
                  </a:moveTo>
                  <a:lnTo>
                    <a:pt x="0" y="1227"/>
                  </a:lnTo>
                  <a:lnTo>
                    <a:pt x="53" y="1227"/>
                  </a:lnTo>
                  <a:moveTo>
                    <a:pt x="0" y="827"/>
                  </a:moveTo>
                  <a:lnTo>
                    <a:pt x="0" y="827"/>
                  </a:lnTo>
                  <a:lnTo>
                    <a:pt x="53" y="827"/>
                  </a:lnTo>
                  <a:moveTo>
                    <a:pt x="0" y="413"/>
                  </a:moveTo>
                  <a:lnTo>
                    <a:pt x="0" y="413"/>
                  </a:lnTo>
                  <a:lnTo>
                    <a:pt x="53" y="413"/>
                  </a:lnTo>
                  <a:moveTo>
                    <a:pt x="0" y="0"/>
                  </a:moveTo>
                  <a:lnTo>
                    <a:pt x="0" y="0"/>
                  </a:lnTo>
                  <a:lnTo>
                    <a:pt x="53" y="0"/>
                  </a:lnTo>
                </a:path>
              </a:pathLst>
            </a:custGeom>
            <a:noFill/>
            <a:ln w="20638" cap="flat">
              <a:solidFill>
                <a:srgbClr val="868686"/>
              </a:solidFill>
              <a:prstDash val="solid"/>
              <a:round/>
              <a:headEnd/>
              <a:tailEnd/>
            </a:ln>
          </p:spPr>
          <p:txBody>
            <a:bodyPr/>
            <a:lstStyle/>
            <a:p>
              <a:endParaRPr lang="fr-FR"/>
            </a:p>
          </p:txBody>
        </p:sp>
        <p:sp>
          <p:nvSpPr>
            <p:cNvPr id="14" name="Freeform 14"/>
            <p:cNvSpPr>
              <a:spLocks/>
            </p:cNvSpPr>
            <p:nvPr/>
          </p:nvSpPr>
          <p:spPr bwMode="auto">
            <a:xfrm>
              <a:off x="6488113" y="2914650"/>
              <a:ext cx="1647825" cy="1009650"/>
            </a:xfrm>
            <a:custGeom>
              <a:avLst/>
              <a:gdLst/>
              <a:ahLst/>
              <a:cxnLst>
                <a:cxn ang="0">
                  <a:pos x="0" y="0"/>
                </a:cxn>
                <a:cxn ang="0">
                  <a:pos x="0" y="0"/>
                </a:cxn>
                <a:cxn ang="0">
                  <a:pos x="3318" y="1474"/>
                </a:cxn>
              </a:cxnLst>
              <a:rect l="0" t="0" r="r" b="b"/>
              <a:pathLst>
                <a:path w="3318" h="1474">
                  <a:moveTo>
                    <a:pt x="0" y="0"/>
                  </a:moveTo>
                  <a:lnTo>
                    <a:pt x="0" y="0"/>
                  </a:lnTo>
                  <a:lnTo>
                    <a:pt x="3318" y="1474"/>
                  </a:lnTo>
                </a:path>
              </a:pathLst>
            </a:custGeom>
            <a:noFill/>
            <a:ln w="25400" cap="rnd">
              <a:solidFill>
                <a:srgbClr val="008000"/>
              </a:solidFill>
              <a:prstDash val="solid"/>
              <a:round/>
              <a:headEnd/>
              <a:tailEnd/>
            </a:ln>
            <a:effectLst>
              <a:outerShdw blurRad="50800" dist="38100" dir="5400000" algn="t" rotWithShape="0">
                <a:prstClr val="black">
                  <a:alpha val="40000"/>
                </a:prstClr>
              </a:outerShdw>
            </a:effectLst>
          </p:spPr>
          <p:txBody>
            <a:bodyPr/>
            <a:lstStyle/>
            <a:p>
              <a:pPr defTabSz="957816" fontAlgn="auto">
                <a:spcBef>
                  <a:spcPts val="0"/>
                </a:spcBef>
                <a:spcAft>
                  <a:spcPts val="0"/>
                </a:spcAft>
                <a:defRPr/>
              </a:pPr>
              <a:endParaRPr lang="fr-FR">
                <a:latin typeface="+mn-lt"/>
              </a:endParaRPr>
            </a:p>
          </p:txBody>
        </p:sp>
        <p:sp>
          <p:nvSpPr>
            <p:cNvPr id="15" name="Rectangle 15"/>
            <p:cNvSpPr>
              <a:spLocks noChangeArrowheads="1"/>
            </p:cNvSpPr>
            <p:nvPr/>
          </p:nvSpPr>
          <p:spPr bwMode="auto">
            <a:xfrm>
              <a:off x="6021388" y="2743004"/>
              <a:ext cx="434975" cy="184150"/>
            </a:xfrm>
            <a:prstGeom prst="rect">
              <a:avLst/>
            </a:prstGeom>
            <a:noFill/>
            <a:ln w="9525">
              <a:noFill/>
              <a:miter lim="800000"/>
              <a:headEnd/>
              <a:tailEnd/>
            </a:ln>
          </p:spPr>
          <p:txBody>
            <a:bodyPr wrap="none" lIns="0" tIns="0" rIns="0" bIns="0">
              <a:spAutoFit/>
            </a:bodyPr>
            <a:lstStyle/>
            <a:p>
              <a:pPr defTabSz="914400">
                <a:defRPr/>
              </a:pPr>
              <a:r>
                <a:rPr lang="fr-FR" sz="1200" b="1" dirty="0">
                  <a:solidFill>
                    <a:srgbClr val="008000"/>
                  </a:solidFill>
                  <a:latin typeface="+mj-lt"/>
                </a:rPr>
                <a:t>20,6%</a:t>
              </a:r>
              <a:endParaRPr lang="fr-FR" sz="1200" b="1" dirty="0">
                <a:latin typeface="+mj-lt"/>
              </a:endParaRPr>
            </a:p>
          </p:txBody>
        </p:sp>
        <p:sp>
          <p:nvSpPr>
            <p:cNvPr id="16" name="Rectangle 38"/>
            <p:cNvSpPr>
              <a:spLocks noChangeArrowheads="1"/>
            </p:cNvSpPr>
            <p:nvPr/>
          </p:nvSpPr>
          <p:spPr bwMode="auto">
            <a:xfrm>
              <a:off x="5595938" y="4032250"/>
              <a:ext cx="61912" cy="169863"/>
            </a:xfrm>
            <a:prstGeom prst="rect">
              <a:avLst/>
            </a:prstGeom>
            <a:noFill/>
            <a:ln w="9525">
              <a:noFill/>
              <a:miter lim="800000"/>
              <a:headEnd/>
              <a:tailEnd/>
            </a:ln>
          </p:spPr>
          <p:txBody>
            <a:bodyPr wrap="none" lIns="0" tIns="0" rIns="0" bIns="0">
              <a:spAutoFit/>
            </a:bodyPr>
            <a:lstStyle/>
            <a:p>
              <a:pPr defTabSz="914400"/>
              <a:r>
                <a:rPr lang="fr-FR" sz="900" b="1">
                  <a:solidFill>
                    <a:srgbClr val="000000"/>
                  </a:solidFill>
                  <a:latin typeface="Calibri Bold" pitchFamily="34" charset="0"/>
                </a:rPr>
                <a:t> </a:t>
              </a:r>
              <a:endParaRPr lang="fr-FR" sz="1800"/>
            </a:p>
          </p:txBody>
        </p:sp>
        <p:sp>
          <p:nvSpPr>
            <p:cNvPr id="17" name="Rectangle 44"/>
            <p:cNvSpPr>
              <a:spLocks noChangeArrowheads="1"/>
            </p:cNvSpPr>
            <p:nvPr/>
          </p:nvSpPr>
          <p:spPr bwMode="auto">
            <a:xfrm>
              <a:off x="5595938" y="3751263"/>
              <a:ext cx="61912" cy="169862"/>
            </a:xfrm>
            <a:prstGeom prst="rect">
              <a:avLst/>
            </a:prstGeom>
            <a:noFill/>
            <a:ln w="9525">
              <a:noFill/>
              <a:miter lim="800000"/>
              <a:headEnd/>
              <a:tailEnd/>
            </a:ln>
          </p:spPr>
          <p:txBody>
            <a:bodyPr wrap="none" lIns="0" tIns="0" rIns="0" bIns="0">
              <a:spAutoFit/>
            </a:bodyPr>
            <a:lstStyle/>
            <a:p>
              <a:pPr defTabSz="914400"/>
              <a:r>
                <a:rPr lang="fr-FR" sz="900" b="1">
                  <a:solidFill>
                    <a:srgbClr val="000000"/>
                  </a:solidFill>
                  <a:latin typeface="Calibri Bold" pitchFamily="34" charset="0"/>
                </a:rPr>
                <a:t> </a:t>
              </a:r>
              <a:endParaRPr lang="fr-FR" sz="1800"/>
            </a:p>
          </p:txBody>
        </p:sp>
        <p:sp>
          <p:nvSpPr>
            <p:cNvPr id="18" name="Rectangle 50"/>
            <p:cNvSpPr>
              <a:spLocks noChangeArrowheads="1"/>
            </p:cNvSpPr>
            <p:nvPr/>
          </p:nvSpPr>
          <p:spPr bwMode="auto">
            <a:xfrm>
              <a:off x="5595938" y="3470275"/>
              <a:ext cx="61912" cy="169863"/>
            </a:xfrm>
            <a:prstGeom prst="rect">
              <a:avLst/>
            </a:prstGeom>
            <a:noFill/>
            <a:ln w="9525">
              <a:noFill/>
              <a:miter lim="800000"/>
              <a:headEnd/>
              <a:tailEnd/>
            </a:ln>
          </p:spPr>
          <p:txBody>
            <a:bodyPr wrap="none" lIns="0" tIns="0" rIns="0" bIns="0">
              <a:spAutoFit/>
            </a:bodyPr>
            <a:lstStyle/>
            <a:p>
              <a:pPr defTabSz="914400"/>
              <a:r>
                <a:rPr lang="fr-FR" sz="900" b="1">
                  <a:solidFill>
                    <a:srgbClr val="000000"/>
                  </a:solidFill>
                  <a:latin typeface="Calibri Bold" pitchFamily="34" charset="0"/>
                </a:rPr>
                <a:t> </a:t>
              </a:r>
              <a:endParaRPr lang="fr-FR" sz="1800"/>
            </a:p>
          </p:txBody>
        </p:sp>
        <p:sp>
          <p:nvSpPr>
            <p:cNvPr id="19" name="Rectangle 56"/>
            <p:cNvSpPr>
              <a:spLocks noChangeArrowheads="1"/>
            </p:cNvSpPr>
            <p:nvPr/>
          </p:nvSpPr>
          <p:spPr bwMode="auto">
            <a:xfrm>
              <a:off x="5595938" y="3189288"/>
              <a:ext cx="61912" cy="169862"/>
            </a:xfrm>
            <a:prstGeom prst="rect">
              <a:avLst/>
            </a:prstGeom>
            <a:noFill/>
            <a:ln w="9525">
              <a:noFill/>
              <a:miter lim="800000"/>
              <a:headEnd/>
              <a:tailEnd/>
            </a:ln>
          </p:spPr>
          <p:txBody>
            <a:bodyPr wrap="none" lIns="0" tIns="0" rIns="0" bIns="0">
              <a:spAutoFit/>
            </a:bodyPr>
            <a:lstStyle/>
            <a:p>
              <a:pPr defTabSz="914400"/>
              <a:r>
                <a:rPr lang="fr-FR" sz="900" b="1">
                  <a:solidFill>
                    <a:srgbClr val="000000"/>
                  </a:solidFill>
                  <a:latin typeface="Calibri Bold" pitchFamily="34" charset="0"/>
                </a:rPr>
                <a:t> </a:t>
              </a:r>
              <a:endParaRPr lang="fr-FR" sz="1800"/>
            </a:p>
          </p:txBody>
        </p:sp>
        <p:sp>
          <p:nvSpPr>
            <p:cNvPr id="20" name="Rectangle 62"/>
            <p:cNvSpPr>
              <a:spLocks noChangeArrowheads="1"/>
            </p:cNvSpPr>
            <p:nvPr/>
          </p:nvSpPr>
          <p:spPr bwMode="auto">
            <a:xfrm>
              <a:off x="5595938" y="2908300"/>
              <a:ext cx="61912" cy="169863"/>
            </a:xfrm>
            <a:prstGeom prst="rect">
              <a:avLst/>
            </a:prstGeom>
            <a:noFill/>
            <a:ln w="9525">
              <a:noFill/>
              <a:miter lim="800000"/>
              <a:headEnd/>
              <a:tailEnd/>
            </a:ln>
          </p:spPr>
          <p:txBody>
            <a:bodyPr wrap="none" lIns="0" tIns="0" rIns="0" bIns="0">
              <a:spAutoFit/>
            </a:bodyPr>
            <a:lstStyle/>
            <a:p>
              <a:pPr defTabSz="914400"/>
              <a:r>
                <a:rPr lang="fr-FR" sz="900" b="1">
                  <a:solidFill>
                    <a:srgbClr val="000000"/>
                  </a:solidFill>
                  <a:latin typeface="Calibri Bold" pitchFamily="34" charset="0"/>
                </a:rPr>
                <a:t> </a:t>
              </a:r>
              <a:endParaRPr lang="fr-FR" sz="1800"/>
            </a:p>
          </p:txBody>
        </p:sp>
        <p:sp>
          <p:nvSpPr>
            <p:cNvPr id="21" name="Rectangle 63"/>
            <p:cNvSpPr>
              <a:spLocks noChangeArrowheads="1"/>
            </p:cNvSpPr>
            <p:nvPr/>
          </p:nvSpPr>
          <p:spPr bwMode="auto">
            <a:xfrm>
              <a:off x="5324475" y="2640013"/>
              <a:ext cx="293688" cy="123825"/>
            </a:xfrm>
            <a:prstGeom prst="rect">
              <a:avLst/>
            </a:prstGeom>
            <a:noFill/>
            <a:ln w="9525">
              <a:noFill/>
              <a:miter lim="800000"/>
              <a:headEnd/>
              <a:tailEnd/>
            </a:ln>
          </p:spPr>
          <p:txBody>
            <a:bodyPr wrap="none" lIns="0" tIns="0" rIns="0" bIns="0">
              <a:spAutoFit/>
            </a:bodyPr>
            <a:lstStyle/>
            <a:p>
              <a:pPr algn="r" defTabSz="914400">
                <a:defRPr/>
              </a:pPr>
              <a:r>
                <a:rPr lang="fr-FR" sz="800" b="1" dirty="0">
                  <a:solidFill>
                    <a:srgbClr val="000000"/>
                  </a:solidFill>
                  <a:latin typeface="+mj-lt"/>
                </a:rPr>
                <a:t>21,0%</a:t>
              </a:r>
              <a:endParaRPr lang="fr-FR" sz="1600" dirty="0">
                <a:latin typeface="+mj-lt"/>
              </a:endParaRPr>
            </a:p>
          </p:txBody>
        </p:sp>
        <p:sp>
          <p:nvSpPr>
            <p:cNvPr id="22" name="Rectangle 63"/>
            <p:cNvSpPr>
              <a:spLocks noChangeArrowheads="1"/>
            </p:cNvSpPr>
            <p:nvPr/>
          </p:nvSpPr>
          <p:spPr bwMode="auto">
            <a:xfrm>
              <a:off x="5308600" y="2900363"/>
              <a:ext cx="309563" cy="123825"/>
            </a:xfrm>
            <a:prstGeom prst="rect">
              <a:avLst/>
            </a:prstGeom>
            <a:noFill/>
            <a:ln w="9525">
              <a:noFill/>
              <a:miter lim="800000"/>
              <a:headEnd/>
              <a:tailEnd/>
            </a:ln>
          </p:spPr>
          <p:txBody>
            <a:bodyPr lIns="0" tIns="0" rIns="0" bIns="0">
              <a:spAutoFit/>
            </a:bodyPr>
            <a:lstStyle/>
            <a:p>
              <a:pPr algn="r" defTabSz="914400">
                <a:defRPr/>
              </a:pPr>
              <a:r>
                <a:rPr lang="fr-FR" sz="800" b="1" dirty="0">
                  <a:solidFill>
                    <a:srgbClr val="000000"/>
                  </a:solidFill>
                  <a:latin typeface="+mj-lt"/>
                </a:rPr>
                <a:t>20,5%</a:t>
              </a:r>
              <a:endParaRPr lang="fr-FR" sz="1600" dirty="0">
                <a:latin typeface="+mj-lt"/>
              </a:endParaRPr>
            </a:p>
          </p:txBody>
        </p:sp>
        <p:sp>
          <p:nvSpPr>
            <p:cNvPr id="23" name="Rectangle 63"/>
            <p:cNvSpPr>
              <a:spLocks noChangeArrowheads="1"/>
            </p:cNvSpPr>
            <p:nvPr/>
          </p:nvSpPr>
          <p:spPr bwMode="auto">
            <a:xfrm>
              <a:off x="5308600" y="3192463"/>
              <a:ext cx="309563" cy="123825"/>
            </a:xfrm>
            <a:prstGeom prst="rect">
              <a:avLst/>
            </a:prstGeom>
            <a:noFill/>
            <a:ln w="9525">
              <a:noFill/>
              <a:miter lim="800000"/>
              <a:headEnd/>
              <a:tailEnd/>
            </a:ln>
          </p:spPr>
          <p:txBody>
            <a:bodyPr lIns="0" tIns="0" rIns="0" bIns="0">
              <a:spAutoFit/>
            </a:bodyPr>
            <a:lstStyle/>
            <a:p>
              <a:pPr algn="r" defTabSz="914400">
                <a:defRPr/>
              </a:pPr>
              <a:r>
                <a:rPr lang="fr-FR" sz="800" b="1" dirty="0">
                  <a:solidFill>
                    <a:srgbClr val="000000"/>
                  </a:solidFill>
                  <a:latin typeface="+mj-lt"/>
                </a:rPr>
                <a:t>20,0%</a:t>
              </a:r>
              <a:endParaRPr lang="fr-FR" sz="1600" dirty="0">
                <a:latin typeface="+mj-lt"/>
              </a:endParaRPr>
            </a:p>
          </p:txBody>
        </p:sp>
        <p:sp>
          <p:nvSpPr>
            <p:cNvPr id="24" name="Rectangle 63"/>
            <p:cNvSpPr>
              <a:spLocks noChangeArrowheads="1"/>
            </p:cNvSpPr>
            <p:nvPr/>
          </p:nvSpPr>
          <p:spPr bwMode="auto">
            <a:xfrm>
              <a:off x="5308600" y="3738563"/>
              <a:ext cx="309563" cy="122237"/>
            </a:xfrm>
            <a:prstGeom prst="rect">
              <a:avLst/>
            </a:prstGeom>
            <a:noFill/>
            <a:ln w="9525">
              <a:noFill/>
              <a:miter lim="800000"/>
              <a:headEnd/>
              <a:tailEnd/>
            </a:ln>
          </p:spPr>
          <p:txBody>
            <a:bodyPr lIns="0" tIns="0" rIns="0" bIns="0">
              <a:spAutoFit/>
            </a:bodyPr>
            <a:lstStyle/>
            <a:p>
              <a:pPr algn="r" defTabSz="914400">
                <a:defRPr/>
              </a:pPr>
              <a:r>
                <a:rPr lang="fr-FR" sz="800" b="1" dirty="0">
                  <a:solidFill>
                    <a:srgbClr val="000000"/>
                  </a:solidFill>
                  <a:latin typeface="+mj-lt"/>
                </a:rPr>
                <a:t>19,0%</a:t>
              </a:r>
              <a:endParaRPr lang="fr-FR" sz="1600" dirty="0">
                <a:latin typeface="+mj-lt"/>
              </a:endParaRPr>
            </a:p>
          </p:txBody>
        </p:sp>
        <p:sp>
          <p:nvSpPr>
            <p:cNvPr id="25" name="Rectangle 63"/>
            <p:cNvSpPr>
              <a:spLocks noChangeArrowheads="1"/>
            </p:cNvSpPr>
            <p:nvPr/>
          </p:nvSpPr>
          <p:spPr bwMode="auto">
            <a:xfrm>
              <a:off x="5308600" y="4294188"/>
              <a:ext cx="309563" cy="123825"/>
            </a:xfrm>
            <a:prstGeom prst="rect">
              <a:avLst/>
            </a:prstGeom>
            <a:noFill/>
            <a:ln w="9525">
              <a:noFill/>
              <a:miter lim="800000"/>
              <a:headEnd/>
              <a:tailEnd/>
            </a:ln>
          </p:spPr>
          <p:txBody>
            <a:bodyPr lIns="0" tIns="0" rIns="0" bIns="0">
              <a:spAutoFit/>
            </a:bodyPr>
            <a:lstStyle/>
            <a:p>
              <a:pPr algn="r" defTabSz="914400">
                <a:defRPr/>
              </a:pPr>
              <a:r>
                <a:rPr lang="fr-FR" sz="800" b="1" dirty="0">
                  <a:solidFill>
                    <a:srgbClr val="000000"/>
                  </a:solidFill>
                  <a:latin typeface="+mj-lt"/>
                </a:rPr>
                <a:t>18,0%</a:t>
              </a:r>
              <a:endParaRPr lang="fr-FR" sz="1600" dirty="0">
                <a:latin typeface="+mj-lt"/>
              </a:endParaRPr>
            </a:p>
          </p:txBody>
        </p:sp>
        <p:sp>
          <p:nvSpPr>
            <p:cNvPr id="26" name="Rectangle 63"/>
            <p:cNvSpPr>
              <a:spLocks noChangeArrowheads="1"/>
            </p:cNvSpPr>
            <p:nvPr/>
          </p:nvSpPr>
          <p:spPr bwMode="auto">
            <a:xfrm>
              <a:off x="5308600" y="3460750"/>
              <a:ext cx="309563" cy="123825"/>
            </a:xfrm>
            <a:prstGeom prst="rect">
              <a:avLst/>
            </a:prstGeom>
            <a:noFill/>
            <a:ln w="9525">
              <a:noFill/>
              <a:miter lim="800000"/>
              <a:headEnd/>
              <a:tailEnd/>
            </a:ln>
          </p:spPr>
          <p:txBody>
            <a:bodyPr lIns="0" tIns="0" rIns="0" bIns="0">
              <a:spAutoFit/>
            </a:bodyPr>
            <a:lstStyle/>
            <a:p>
              <a:pPr algn="r" defTabSz="914400">
                <a:defRPr/>
              </a:pPr>
              <a:r>
                <a:rPr lang="fr-FR" sz="800" b="1" dirty="0">
                  <a:solidFill>
                    <a:srgbClr val="000000"/>
                  </a:solidFill>
                  <a:latin typeface="+mj-lt"/>
                </a:rPr>
                <a:t>19,5%</a:t>
              </a:r>
              <a:endParaRPr lang="fr-FR" sz="1600" dirty="0">
                <a:latin typeface="+mj-lt"/>
              </a:endParaRPr>
            </a:p>
          </p:txBody>
        </p:sp>
        <p:sp>
          <p:nvSpPr>
            <p:cNvPr id="27" name="Rectangle 63"/>
            <p:cNvSpPr>
              <a:spLocks noChangeArrowheads="1"/>
            </p:cNvSpPr>
            <p:nvPr/>
          </p:nvSpPr>
          <p:spPr bwMode="auto">
            <a:xfrm>
              <a:off x="5308600" y="4021138"/>
              <a:ext cx="309563" cy="122237"/>
            </a:xfrm>
            <a:prstGeom prst="rect">
              <a:avLst/>
            </a:prstGeom>
            <a:noFill/>
            <a:ln w="9525">
              <a:noFill/>
              <a:miter lim="800000"/>
              <a:headEnd/>
              <a:tailEnd/>
            </a:ln>
          </p:spPr>
          <p:txBody>
            <a:bodyPr lIns="0" tIns="0" rIns="0" bIns="0">
              <a:spAutoFit/>
            </a:bodyPr>
            <a:lstStyle/>
            <a:p>
              <a:pPr algn="r" defTabSz="914400">
                <a:defRPr/>
              </a:pPr>
              <a:r>
                <a:rPr lang="fr-FR" sz="800" b="1" dirty="0">
                  <a:solidFill>
                    <a:srgbClr val="000000"/>
                  </a:solidFill>
                  <a:latin typeface="+mj-lt"/>
                </a:rPr>
                <a:t>18,5%</a:t>
              </a:r>
              <a:endParaRPr lang="fr-FR" sz="1600" dirty="0">
                <a:latin typeface="+mj-lt"/>
              </a:endParaRPr>
            </a:p>
          </p:txBody>
        </p:sp>
        <p:cxnSp>
          <p:nvCxnSpPr>
            <p:cNvPr id="28" name="Connecteur droit avec flèche 27"/>
            <p:cNvCxnSpPr/>
            <p:nvPr/>
          </p:nvCxnSpPr>
          <p:spPr>
            <a:xfrm flipV="1">
              <a:off x="5688013" y="2641600"/>
              <a:ext cx="0" cy="17287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63"/>
            <p:cNvSpPr>
              <a:spLocks noChangeArrowheads="1"/>
            </p:cNvSpPr>
            <p:nvPr/>
          </p:nvSpPr>
          <p:spPr bwMode="auto">
            <a:xfrm>
              <a:off x="6315075" y="4406900"/>
              <a:ext cx="307975" cy="122238"/>
            </a:xfrm>
            <a:prstGeom prst="rect">
              <a:avLst/>
            </a:prstGeom>
            <a:noFill/>
            <a:ln w="9525">
              <a:noFill/>
              <a:miter lim="800000"/>
              <a:headEnd/>
              <a:tailEnd/>
            </a:ln>
          </p:spPr>
          <p:txBody>
            <a:bodyPr lIns="0" tIns="0" rIns="0" bIns="0">
              <a:spAutoFit/>
            </a:bodyPr>
            <a:lstStyle/>
            <a:p>
              <a:pPr algn="ctr" defTabSz="914400">
                <a:defRPr/>
              </a:pPr>
              <a:r>
                <a:rPr lang="fr-FR" sz="800" b="1" dirty="0">
                  <a:latin typeface="+mj-lt"/>
                </a:rPr>
                <a:t>2005</a:t>
              </a:r>
              <a:endParaRPr lang="fr-FR" sz="1600" dirty="0">
                <a:latin typeface="+mj-lt"/>
              </a:endParaRPr>
            </a:p>
          </p:txBody>
        </p:sp>
        <p:sp>
          <p:nvSpPr>
            <p:cNvPr id="30" name="Rectangle 63"/>
            <p:cNvSpPr>
              <a:spLocks noChangeArrowheads="1"/>
            </p:cNvSpPr>
            <p:nvPr/>
          </p:nvSpPr>
          <p:spPr bwMode="auto">
            <a:xfrm>
              <a:off x="7739063" y="4406900"/>
              <a:ext cx="307975" cy="122238"/>
            </a:xfrm>
            <a:prstGeom prst="rect">
              <a:avLst/>
            </a:prstGeom>
            <a:noFill/>
            <a:ln w="9525">
              <a:noFill/>
              <a:miter lim="800000"/>
              <a:headEnd/>
              <a:tailEnd/>
            </a:ln>
          </p:spPr>
          <p:txBody>
            <a:bodyPr lIns="0" tIns="0" rIns="0" bIns="0">
              <a:spAutoFit/>
            </a:bodyPr>
            <a:lstStyle/>
            <a:p>
              <a:pPr algn="ctr" defTabSz="914400">
                <a:defRPr/>
              </a:pPr>
              <a:r>
                <a:rPr lang="fr-FR" sz="800" b="1" dirty="0">
                  <a:latin typeface="+mj-lt"/>
                </a:rPr>
                <a:t>2009</a:t>
              </a:r>
              <a:endParaRPr lang="fr-FR" sz="1600" dirty="0">
                <a:latin typeface="+mj-lt"/>
              </a:endParaRPr>
            </a:p>
          </p:txBody>
        </p:sp>
        <p:cxnSp>
          <p:nvCxnSpPr>
            <p:cNvPr id="31" name="Connecteur droit 30"/>
            <p:cNvCxnSpPr/>
            <p:nvPr/>
          </p:nvCxnSpPr>
          <p:spPr>
            <a:xfrm>
              <a:off x="7173913" y="4300538"/>
              <a:ext cx="0" cy="7302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5681663" y="4368800"/>
              <a:ext cx="3065462" cy="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15"/>
            <p:cNvSpPr>
              <a:spLocks noChangeArrowheads="1"/>
            </p:cNvSpPr>
            <p:nvPr/>
          </p:nvSpPr>
          <p:spPr bwMode="auto">
            <a:xfrm>
              <a:off x="8078788" y="3968750"/>
              <a:ext cx="434975" cy="184150"/>
            </a:xfrm>
            <a:prstGeom prst="rect">
              <a:avLst/>
            </a:prstGeom>
            <a:noFill/>
            <a:ln w="9525">
              <a:noFill/>
              <a:miter lim="800000"/>
              <a:headEnd/>
              <a:tailEnd/>
            </a:ln>
          </p:spPr>
          <p:txBody>
            <a:bodyPr wrap="none" lIns="0" tIns="0" rIns="0" bIns="0">
              <a:spAutoFit/>
            </a:bodyPr>
            <a:lstStyle/>
            <a:p>
              <a:pPr defTabSz="914400">
                <a:defRPr/>
              </a:pPr>
              <a:r>
                <a:rPr lang="fr-FR" sz="1200" b="1" dirty="0">
                  <a:solidFill>
                    <a:srgbClr val="008000"/>
                  </a:solidFill>
                  <a:latin typeface="+mj-lt"/>
                </a:rPr>
                <a:t>18,8%</a:t>
              </a:r>
              <a:endParaRPr lang="fr-FR" sz="1200" b="1" dirty="0">
                <a:latin typeface="+mj-lt"/>
              </a:endParaRPr>
            </a:p>
          </p:txBody>
        </p:sp>
        <p:grpSp>
          <p:nvGrpSpPr>
            <p:cNvPr id="34" name="Groupe 143"/>
            <p:cNvGrpSpPr>
              <a:grpSpLocks/>
            </p:cNvGrpSpPr>
            <p:nvPr/>
          </p:nvGrpSpPr>
          <p:grpSpPr bwMode="auto">
            <a:xfrm>
              <a:off x="7778750" y="2144713"/>
              <a:ext cx="542925" cy="423862"/>
              <a:chOff x="3404686" y="1291719"/>
              <a:chExt cx="542136" cy="423526"/>
            </a:xfrm>
          </p:grpSpPr>
          <p:sp>
            <p:nvSpPr>
              <p:cNvPr id="35" name="Larme 34"/>
              <p:cNvSpPr/>
              <p:nvPr/>
            </p:nvSpPr>
            <p:spPr>
              <a:xfrm rot="5400000">
                <a:off x="3467955" y="1291858"/>
                <a:ext cx="423526" cy="423247"/>
              </a:xfrm>
              <a:prstGeom prst="teardrop">
                <a:avLst/>
              </a:prstGeom>
              <a:solidFill>
                <a:srgbClr val="249B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36" name="ZoneTexte 145"/>
              <p:cNvSpPr txBox="1">
                <a:spLocks noChangeArrowheads="1"/>
              </p:cNvSpPr>
              <p:nvPr/>
            </p:nvSpPr>
            <p:spPr bwMode="auto">
              <a:xfrm>
                <a:off x="3404686" y="1371601"/>
                <a:ext cx="542136" cy="276999"/>
              </a:xfrm>
              <a:prstGeom prst="rect">
                <a:avLst/>
              </a:prstGeom>
              <a:noFill/>
              <a:ln w="9525">
                <a:noFill/>
                <a:miter lim="800000"/>
                <a:headEnd/>
                <a:tailEnd/>
              </a:ln>
            </p:spPr>
            <p:txBody>
              <a:bodyPr wrap="none">
                <a:spAutoFit/>
              </a:bodyPr>
              <a:lstStyle/>
              <a:p>
                <a:r>
                  <a:rPr lang="fr-FR" sz="1200" b="1">
                    <a:solidFill>
                      <a:schemeClr val="bg1"/>
                    </a:solidFill>
                  </a:rPr>
                  <a:t>-10%</a:t>
                </a:r>
              </a:p>
            </p:txBody>
          </p:sp>
        </p:grpSp>
      </p:grpSp>
      <p:sp>
        <p:nvSpPr>
          <p:cNvPr id="3" name="Rectangle 2"/>
          <p:cNvSpPr/>
          <p:nvPr/>
        </p:nvSpPr>
        <p:spPr>
          <a:xfrm>
            <a:off x="516760" y="6129971"/>
            <a:ext cx="8737600" cy="338554"/>
          </a:xfrm>
          <a:prstGeom prst="rect">
            <a:avLst/>
          </a:prstGeom>
        </p:spPr>
        <p:txBody>
          <a:bodyPr wrap="square">
            <a:spAutoFit/>
          </a:bodyPr>
          <a:lstStyle/>
          <a:p>
            <a:r>
              <a:rPr lang="fr-FR" sz="1600" i="1" dirty="0" err="1"/>
              <a:t>Romon</a:t>
            </a:r>
            <a:r>
              <a:rPr lang="fr-FR" sz="1400" b="1" dirty="0" smtClean="0"/>
              <a:t> </a:t>
            </a:r>
            <a:r>
              <a:rPr lang="fr-FR" sz="1600" i="1" dirty="0"/>
              <a:t>&amp; Al, Nutrition clinique &amp; </a:t>
            </a:r>
            <a:r>
              <a:rPr lang="fr-FR" sz="1600" i="1" dirty="0" err="1"/>
              <a:t>métabolisme,Vol</a:t>
            </a:r>
            <a:r>
              <a:rPr lang="fr-FR" sz="1600" i="1" dirty="0"/>
              <a:t> 24, N° S1, </a:t>
            </a:r>
            <a:r>
              <a:rPr lang="fr-FR" sz="1600" i="1" dirty="0" err="1"/>
              <a:t>dec</a:t>
            </a:r>
            <a:r>
              <a:rPr lang="fr-FR" sz="1600" i="1" dirty="0"/>
              <a:t> 2010, </a:t>
            </a:r>
            <a:r>
              <a:rPr lang="fr-FR" sz="1600" i="1" dirty="0" smtClean="0"/>
              <a:t>58</a:t>
            </a:r>
            <a:endParaRPr lang="fr-FR" sz="1600" i="1" dirty="0"/>
          </a:p>
        </p:txBody>
      </p:sp>
      <p:sp>
        <p:nvSpPr>
          <p:cNvPr id="40" name="Rectangle 2"/>
          <p:cNvSpPr txBox="1">
            <a:spLocks noChangeArrowheads="1"/>
          </p:cNvSpPr>
          <p:nvPr/>
        </p:nvSpPr>
        <p:spPr bwMode="auto">
          <a:xfrm>
            <a:off x="749171" y="395893"/>
            <a:ext cx="7772400" cy="8412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ts val="2400"/>
              </a:lnSpc>
              <a:spcBef>
                <a:spcPts val="0"/>
              </a:spcBef>
              <a:spcAft>
                <a:spcPct val="0"/>
              </a:spcAft>
              <a:defRPr sz="2400" b="1" kern="1200">
                <a:solidFill>
                  <a:srgbClr val="8576B0"/>
                </a:solidFill>
                <a:latin typeface="Calibri" pitchFamily="34" charset="0"/>
                <a:ea typeface="+mj-ea"/>
                <a:cs typeface="Arial" pitchFamily="34" charset="0"/>
              </a:defRPr>
            </a:lvl1pPr>
            <a:lvl2pPr algn="l" rtl="0" fontAlgn="base">
              <a:lnSpc>
                <a:spcPts val="2600"/>
              </a:lnSpc>
              <a:spcBef>
                <a:spcPts val="200"/>
              </a:spcBef>
              <a:spcAft>
                <a:spcPct val="0"/>
              </a:spcAft>
              <a:defRPr sz="2400">
                <a:solidFill>
                  <a:srgbClr val="788995"/>
                </a:solidFill>
                <a:latin typeface="Arial" pitchFamily="34" charset="0"/>
                <a:cs typeface="Arial" pitchFamily="34" charset="0"/>
              </a:defRPr>
            </a:lvl2pPr>
            <a:lvl3pPr algn="l" rtl="0" fontAlgn="base">
              <a:lnSpc>
                <a:spcPts val="2600"/>
              </a:lnSpc>
              <a:spcBef>
                <a:spcPts val="200"/>
              </a:spcBef>
              <a:spcAft>
                <a:spcPct val="0"/>
              </a:spcAft>
              <a:defRPr sz="2400">
                <a:solidFill>
                  <a:srgbClr val="788995"/>
                </a:solidFill>
                <a:latin typeface="Arial" pitchFamily="34" charset="0"/>
                <a:cs typeface="Arial" pitchFamily="34" charset="0"/>
              </a:defRPr>
            </a:lvl3pPr>
            <a:lvl4pPr algn="l" rtl="0" fontAlgn="base">
              <a:lnSpc>
                <a:spcPts val="2600"/>
              </a:lnSpc>
              <a:spcBef>
                <a:spcPts val="200"/>
              </a:spcBef>
              <a:spcAft>
                <a:spcPct val="0"/>
              </a:spcAft>
              <a:defRPr sz="2400">
                <a:solidFill>
                  <a:srgbClr val="788995"/>
                </a:solidFill>
                <a:latin typeface="Arial" pitchFamily="34" charset="0"/>
                <a:cs typeface="Arial" pitchFamily="34" charset="0"/>
              </a:defRPr>
            </a:lvl4pPr>
            <a:lvl5pPr algn="l" rtl="0" fontAlgn="base">
              <a:lnSpc>
                <a:spcPts val="2600"/>
              </a:lnSpc>
              <a:spcBef>
                <a:spcPts val="200"/>
              </a:spcBef>
              <a:spcAft>
                <a:spcPct val="0"/>
              </a:spcAft>
              <a:defRPr sz="2400">
                <a:solidFill>
                  <a:srgbClr val="788995"/>
                </a:solidFill>
                <a:latin typeface="Arial" pitchFamily="34" charset="0"/>
                <a:cs typeface="Arial" pitchFamily="34" charset="0"/>
              </a:defRPr>
            </a:lvl5pPr>
            <a:lvl6pPr marL="457200" algn="l" rtl="0" fontAlgn="base">
              <a:lnSpc>
                <a:spcPts val="2600"/>
              </a:lnSpc>
              <a:spcBef>
                <a:spcPts val="200"/>
              </a:spcBef>
              <a:spcAft>
                <a:spcPct val="0"/>
              </a:spcAft>
              <a:defRPr sz="2400">
                <a:solidFill>
                  <a:srgbClr val="788995"/>
                </a:solidFill>
                <a:latin typeface="Arial" pitchFamily="34" charset="0"/>
                <a:cs typeface="Arial" pitchFamily="34" charset="0"/>
              </a:defRPr>
            </a:lvl6pPr>
            <a:lvl7pPr marL="914400" algn="l" rtl="0" fontAlgn="base">
              <a:lnSpc>
                <a:spcPts val="2600"/>
              </a:lnSpc>
              <a:spcBef>
                <a:spcPts val="200"/>
              </a:spcBef>
              <a:spcAft>
                <a:spcPct val="0"/>
              </a:spcAft>
              <a:defRPr sz="2400">
                <a:solidFill>
                  <a:srgbClr val="788995"/>
                </a:solidFill>
                <a:latin typeface="Arial" pitchFamily="34" charset="0"/>
                <a:cs typeface="Arial" pitchFamily="34" charset="0"/>
              </a:defRPr>
            </a:lvl7pPr>
            <a:lvl8pPr marL="1371600" algn="l" rtl="0" fontAlgn="base">
              <a:lnSpc>
                <a:spcPts val="2600"/>
              </a:lnSpc>
              <a:spcBef>
                <a:spcPts val="200"/>
              </a:spcBef>
              <a:spcAft>
                <a:spcPct val="0"/>
              </a:spcAft>
              <a:defRPr sz="2400">
                <a:solidFill>
                  <a:srgbClr val="788995"/>
                </a:solidFill>
                <a:latin typeface="Arial" pitchFamily="34" charset="0"/>
                <a:cs typeface="Arial" pitchFamily="34" charset="0"/>
              </a:defRPr>
            </a:lvl8pPr>
            <a:lvl9pPr marL="1828800" algn="l" rtl="0" fontAlgn="base">
              <a:lnSpc>
                <a:spcPts val="2600"/>
              </a:lnSpc>
              <a:spcBef>
                <a:spcPts val="200"/>
              </a:spcBef>
              <a:spcAft>
                <a:spcPct val="0"/>
              </a:spcAft>
              <a:defRPr sz="2400">
                <a:solidFill>
                  <a:srgbClr val="788995"/>
                </a:solidFill>
                <a:latin typeface="Arial" pitchFamily="34" charset="0"/>
                <a:cs typeface="Arial" pitchFamily="34" charset="0"/>
              </a:defRPr>
            </a:lvl9pPr>
          </a:lstStyle>
          <a:p>
            <a:pPr algn="r"/>
            <a:r>
              <a:rPr lang="en-GB" sz="2800" dirty="0">
                <a:solidFill>
                  <a:srgbClr val="604A7B"/>
                </a:solidFill>
              </a:rPr>
              <a:t>EPODE’s impact on children overweight &amp; obesity</a:t>
            </a:r>
            <a:br>
              <a:rPr lang="en-GB" sz="2800" dirty="0">
                <a:solidFill>
                  <a:srgbClr val="604A7B"/>
                </a:solidFill>
              </a:rPr>
            </a:br>
            <a:endParaRPr lang="en-GB" sz="2800" dirty="0">
              <a:solidFill>
                <a:srgbClr val="604A7B"/>
              </a:solidFill>
            </a:endParaRPr>
          </a:p>
        </p:txBody>
      </p:sp>
    </p:spTree>
    <p:extLst>
      <p:ext uri="{BB962C8B-B14F-4D97-AF65-F5344CB8AC3E}">
        <p14:creationId xmlns:p14="http://schemas.microsoft.com/office/powerpoint/2010/main" val="253370395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9" name="Picture 4" descr="C:\_Clients\PPT\proteine-ppt\EPODE\PPT\preparation\fleche_02.png"/>
          <p:cNvPicPr>
            <a:picLocks noChangeAspect="1" noChangeArrowheads="1"/>
          </p:cNvPicPr>
          <p:nvPr/>
        </p:nvPicPr>
        <p:blipFill>
          <a:blip r:embed="rId4" cstate="print"/>
          <a:srcRect/>
          <a:stretch>
            <a:fillRect/>
          </a:stretch>
        </p:blipFill>
        <p:spPr bwMode="auto">
          <a:xfrm rot="15663856">
            <a:off x="180297" y="1534808"/>
            <a:ext cx="1384300" cy="1219200"/>
          </a:xfrm>
          <a:prstGeom prst="rect">
            <a:avLst/>
          </a:prstGeom>
          <a:noFill/>
          <a:ln w="9525">
            <a:noFill/>
            <a:miter lim="800000"/>
            <a:headEnd/>
            <a:tailEnd/>
          </a:ln>
        </p:spPr>
      </p:pic>
      <p:grpSp>
        <p:nvGrpSpPr>
          <p:cNvPr id="59" name="Groupe 58"/>
          <p:cNvGrpSpPr/>
          <p:nvPr/>
        </p:nvGrpSpPr>
        <p:grpSpPr>
          <a:xfrm>
            <a:off x="1206262" y="1406619"/>
            <a:ext cx="6845193" cy="4649127"/>
            <a:chOff x="22225" y="3881438"/>
            <a:chExt cx="5272088" cy="2614612"/>
          </a:xfrm>
        </p:grpSpPr>
        <p:pic>
          <p:nvPicPr>
            <p:cNvPr id="10244" name="Picture 3" descr="C:\_Clients\PPT\proteine-ppt\EPODE\PPT\preparation\ombre.png"/>
            <p:cNvPicPr>
              <a:picLocks noChangeAspect="1" noChangeArrowheads="1"/>
            </p:cNvPicPr>
            <p:nvPr/>
          </p:nvPicPr>
          <p:blipFill>
            <a:blip r:embed="rId5" cstate="print"/>
            <a:srcRect/>
            <a:stretch>
              <a:fillRect/>
            </a:stretch>
          </p:blipFill>
          <p:spPr bwMode="auto">
            <a:xfrm>
              <a:off x="22225" y="6181725"/>
              <a:ext cx="5272088" cy="314325"/>
            </a:xfrm>
            <a:prstGeom prst="rect">
              <a:avLst/>
            </a:prstGeom>
            <a:noFill/>
            <a:ln w="9525">
              <a:noFill/>
              <a:miter lim="800000"/>
              <a:headEnd/>
              <a:tailEnd/>
            </a:ln>
          </p:spPr>
        </p:pic>
        <p:grpSp>
          <p:nvGrpSpPr>
            <p:cNvPr id="10245" name="Groupe 122"/>
            <p:cNvGrpSpPr>
              <a:grpSpLocks/>
            </p:cNvGrpSpPr>
            <p:nvPr/>
          </p:nvGrpSpPr>
          <p:grpSpPr bwMode="auto">
            <a:xfrm>
              <a:off x="628650" y="3900488"/>
              <a:ext cx="4013200" cy="2452687"/>
              <a:chOff x="890953" y="916951"/>
              <a:chExt cx="7180025" cy="2729408"/>
            </a:xfrm>
          </p:grpSpPr>
          <p:sp>
            <p:nvSpPr>
              <p:cNvPr id="124" name="Rounded Rectangle 8"/>
              <p:cNvSpPr/>
              <p:nvPr/>
            </p:nvSpPr>
            <p:spPr bwMode="auto">
              <a:xfrm>
                <a:off x="890953" y="1047680"/>
                <a:ext cx="7180025" cy="2598679"/>
              </a:xfrm>
              <a:prstGeom prst="roundRect">
                <a:avLst>
                  <a:gd name="adj" fmla="val 8714"/>
                </a:avLst>
              </a:prstGeom>
              <a:solidFill>
                <a:schemeClr val="bg1"/>
              </a:solidFill>
              <a:ln>
                <a:noFill/>
              </a:ln>
              <a:effectLst>
                <a:outerShdw blurRad="38100" dist="25400" dir="5400000" algn="t"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defTabSz="957816" fontAlgn="auto">
                  <a:spcBef>
                    <a:spcPts val="0"/>
                  </a:spcBef>
                  <a:spcAft>
                    <a:spcPts val="0"/>
                  </a:spcAft>
                  <a:defRPr/>
                </a:pPr>
                <a:endParaRPr lang="fr-FR" sz="1400" dirty="0">
                  <a:solidFill>
                    <a:schemeClr val="bg1"/>
                  </a:solidFill>
                  <a:cs typeface="Calibri" pitchFamily="34" charset="0"/>
                </a:endParaRPr>
              </a:p>
            </p:txBody>
          </p:sp>
          <p:sp>
            <p:nvSpPr>
              <p:cNvPr id="125" name="Arrondir un rectangle avec un coin du même côté 124"/>
              <p:cNvSpPr/>
              <p:nvPr/>
            </p:nvSpPr>
            <p:spPr>
              <a:xfrm>
                <a:off x="890953" y="916951"/>
                <a:ext cx="7180025" cy="529982"/>
              </a:xfrm>
              <a:prstGeom prst="round2SameRect">
                <a:avLst>
                  <a:gd name="adj1" fmla="val 50000"/>
                  <a:gd name="adj2" fmla="val 0"/>
                </a:avLst>
              </a:prstGeom>
              <a:solidFill>
                <a:srgbClr val="186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57816" fontAlgn="auto">
                  <a:lnSpc>
                    <a:spcPts val="1600"/>
                  </a:lnSpc>
                  <a:spcBef>
                    <a:spcPts val="0"/>
                  </a:spcBef>
                  <a:spcAft>
                    <a:spcPts val="0"/>
                  </a:spcAft>
                  <a:defRPr/>
                </a:pPr>
                <a:r>
                  <a:rPr lang="en-US" sz="1600" b="1" dirty="0">
                    <a:cs typeface="Arial" pitchFamily="34" charset="0"/>
                  </a:rPr>
                  <a:t>Accelerated by Belgian towns:</a:t>
                </a:r>
              </a:p>
            </p:txBody>
          </p:sp>
        </p:grpSp>
        <p:pic>
          <p:nvPicPr>
            <p:cNvPr id="10246" name="Picture 3" descr="C:\_Clients\PPT\proteine-ppt\EPODE\PPT\preparation\traits_blancs.png"/>
            <p:cNvPicPr>
              <a:picLocks noChangeAspect="1" noChangeArrowheads="1"/>
            </p:cNvPicPr>
            <p:nvPr/>
          </p:nvPicPr>
          <p:blipFill>
            <a:blip r:embed="rId6" cstate="print"/>
            <a:srcRect l="44099" t="4172" r="6506"/>
            <a:stretch>
              <a:fillRect/>
            </a:stretch>
          </p:blipFill>
          <p:spPr bwMode="auto">
            <a:xfrm>
              <a:off x="611188" y="3881438"/>
              <a:ext cx="4037012" cy="504825"/>
            </a:xfrm>
            <a:prstGeom prst="rect">
              <a:avLst/>
            </a:prstGeom>
            <a:noFill/>
            <a:ln w="9525">
              <a:noFill/>
              <a:miter lim="800000"/>
              <a:headEnd/>
              <a:tailEnd/>
            </a:ln>
          </p:spPr>
        </p:pic>
        <p:graphicFrame>
          <p:nvGraphicFramePr>
            <p:cNvPr id="10252" name="Graphique 4"/>
            <p:cNvGraphicFramePr>
              <a:graphicFrameLocks/>
            </p:cNvGraphicFramePr>
            <p:nvPr/>
          </p:nvGraphicFramePr>
          <p:xfrm>
            <a:off x="971550" y="4371975"/>
            <a:ext cx="3529013" cy="1970088"/>
          </p:xfrm>
          <a:graphic>
            <a:graphicData uri="http://schemas.openxmlformats.org/presentationml/2006/ole">
              <mc:AlternateContent xmlns:mc="http://schemas.openxmlformats.org/markup-compatibility/2006">
                <mc:Choice xmlns:v="urn:schemas-microsoft-com:vml" Requires="v">
                  <p:oleObj spid="_x0000_s180281" name="Feuille de calcul" r:id="rId7" imgW="3533729" imgH="1971528" progId="Excel.Sheet.8">
                    <p:embed/>
                  </p:oleObj>
                </mc:Choice>
                <mc:Fallback>
                  <p:oleObj name="Feuille de calcul" r:id="rId7" imgW="3533729" imgH="1971528" progId="Excel.Shee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4371975"/>
                          <a:ext cx="3529013" cy="197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7" name="Rectangle 126"/>
            <p:cNvSpPr/>
            <p:nvPr/>
          </p:nvSpPr>
          <p:spPr>
            <a:xfrm rot="16200000">
              <a:off x="-61912" y="5116513"/>
              <a:ext cx="1787525" cy="415925"/>
            </a:xfrm>
            <a:prstGeom prst="rect">
              <a:avLst/>
            </a:prstGeom>
            <a:noFill/>
          </p:spPr>
          <p:txBody>
            <a:bodyPr>
              <a:spAutoFit/>
            </a:bodyPr>
            <a:lstStyle/>
            <a:p>
              <a:pPr algn="ctr" defTabSz="957816" fontAlgn="auto">
                <a:spcBef>
                  <a:spcPts val="0"/>
                </a:spcBef>
                <a:spcAft>
                  <a:spcPts val="0"/>
                </a:spcAft>
                <a:defRPr/>
              </a:pPr>
              <a:r>
                <a:rPr lang="en-GB" sz="1050" b="1" dirty="0"/>
                <a:t>Overweight </a:t>
              </a:r>
              <a:br>
                <a:rPr lang="en-GB" sz="1050" b="1" dirty="0"/>
              </a:br>
              <a:r>
                <a:rPr lang="en-GB" sz="1050" b="1" dirty="0"/>
                <a:t>and obesity rate %</a:t>
              </a:r>
              <a:r>
                <a:rPr lang="en-GB" sz="1050" b="1" dirty="0">
                  <a:latin typeface="Arial" charset="0"/>
                </a:rPr>
                <a:t> </a:t>
              </a:r>
            </a:p>
          </p:txBody>
        </p:sp>
        <p:grpSp>
          <p:nvGrpSpPr>
            <p:cNvPr id="10285" name="Groupe 146"/>
            <p:cNvGrpSpPr>
              <a:grpSpLocks/>
            </p:cNvGrpSpPr>
            <p:nvPr/>
          </p:nvGrpSpPr>
          <p:grpSpPr bwMode="auto">
            <a:xfrm>
              <a:off x="3738563" y="3930650"/>
              <a:ext cx="542925" cy="423863"/>
              <a:chOff x="3404686" y="1291719"/>
              <a:chExt cx="542136" cy="423526"/>
            </a:xfrm>
          </p:grpSpPr>
          <p:sp>
            <p:nvSpPr>
              <p:cNvPr id="148" name="Larme 147"/>
              <p:cNvSpPr/>
              <p:nvPr/>
            </p:nvSpPr>
            <p:spPr>
              <a:xfrm rot="5400000">
                <a:off x="3467953" y="1291859"/>
                <a:ext cx="423526" cy="423246"/>
              </a:xfrm>
              <a:prstGeom prst="teardrop">
                <a:avLst/>
              </a:prstGeom>
              <a:solidFill>
                <a:srgbClr val="249B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16" fontAlgn="auto">
                  <a:spcBef>
                    <a:spcPts val="0"/>
                  </a:spcBef>
                  <a:spcAft>
                    <a:spcPts val="0"/>
                  </a:spcAft>
                  <a:defRPr/>
                </a:pPr>
                <a:endParaRPr lang="fr-FR" sz="1600" dirty="0"/>
              </a:p>
            </p:txBody>
          </p:sp>
          <p:sp>
            <p:nvSpPr>
              <p:cNvPr id="10287" name="ZoneTexte 148"/>
              <p:cNvSpPr txBox="1">
                <a:spLocks noChangeArrowheads="1"/>
              </p:cNvSpPr>
              <p:nvPr/>
            </p:nvSpPr>
            <p:spPr bwMode="auto">
              <a:xfrm>
                <a:off x="3404686" y="1371601"/>
                <a:ext cx="542136" cy="276999"/>
              </a:xfrm>
              <a:prstGeom prst="rect">
                <a:avLst/>
              </a:prstGeom>
              <a:noFill/>
              <a:ln w="9525">
                <a:noFill/>
                <a:miter lim="800000"/>
                <a:headEnd/>
                <a:tailEnd/>
              </a:ln>
            </p:spPr>
            <p:txBody>
              <a:bodyPr wrap="none">
                <a:spAutoFit/>
              </a:bodyPr>
              <a:lstStyle/>
              <a:p>
                <a:r>
                  <a:rPr lang="fr-FR" sz="1200" b="1">
                    <a:solidFill>
                      <a:schemeClr val="bg1"/>
                    </a:solidFill>
                  </a:rPr>
                  <a:t>-22%</a:t>
                </a:r>
              </a:p>
            </p:txBody>
          </p:sp>
        </p:grpSp>
      </p:grpSp>
      <p:sp>
        <p:nvSpPr>
          <p:cNvPr id="63" name="Title 5"/>
          <p:cNvSpPr>
            <a:spLocks noGrp="1"/>
          </p:cNvSpPr>
          <p:nvPr>
            <p:ph type="title"/>
          </p:nvPr>
        </p:nvSpPr>
        <p:spPr>
          <a:xfrm>
            <a:off x="1139673" y="769280"/>
            <a:ext cx="7065500" cy="660400"/>
          </a:xfrm>
        </p:spPr>
        <p:txBody>
          <a:bodyPr/>
          <a:lstStyle/>
          <a:p>
            <a:r>
              <a:rPr lang="fr-FR" sz="2800" dirty="0" err="1">
                <a:solidFill>
                  <a:srgbClr val="604A7B"/>
                </a:solidFill>
              </a:rPr>
              <a:t>Results</a:t>
            </a:r>
            <a:r>
              <a:rPr lang="fr-FR" sz="2800" dirty="0">
                <a:solidFill>
                  <a:srgbClr val="604A7B"/>
                </a:solidFill>
              </a:rPr>
              <a:t> VIASANO </a:t>
            </a:r>
            <a:r>
              <a:rPr lang="fr-FR" sz="2800" dirty="0" err="1">
                <a:solidFill>
                  <a:srgbClr val="604A7B"/>
                </a:solidFill>
              </a:rPr>
              <a:t>Pediatric</a:t>
            </a:r>
            <a:r>
              <a:rPr lang="fr-FR" sz="2800" dirty="0">
                <a:solidFill>
                  <a:srgbClr val="604A7B"/>
                </a:solidFill>
              </a:rPr>
              <a:t> </a:t>
            </a:r>
            <a:r>
              <a:rPr lang="fr-FR" sz="2800" dirty="0" err="1">
                <a:solidFill>
                  <a:srgbClr val="604A7B"/>
                </a:solidFill>
              </a:rPr>
              <a:t>Obesity</a:t>
            </a:r>
            <a:r>
              <a:rPr lang="fr-FR" sz="2800" dirty="0">
                <a:solidFill>
                  <a:srgbClr val="604A7B"/>
                </a:solidFill>
              </a:rPr>
              <a:t> 2015</a:t>
            </a:r>
          </a:p>
        </p:txBody>
      </p:sp>
      <p:pic>
        <p:nvPicPr>
          <p:cNvPr id="16" name="Picture 26" descr="C:\Documents and Settings\prod_13\Bureau\_aucun_objet_\Belgium-Viasan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48674" y="4928529"/>
            <a:ext cx="1523075" cy="101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re 1"/>
          <p:cNvSpPr txBox="1">
            <a:spLocks/>
          </p:cNvSpPr>
          <p:nvPr/>
        </p:nvSpPr>
        <p:spPr bwMode="auto">
          <a:xfrm>
            <a:off x="1052513" y="123022"/>
            <a:ext cx="7786687" cy="660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lnSpc>
                <a:spcPts val="2400"/>
              </a:lnSpc>
              <a:spcBef>
                <a:spcPts val="0"/>
              </a:spcBef>
              <a:spcAft>
                <a:spcPct val="0"/>
              </a:spcAft>
              <a:defRPr sz="2400" b="1" kern="1200">
                <a:solidFill>
                  <a:srgbClr val="8576B0"/>
                </a:solidFill>
                <a:latin typeface="Calibri" pitchFamily="34" charset="0"/>
                <a:ea typeface="+mj-ea"/>
                <a:cs typeface="Arial" pitchFamily="34" charset="0"/>
              </a:defRPr>
            </a:lvl1pPr>
            <a:lvl2pPr algn="l" rtl="0" fontAlgn="base">
              <a:lnSpc>
                <a:spcPts val="2600"/>
              </a:lnSpc>
              <a:spcBef>
                <a:spcPts val="200"/>
              </a:spcBef>
              <a:spcAft>
                <a:spcPct val="0"/>
              </a:spcAft>
              <a:defRPr sz="2400">
                <a:solidFill>
                  <a:srgbClr val="788995"/>
                </a:solidFill>
                <a:latin typeface="Arial" pitchFamily="34" charset="0"/>
                <a:cs typeface="Arial" pitchFamily="34" charset="0"/>
              </a:defRPr>
            </a:lvl2pPr>
            <a:lvl3pPr algn="l" rtl="0" fontAlgn="base">
              <a:lnSpc>
                <a:spcPts val="2600"/>
              </a:lnSpc>
              <a:spcBef>
                <a:spcPts val="200"/>
              </a:spcBef>
              <a:spcAft>
                <a:spcPct val="0"/>
              </a:spcAft>
              <a:defRPr sz="2400">
                <a:solidFill>
                  <a:srgbClr val="788995"/>
                </a:solidFill>
                <a:latin typeface="Arial" pitchFamily="34" charset="0"/>
                <a:cs typeface="Arial" pitchFamily="34" charset="0"/>
              </a:defRPr>
            </a:lvl3pPr>
            <a:lvl4pPr algn="l" rtl="0" fontAlgn="base">
              <a:lnSpc>
                <a:spcPts val="2600"/>
              </a:lnSpc>
              <a:spcBef>
                <a:spcPts val="200"/>
              </a:spcBef>
              <a:spcAft>
                <a:spcPct val="0"/>
              </a:spcAft>
              <a:defRPr sz="2400">
                <a:solidFill>
                  <a:srgbClr val="788995"/>
                </a:solidFill>
                <a:latin typeface="Arial" pitchFamily="34" charset="0"/>
                <a:cs typeface="Arial" pitchFamily="34" charset="0"/>
              </a:defRPr>
            </a:lvl4pPr>
            <a:lvl5pPr algn="l" rtl="0" fontAlgn="base">
              <a:lnSpc>
                <a:spcPts val="2600"/>
              </a:lnSpc>
              <a:spcBef>
                <a:spcPts val="200"/>
              </a:spcBef>
              <a:spcAft>
                <a:spcPct val="0"/>
              </a:spcAft>
              <a:defRPr sz="2400">
                <a:solidFill>
                  <a:srgbClr val="788995"/>
                </a:solidFill>
                <a:latin typeface="Arial" pitchFamily="34" charset="0"/>
                <a:cs typeface="Arial" pitchFamily="34" charset="0"/>
              </a:defRPr>
            </a:lvl5pPr>
            <a:lvl6pPr marL="457200" algn="l" rtl="0" fontAlgn="base">
              <a:lnSpc>
                <a:spcPts val="2600"/>
              </a:lnSpc>
              <a:spcBef>
                <a:spcPts val="200"/>
              </a:spcBef>
              <a:spcAft>
                <a:spcPct val="0"/>
              </a:spcAft>
              <a:defRPr sz="2400">
                <a:solidFill>
                  <a:srgbClr val="788995"/>
                </a:solidFill>
                <a:latin typeface="Arial" pitchFamily="34" charset="0"/>
                <a:cs typeface="Arial" pitchFamily="34" charset="0"/>
              </a:defRPr>
            </a:lvl6pPr>
            <a:lvl7pPr marL="914400" algn="l" rtl="0" fontAlgn="base">
              <a:lnSpc>
                <a:spcPts val="2600"/>
              </a:lnSpc>
              <a:spcBef>
                <a:spcPts val="200"/>
              </a:spcBef>
              <a:spcAft>
                <a:spcPct val="0"/>
              </a:spcAft>
              <a:defRPr sz="2400">
                <a:solidFill>
                  <a:srgbClr val="788995"/>
                </a:solidFill>
                <a:latin typeface="Arial" pitchFamily="34" charset="0"/>
                <a:cs typeface="Arial" pitchFamily="34" charset="0"/>
              </a:defRPr>
            </a:lvl7pPr>
            <a:lvl8pPr marL="1371600" algn="l" rtl="0" fontAlgn="base">
              <a:lnSpc>
                <a:spcPts val="2600"/>
              </a:lnSpc>
              <a:spcBef>
                <a:spcPts val="200"/>
              </a:spcBef>
              <a:spcAft>
                <a:spcPct val="0"/>
              </a:spcAft>
              <a:defRPr sz="2400">
                <a:solidFill>
                  <a:srgbClr val="788995"/>
                </a:solidFill>
                <a:latin typeface="Arial" pitchFamily="34" charset="0"/>
                <a:cs typeface="Arial" pitchFamily="34" charset="0"/>
              </a:defRPr>
            </a:lvl8pPr>
            <a:lvl9pPr marL="1828800" algn="l" rtl="0" fontAlgn="base">
              <a:lnSpc>
                <a:spcPts val="2600"/>
              </a:lnSpc>
              <a:spcBef>
                <a:spcPts val="200"/>
              </a:spcBef>
              <a:spcAft>
                <a:spcPct val="0"/>
              </a:spcAft>
              <a:defRPr sz="2400">
                <a:solidFill>
                  <a:srgbClr val="788995"/>
                </a:solidFill>
                <a:latin typeface="Arial" pitchFamily="34" charset="0"/>
                <a:cs typeface="Arial" pitchFamily="34" charset="0"/>
              </a:defRPr>
            </a:lvl9pPr>
          </a:lstStyle>
          <a:p>
            <a:r>
              <a:rPr lang="en-GB" sz="2800" dirty="0">
                <a:solidFill>
                  <a:srgbClr val="604A7B"/>
                </a:solidFill>
              </a:rPr>
              <a:t>EPODE’s impact on children overweight &amp; obesity</a:t>
            </a:r>
          </a:p>
        </p:txBody>
      </p:sp>
      <p:sp>
        <p:nvSpPr>
          <p:cNvPr id="2" name="ZoneTexte 1"/>
          <p:cNvSpPr txBox="1"/>
          <p:nvPr/>
        </p:nvSpPr>
        <p:spPr>
          <a:xfrm>
            <a:off x="803057" y="5975655"/>
            <a:ext cx="7731655" cy="541687"/>
          </a:xfrm>
          <a:prstGeom prst="rect">
            <a:avLst/>
          </a:prstGeom>
          <a:noFill/>
        </p:spPr>
        <p:txBody>
          <a:bodyPr wrap="square" rtlCol="0">
            <a:spAutoFit/>
          </a:bodyPr>
          <a:lstStyle/>
          <a:p>
            <a:pPr>
              <a:lnSpc>
                <a:spcPct val="80000"/>
              </a:lnSpc>
            </a:pPr>
            <a:r>
              <a:rPr lang="fr-FR" sz="1200" dirty="0" err="1"/>
              <a:t>J.Vinck</a:t>
            </a:r>
            <a:r>
              <a:rPr lang="fr-FR" sz="1200" dirty="0"/>
              <a:t> &amp; </a:t>
            </a:r>
            <a:r>
              <a:rPr lang="fr-FR" sz="1200" dirty="0" err="1" smtClean="0"/>
              <a:t>all.Downward</a:t>
            </a:r>
            <a:r>
              <a:rPr lang="fr-FR" sz="1200" dirty="0" smtClean="0"/>
              <a:t> </a:t>
            </a:r>
            <a:r>
              <a:rPr lang="fr-FR" sz="1200" dirty="0"/>
              <a:t>trends in the </a:t>
            </a:r>
            <a:r>
              <a:rPr lang="fr-FR" sz="1200" dirty="0" err="1"/>
              <a:t>prevalence</a:t>
            </a:r>
            <a:r>
              <a:rPr lang="fr-FR" sz="1200" dirty="0"/>
              <a:t> of </a:t>
            </a:r>
            <a:r>
              <a:rPr lang="fr-FR" sz="1200" dirty="0" err="1"/>
              <a:t>childhood</a:t>
            </a:r>
            <a:r>
              <a:rPr lang="fr-FR" sz="1200" dirty="0"/>
              <a:t> </a:t>
            </a:r>
            <a:r>
              <a:rPr lang="fr-FR" sz="1200" dirty="0" err="1"/>
              <a:t>overweight</a:t>
            </a:r>
            <a:r>
              <a:rPr lang="fr-FR" sz="1200" dirty="0"/>
              <a:t> in </a:t>
            </a:r>
            <a:r>
              <a:rPr lang="fr-FR" sz="1200" dirty="0" err="1"/>
              <a:t>two</a:t>
            </a:r>
            <a:r>
              <a:rPr lang="fr-FR" sz="1200" dirty="0"/>
              <a:t> pilot </a:t>
            </a:r>
            <a:r>
              <a:rPr lang="fr-FR" sz="1200" dirty="0" err="1"/>
              <a:t>towns</a:t>
            </a:r>
            <a:endParaRPr lang="fr-FR" sz="1200" dirty="0"/>
          </a:p>
          <a:p>
            <a:pPr>
              <a:lnSpc>
                <a:spcPct val="80000"/>
              </a:lnSpc>
            </a:pPr>
            <a:r>
              <a:rPr lang="fr-FR" sz="1200" dirty="0" err="1"/>
              <a:t>taking</a:t>
            </a:r>
            <a:r>
              <a:rPr lang="fr-FR" sz="1200" dirty="0"/>
              <a:t> part </a:t>
            </a:r>
            <a:r>
              <a:rPr lang="fr-FR" sz="1200" dirty="0" smtClean="0"/>
              <a:t>in </a:t>
            </a:r>
            <a:r>
              <a:rPr lang="fr-FR" sz="1200" dirty="0"/>
              <a:t>the VIASANO </a:t>
            </a:r>
            <a:r>
              <a:rPr lang="fr-FR" sz="1200" dirty="0" err="1" smtClean="0"/>
              <a:t>community</a:t>
            </a:r>
            <a:r>
              <a:rPr lang="fr-FR" sz="1200" dirty="0" err="1"/>
              <a:t>-</a:t>
            </a:r>
            <a:r>
              <a:rPr lang="fr-FR" sz="1200" dirty="0" err="1" smtClean="0"/>
              <a:t>based</a:t>
            </a:r>
            <a:r>
              <a:rPr lang="fr-FR" sz="1200" dirty="0" smtClean="0"/>
              <a:t> </a:t>
            </a:r>
            <a:r>
              <a:rPr lang="fr-FR" sz="1200" dirty="0"/>
              <a:t>program in </a:t>
            </a:r>
            <a:r>
              <a:rPr lang="fr-FR" sz="1200" dirty="0" err="1"/>
              <a:t>Belgium</a:t>
            </a:r>
            <a:r>
              <a:rPr lang="fr-FR" sz="1200" dirty="0"/>
              <a:t>: Data </a:t>
            </a:r>
            <a:r>
              <a:rPr lang="fr-FR" sz="1200" dirty="0" err="1"/>
              <a:t>from</a:t>
            </a:r>
            <a:r>
              <a:rPr lang="fr-FR" sz="1200" dirty="0"/>
              <a:t> a national </a:t>
            </a:r>
            <a:r>
              <a:rPr lang="fr-FR" sz="1200" dirty="0" err="1"/>
              <a:t>school</a:t>
            </a:r>
            <a:r>
              <a:rPr lang="fr-FR" sz="1200" dirty="0"/>
              <a:t> </a:t>
            </a:r>
            <a:r>
              <a:rPr lang="fr-FR" sz="1200" dirty="0" err="1"/>
              <a:t>health</a:t>
            </a:r>
            <a:r>
              <a:rPr lang="fr-FR" sz="1200" dirty="0"/>
              <a:t> monitoring </a:t>
            </a:r>
            <a:r>
              <a:rPr lang="fr-FR" sz="1200" dirty="0" smtClean="0"/>
              <a:t>system</a:t>
            </a:r>
            <a:r>
              <a:rPr lang="fr-FR" sz="1200" dirty="0"/>
              <a:t>. </a:t>
            </a:r>
            <a:r>
              <a:rPr lang="fr-FR" sz="1200" dirty="0" err="1" smtClean="0"/>
              <a:t>Pediatric</a:t>
            </a:r>
            <a:r>
              <a:rPr lang="fr-FR" sz="1200" dirty="0" smtClean="0"/>
              <a:t> </a:t>
            </a:r>
            <a:r>
              <a:rPr lang="fr-FR" sz="1200" dirty="0" err="1" smtClean="0"/>
              <a:t>Obesity</a:t>
            </a:r>
            <a:r>
              <a:rPr lang="fr-FR" sz="1200" dirty="0" smtClean="0"/>
              <a:t>. March </a:t>
            </a:r>
            <a:r>
              <a:rPr lang="fr-FR" sz="1200" dirty="0"/>
              <a:t>2015</a:t>
            </a:r>
            <a:r>
              <a:rPr lang="fr-FR" sz="1200" dirty="0" smtClean="0"/>
              <a:t>.</a:t>
            </a:r>
            <a:endParaRPr lang="fr-FR" sz="1200" dirty="0"/>
          </a:p>
        </p:txBody>
      </p:sp>
    </p:spTree>
    <p:extLst>
      <p:ext uri="{BB962C8B-B14F-4D97-AF65-F5344CB8AC3E}">
        <p14:creationId xmlns:p14="http://schemas.microsoft.com/office/powerpoint/2010/main" val="369125167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59"/>
                                        </p:tgtEl>
                                        <p:attrNameLst>
                                          <p:attrName>style.visibility</p:attrName>
                                        </p:attrNameLst>
                                      </p:cBhvr>
                                      <p:to>
                                        <p:strVal val="visible"/>
                                      </p:to>
                                    </p:set>
                                    <p:animEffect transition="in" filter="wipe(up)">
                                      <p:cBhvr>
                                        <p:cTn id="7" dur="500"/>
                                        <p:tgtEl>
                                          <p:spTgt spid="10259"/>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p:cTn id="11" dur="1000" fill="hold"/>
                                        <p:tgtEl>
                                          <p:spTgt spid="59"/>
                                        </p:tgtEl>
                                        <p:attrNameLst>
                                          <p:attrName>ppt_w</p:attrName>
                                        </p:attrNameLst>
                                      </p:cBhvr>
                                      <p:tavLst>
                                        <p:tav tm="0">
                                          <p:val>
                                            <p:strVal val="#ppt_w*0.70"/>
                                          </p:val>
                                        </p:tav>
                                        <p:tav tm="100000">
                                          <p:val>
                                            <p:strVal val="#ppt_w"/>
                                          </p:val>
                                        </p:tav>
                                      </p:tavLst>
                                    </p:anim>
                                    <p:anim calcmode="lin" valueType="num">
                                      <p:cBhvr>
                                        <p:cTn id="12" dur="1000" fill="hold"/>
                                        <p:tgtEl>
                                          <p:spTgt spid="59"/>
                                        </p:tgtEl>
                                        <p:attrNameLst>
                                          <p:attrName>ppt_h</p:attrName>
                                        </p:attrNameLst>
                                      </p:cBhvr>
                                      <p:tavLst>
                                        <p:tav tm="0">
                                          <p:val>
                                            <p:strVal val="#ppt_h"/>
                                          </p:val>
                                        </p:tav>
                                        <p:tav tm="100000">
                                          <p:val>
                                            <p:strVal val="#ppt_h"/>
                                          </p:val>
                                        </p:tav>
                                      </p:tavLst>
                                    </p:anim>
                                    <p:animEffect transition="in" filter="fade">
                                      <p:cBhvr>
                                        <p:cTn id="13" dur="1000"/>
                                        <p:tgtEl>
                                          <p:spTgt spid="59"/>
                                        </p:tgtEl>
                                      </p:cBhvr>
                                    </p:animEffect>
                                  </p:childTnLst>
                                </p:cTn>
                              </p:par>
                              <p:par>
                                <p:cTn id="14" presetID="53"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192&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3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613lVRWUEGCvvYxa9Ya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Nl2jVGUGEGI9OFk.Mpd1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NmgTtgzeEyyFcsstQ8mG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OTEINES">
  <a:themeElements>
    <a:clrScheme name="EPODE - Atlanta">
      <a:dk1>
        <a:srgbClr val="404040"/>
      </a:dk1>
      <a:lt1>
        <a:sysClr val="window" lastClr="FFFFFF"/>
      </a:lt1>
      <a:dk2>
        <a:srgbClr val="A6A6A6"/>
      </a:dk2>
      <a:lt2>
        <a:srgbClr val="D9D9D9"/>
      </a:lt2>
      <a:accent1>
        <a:srgbClr val="347787"/>
      </a:accent1>
      <a:accent2>
        <a:srgbClr val="62CADC"/>
      </a:accent2>
      <a:accent3>
        <a:srgbClr val="B6E3F2"/>
      </a:accent3>
      <a:accent4>
        <a:srgbClr val="7EB14C"/>
      </a:accent4>
      <a:accent5>
        <a:srgbClr val="C5DD7E"/>
      </a:accent5>
      <a:accent6>
        <a:srgbClr val="B61134"/>
      </a:accent6>
      <a:hlink>
        <a:srgbClr val="C90F47"/>
      </a:hlink>
      <a:folHlink>
        <a:srgbClr val="303030"/>
      </a:folHlink>
    </a:clrScheme>
    <a:fontScheme name="Ep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9_Standaardontwerp">
    <a:majorFont>
      <a:latin typeface=""/>
      <a:ea typeface=""/>
      <a:cs typeface=""/>
    </a:majorFont>
    <a:minorFont>
      <a:latin typefac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 2007 vierge</Template>
  <TotalTime>8366</TotalTime>
  <Words>1153</Words>
  <Application>Microsoft Macintosh PowerPoint</Application>
  <PresentationFormat>Présentation à l'écran (4:3)</PresentationFormat>
  <Paragraphs>351</Paragraphs>
  <Slides>16</Slides>
  <Notes>15</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16</vt:i4>
      </vt:variant>
    </vt:vector>
  </HeadingPairs>
  <TitlesOfParts>
    <vt:vector size="19" baseType="lpstr">
      <vt:lpstr>PROTEINES</vt:lpstr>
      <vt:lpstr>think-cell Slide</vt:lpstr>
      <vt:lpstr>Feuille de calcul</vt:lpstr>
      <vt:lpstr>EPODE and EPODE International Network</vt:lpstr>
      <vt:lpstr>EPODE and the community: Together we can! </vt:lpstr>
      <vt:lpstr>EPODE is a multistakeholder approach </vt:lpstr>
      <vt:lpstr>The EPODE Model</vt:lpstr>
      <vt:lpstr>EPODE identified 4 critical factors which now form the 4 pillars of the EPODE Methodology  &amp; they work together</vt:lpstr>
      <vt:lpstr>Can EPODE reduce children obesity prevalence?  YES…</vt:lpstr>
      <vt:lpstr>EPODE’s impact on children overweight &amp; obesity </vt:lpstr>
      <vt:lpstr>Présentation PowerPoint</vt:lpstr>
      <vt:lpstr>Results VIASANO Pediatric Obesity 2015</vt:lpstr>
      <vt:lpstr>Présentation PowerPoint</vt:lpstr>
      <vt:lpstr>FLVS Study in Northern France 1992-2004: A reduction up to 50% of the health inequities amongst overweight and obesity prevalence</vt:lpstr>
      <vt:lpstr>EPODE FOR THE PROMOTION OF HEALTH EQUITY (EPHE): Closing the gaps after one year intervention</vt:lpstr>
      <vt:lpstr>In 2015,EIN has 46 member programmes across 30 countries</vt:lpstr>
      <vt:lpstr>RISE VT &amp; EPODE</vt:lpstr>
      <vt:lpstr> EPODE added value for rise vermont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SimZIG</dc:creator>
  <cp:lastModifiedBy>JM Borys</cp:lastModifiedBy>
  <cp:revision>722</cp:revision>
  <cp:lastPrinted>2015-05-01T14:36:10Z</cp:lastPrinted>
  <dcterms:created xsi:type="dcterms:W3CDTF">2011-12-06T13:50:35Z</dcterms:created>
  <dcterms:modified xsi:type="dcterms:W3CDTF">2016-04-13T18:05:59Z</dcterms:modified>
</cp:coreProperties>
</file>